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764" r:id="rId2"/>
    <p:sldId id="784" r:id="rId3"/>
    <p:sldId id="785" r:id="rId4"/>
    <p:sldId id="786" r:id="rId5"/>
    <p:sldId id="891" r:id="rId6"/>
    <p:sldId id="892" r:id="rId7"/>
    <p:sldId id="893" r:id="rId8"/>
    <p:sldId id="894" r:id="rId9"/>
    <p:sldId id="895" r:id="rId10"/>
    <p:sldId id="896" r:id="rId11"/>
    <p:sldId id="787" r:id="rId12"/>
    <p:sldId id="788" r:id="rId13"/>
    <p:sldId id="789" r:id="rId14"/>
    <p:sldId id="790" r:id="rId15"/>
    <p:sldId id="791" r:id="rId16"/>
    <p:sldId id="792" r:id="rId17"/>
    <p:sldId id="794" r:id="rId18"/>
    <p:sldId id="795" r:id="rId19"/>
    <p:sldId id="796" r:id="rId20"/>
    <p:sldId id="797" r:id="rId21"/>
    <p:sldId id="798" r:id="rId22"/>
    <p:sldId id="783" r:id="rId23"/>
    <p:sldId id="799" r:id="rId24"/>
    <p:sldId id="800" r:id="rId25"/>
    <p:sldId id="801" r:id="rId26"/>
    <p:sldId id="802" r:id="rId27"/>
    <p:sldId id="803" r:id="rId28"/>
    <p:sldId id="804" r:id="rId29"/>
    <p:sldId id="805" r:id="rId30"/>
    <p:sldId id="806" r:id="rId31"/>
    <p:sldId id="807" r:id="rId32"/>
  </p:sldIdLst>
  <p:sldSz cx="9144000" cy="5143500" type="screen16x9"/>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0000"/>
    <a:srgbClr val="FF5050"/>
    <a:srgbClr val="C5C1FF"/>
    <a:srgbClr val="FFC1CD"/>
    <a:srgbClr val="FF999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snapToObjects="1">
      <p:cViewPr varScale="1">
        <p:scale>
          <a:sx n="143" d="100"/>
          <a:sy n="143" d="100"/>
        </p:scale>
        <p:origin x="642" y="120"/>
      </p:cViewPr>
      <p:guideLst>
        <p:guide orient="horz" pos="1620"/>
        <p:guide pos="2880"/>
      </p:guideLst>
    </p:cSldViewPr>
  </p:slideViewPr>
  <p:notesTextViewPr>
    <p:cViewPr>
      <p:scale>
        <a:sx n="100" d="100"/>
        <a:sy n="100" d="100"/>
      </p:scale>
      <p:origin x="0" y="0"/>
    </p:cViewPr>
  </p:notesTextViewPr>
  <p:sorterViewPr>
    <p:cViewPr>
      <p:scale>
        <a:sx n="200" d="100"/>
        <a:sy n="2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vl1pPr>
          </a:lstStyle>
          <a:p>
            <a:fld id="{C2C66D22-6B8F-4752-8C98-976BC731DB6B}" type="datetimeFigureOut">
              <a:rPr lang="en-US" smtClean="0"/>
              <a:t>5/27/2023</a:t>
            </a:fld>
            <a:endParaRPr lang="en-US"/>
          </a:p>
        </p:txBody>
      </p:sp>
      <p:sp>
        <p:nvSpPr>
          <p:cNvPr id="4" name="Slide Image Placeholder 3"/>
          <p:cNvSpPr>
            <a:spLocks noGrp="1" noRot="1" noChangeAspect="1"/>
          </p:cNvSpPr>
          <p:nvPr>
            <p:ph type="sldImg" idx="2"/>
          </p:nvPr>
        </p:nvSpPr>
        <p:spPr>
          <a:xfrm>
            <a:off x="2286000" y="514350"/>
            <a:ext cx="4572000" cy="2571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vl1pPr>
          </a:lstStyle>
          <a:p>
            <a:fld id="{8EFAD72D-30BF-4F18-8E38-00BE0381C4F5}" type="slidenum">
              <a:rPr lang="en-US" smtClean="0"/>
              <a:t>‹#›</a:t>
            </a:fld>
            <a:endParaRPr lang="en-US"/>
          </a:p>
        </p:txBody>
      </p:sp>
    </p:spTree>
    <p:extLst>
      <p:ext uri="{BB962C8B-B14F-4D97-AF65-F5344CB8AC3E}">
        <p14:creationId xmlns:p14="http://schemas.microsoft.com/office/powerpoint/2010/main" val="29956881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1">
    <p:bg>
      <p:bgPr>
        <a:blipFill rotWithShape="1">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20199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1" hasCustomPrompt="1"/>
          </p:nvPr>
        </p:nvSpPr>
        <p:spPr>
          <a:xfrm>
            <a:off x="4746627" y="4253454"/>
            <a:ext cx="3460750" cy="280152"/>
          </a:xfrm>
        </p:spPr>
        <p:txBody>
          <a:bodyPr>
            <a:normAutofit/>
          </a:bodyPr>
          <a:lstStyle>
            <a:lvl1pPr>
              <a:defRPr sz="1600"/>
            </a:lvl1pPr>
          </a:lstStyle>
          <a:p>
            <a:pPr lvl="0"/>
            <a:r>
              <a:rPr lang="en-US" dirty="0"/>
              <a:t>Add Your Subtitle</a:t>
            </a:r>
          </a:p>
        </p:txBody>
      </p:sp>
    </p:spTree>
    <p:extLst>
      <p:ext uri="{BB962C8B-B14F-4D97-AF65-F5344CB8AC3E}">
        <p14:creationId xmlns:p14="http://schemas.microsoft.com/office/powerpoint/2010/main" val="10187879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3">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4746626" y="503345"/>
            <a:ext cx="4213306" cy="3568593"/>
          </a:xfrm>
        </p:spPr>
        <p:txBody>
          <a:bodyPr/>
          <a:lstStyle>
            <a:lvl1pPr>
              <a:defRPr sz="4800"/>
            </a:lvl1pPr>
          </a:lstStyle>
          <a:p>
            <a:r>
              <a:rPr lang="en-US" dirty="0"/>
              <a:t>Add Your Title</a:t>
            </a:r>
          </a:p>
        </p:txBody>
      </p:sp>
      <p:sp>
        <p:nvSpPr>
          <p:cNvPr id="7" name="Text Placeholder 3"/>
          <p:cNvSpPr>
            <a:spLocks noGrp="1"/>
          </p:cNvSpPr>
          <p:nvPr>
            <p:ph type="body" sz="quarter" idx="11" hasCustomPrompt="1"/>
          </p:nvPr>
        </p:nvSpPr>
        <p:spPr>
          <a:xfrm>
            <a:off x="4746627" y="4253453"/>
            <a:ext cx="4213306" cy="407611"/>
          </a:xfrm>
        </p:spPr>
        <p:txBody>
          <a:bodyPr>
            <a:noAutofit/>
          </a:bodyPr>
          <a:lstStyle>
            <a:lvl1pPr marL="0" indent="0" algn="ctr">
              <a:buNone/>
              <a:defRPr sz="2400" b="1">
                <a:latin typeface="Arial" panose="020B0604020202020204" pitchFamily="34" charset="0"/>
                <a:cs typeface="Arial" panose="020B0604020202020204" pitchFamily="34" charset="0"/>
              </a:defRPr>
            </a:lvl1pPr>
          </a:lstStyle>
          <a:p>
            <a:pPr lvl="0"/>
            <a:r>
              <a:rPr lang="en-US" dirty="0"/>
              <a:t>Add Your Subtitle</a:t>
            </a:r>
          </a:p>
        </p:txBody>
      </p:sp>
    </p:spTree>
    <p:extLst>
      <p:ext uri="{BB962C8B-B14F-4D97-AF65-F5344CB8AC3E}">
        <p14:creationId xmlns:p14="http://schemas.microsoft.com/office/powerpoint/2010/main" val="33662725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3">
    <p:bg>
      <p:bgPr>
        <a:blipFill dpi="0" rotWithShape="1">
          <a:blip r:embed="rId2">
            <a:alphaModFix amt="75000"/>
            <a:lum bright="70000" contrast="-70000"/>
            <a:extLst>
              <a:ext uri="{BEBA8EAE-BF5A-486C-A8C5-ECC9F3942E4B}">
                <a14:imgProps xmlns:a14="http://schemas.microsoft.com/office/drawing/2010/main">
                  <a14:imgLayer r:embed="rId3">
                    <a14:imgEffect>
                      <a14:artisticMarker/>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47501" y="45720"/>
            <a:ext cx="9048998" cy="868680"/>
          </a:xfrm>
          <a:prstGeom prst="rect">
            <a:avLst/>
          </a:prstGeom>
        </p:spPr>
        <p:txBody>
          <a:bodyPr vert="horz" lIns="91440" tIns="45720" rIns="91440" bIns="45720" rtlCol="0" anchor="ctr">
            <a:noAutofit/>
          </a:bodyPr>
          <a:lstStyle>
            <a:lvl1pPr>
              <a:defRPr>
                <a:solidFill>
                  <a:schemeClr val="bg1">
                    <a:lumMod val="85000"/>
                    <a:lumOff val="15000"/>
                  </a:schemeClr>
                </a:solidFill>
              </a:defRPr>
            </a:lvl1pPr>
          </a:lstStyle>
          <a:p>
            <a:r>
              <a:rPr lang="en-US" dirty="0"/>
              <a:t>Click to edit Master title style</a:t>
            </a:r>
          </a:p>
        </p:txBody>
      </p:sp>
      <p:sp>
        <p:nvSpPr>
          <p:cNvPr id="8" name="Content Placeholder 7"/>
          <p:cNvSpPr>
            <a:spLocks noGrp="1"/>
          </p:cNvSpPr>
          <p:nvPr>
            <p:ph sz="quarter" idx="10"/>
          </p:nvPr>
        </p:nvSpPr>
        <p:spPr>
          <a:xfrm>
            <a:off x="47501" y="914400"/>
            <a:ext cx="9048998" cy="4144488"/>
          </a:xfrm>
        </p:spPr>
        <p:txBody>
          <a:bodyPr/>
          <a:lstStyle>
            <a:lvl1pPr marL="344488" indent="-344488">
              <a:defRPr>
                <a:solidFill>
                  <a:schemeClr val="bg1">
                    <a:lumMod val="85000"/>
                    <a:lumOff val="15000"/>
                  </a:schemeClr>
                </a:solidFill>
              </a:defRPr>
            </a:lvl1pPr>
            <a:lvl2pPr marL="687388" indent="-342900">
              <a:buFont typeface="Arial" panose="020B0604020202020204" pitchFamily="34" charset="0"/>
              <a:buChar char="•"/>
              <a:defRPr>
                <a:solidFill>
                  <a:schemeClr val="bg1">
                    <a:lumMod val="85000"/>
                    <a:lumOff val="15000"/>
                  </a:schemeClr>
                </a:solidFill>
              </a:defRPr>
            </a:lvl2pPr>
            <a:lvl3pPr marL="1031875" indent="-344488">
              <a:buFont typeface="Times New Roman" panose="02020603050405020304" pitchFamily="18" charset="0"/>
              <a:buChar char="−"/>
              <a:defRPr>
                <a:solidFill>
                  <a:schemeClr val="bg1">
                    <a:lumMod val="85000"/>
                    <a:lumOff val="15000"/>
                  </a:schemeClr>
                </a:solidFill>
              </a:defRPr>
            </a:lvl3pPr>
            <a:lvl4pPr marL="1374775" indent="-342900">
              <a:buFont typeface="Wingdings" panose="05000000000000000000" pitchFamily="2" charset="2"/>
              <a:buChar char="§"/>
              <a:defRPr>
                <a:solidFill>
                  <a:schemeClr val="bg1">
                    <a:lumMod val="85000"/>
                    <a:lumOff val="15000"/>
                  </a:schemeClr>
                </a:solidFill>
              </a:defRPr>
            </a:lvl4pPr>
            <a:lvl5pPr marL="1711325" indent="-336550">
              <a:buSzPct val="50000"/>
              <a:buFont typeface="Wingdings" panose="05000000000000000000" pitchFamily="2" charset="2"/>
              <a:buChar char="q"/>
              <a:defRPr>
                <a:solidFill>
                  <a:schemeClr val="bg1">
                    <a:lumMod val="85000"/>
                    <a:lumOff val="1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Rectangle 13"/>
          <p:cNvSpPr/>
          <p:nvPr userDrawn="1"/>
        </p:nvSpPr>
        <p:spPr>
          <a:xfrm>
            <a:off x="118750" y="907391"/>
            <a:ext cx="7494197" cy="27432"/>
          </a:xfrm>
          <a:prstGeom prst="rect">
            <a:avLst/>
          </a:prstGeom>
          <a:gradFill flip="none" rotWithShape="1">
            <a:gsLst>
              <a:gs pos="22000">
                <a:srgbClr val="800000"/>
              </a:gs>
              <a:gs pos="0">
                <a:srgbClr val="800000"/>
              </a:gs>
              <a:gs pos="69000">
                <a:schemeClr val="accent1">
                  <a:shade val="67500"/>
                  <a:satMod val="115000"/>
                </a:schemeClr>
              </a:gs>
              <a:gs pos="100000">
                <a:schemeClr val="tx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43601306"/>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1">
    <p:bg>
      <p:bgPr>
        <a:blipFill dpi="0" rotWithShape="1">
          <a:blip r:embed="rId2">
            <a:alphaModFix amt="75000"/>
            <a:lum/>
          </a:blip>
          <a:srcRect/>
          <a:stretch>
            <a:fillRect/>
          </a:stretch>
        </a:blipFill>
        <a:effectLst/>
      </p:bgPr>
    </p:bg>
    <p:spTree>
      <p:nvGrpSpPr>
        <p:cNvPr id="1" name=""/>
        <p:cNvGrpSpPr/>
        <p:nvPr/>
      </p:nvGrpSpPr>
      <p:grpSpPr>
        <a:xfrm>
          <a:off x="0" y="0"/>
          <a:ext cx="0" cy="0"/>
          <a:chOff x="0" y="0"/>
          <a:chExt cx="0" cy="0"/>
        </a:xfrm>
      </p:grpSpPr>
      <p:sp>
        <p:nvSpPr>
          <p:cNvPr id="9" name="Text Placeholder 3"/>
          <p:cNvSpPr>
            <a:spLocks noGrp="1"/>
          </p:cNvSpPr>
          <p:nvPr>
            <p:ph type="body" sz="quarter" idx="11" hasCustomPrompt="1"/>
          </p:nvPr>
        </p:nvSpPr>
        <p:spPr>
          <a:xfrm>
            <a:off x="100867" y="118882"/>
            <a:ext cx="7328634" cy="4921431"/>
          </a:xfrm>
        </p:spPr>
        <p:txBody>
          <a:bodyPr>
            <a:normAutofit/>
          </a:bodyPr>
          <a:lstStyle>
            <a:lvl1pPr>
              <a:defRPr sz="2400"/>
            </a:lvl1pPr>
          </a:lstStyle>
          <a:p>
            <a:pPr lvl="0"/>
            <a:r>
              <a:rPr lang="en-US" dirty="0"/>
              <a:t>Add Your Subtitle</a:t>
            </a:r>
          </a:p>
        </p:txBody>
      </p:sp>
    </p:spTree>
    <p:extLst>
      <p:ext uri="{BB962C8B-B14F-4D97-AF65-F5344CB8AC3E}">
        <p14:creationId xmlns:p14="http://schemas.microsoft.com/office/powerpoint/2010/main" val="19410507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2">
    <p:bg>
      <p:bgPr>
        <a:blipFill dpi="0" rotWithShape="1">
          <a:blip r:embed="rId2">
            <a:alphaModFix amt="75000"/>
            <a:lum/>
          </a:blip>
          <a:srcRect/>
          <a:stretch>
            <a:fillRect/>
          </a:stretch>
        </a:blipFill>
        <a:effectLst/>
      </p:bgPr>
    </p:bg>
    <p:spTree>
      <p:nvGrpSpPr>
        <p:cNvPr id="1" name=""/>
        <p:cNvGrpSpPr/>
        <p:nvPr/>
      </p:nvGrpSpPr>
      <p:grpSpPr>
        <a:xfrm>
          <a:off x="0" y="0"/>
          <a:ext cx="0" cy="0"/>
          <a:chOff x="0" y="0"/>
          <a:chExt cx="0" cy="0"/>
        </a:xfrm>
      </p:grpSpPr>
      <p:sp>
        <p:nvSpPr>
          <p:cNvPr id="3" name="Text Placeholder 3"/>
          <p:cNvSpPr>
            <a:spLocks noGrp="1"/>
          </p:cNvSpPr>
          <p:nvPr>
            <p:ph type="body" sz="quarter" idx="11" hasCustomPrompt="1"/>
          </p:nvPr>
        </p:nvSpPr>
        <p:spPr>
          <a:xfrm>
            <a:off x="100867" y="118882"/>
            <a:ext cx="7328634" cy="4921431"/>
          </a:xfrm>
        </p:spPr>
        <p:txBody>
          <a:bodyPr>
            <a:normAutofit/>
          </a:bodyPr>
          <a:lstStyle>
            <a:lvl1pPr>
              <a:defRPr sz="2400"/>
            </a:lvl1pPr>
          </a:lstStyle>
          <a:p>
            <a:pPr lvl="0"/>
            <a:r>
              <a:rPr lang="en-US" dirty="0"/>
              <a:t>Add Your Subtitle</a:t>
            </a:r>
          </a:p>
        </p:txBody>
      </p:sp>
    </p:spTree>
    <p:extLst>
      <p:ext uri="{BB962C8B-B14F-4D97-AF65-F5344CB8AC3E}">
        <p14:creationId xmlns:p14="http://schemas.microsoft.com/office/powerpoint/2010/main" val="36304006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cripture">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526736" y="421372"/>
            <a:ext cx="8160063" cy="3365110"/>
          </a:xfrm>
        </p:spPr>
        <p:txBody>
          <a:bodyPr anchor="ctr"/>
          <a:lstStyle>
            <a:lvl1pPr marL="0" indent="0">
              <a:buFont typeface="Arial"/>
              <a:buNone/>
              <a:defRPr/>
            </a:lvl1pPr>
            <a:lvl2pPr marL="457200" indent="0">
              <a:buNone/>
              <a:defRPr/>
            </a:lvl2pPr>
            <a:lvl3pPr marL="914400" indent="0">
              <a:buFont typeface="Arial"/>
              <a:buNone/>
              <a:defRPr/>
            </a:lvl3pPr>
            <a:lvl4pPr marL="1371600" indent="0">
              <a:buFont typeface="Arial"/>
              <a:buNone/>
              <a:defRPr/>
            </a:lvl4pPr>
            <a:lvl5pPr marL="1828800" indent="0">
              <a:buFont typeface="Arial"/>
              <a:buNone/>
              <a:defRPr/>
            </a:lvl5pPr>
          </a:lstStyle>
          <a:p>
            <a:pPr lvl="0"/>
            <a:r>
              <a:rPr lang="en-US" dirty="0"/>
              <a:t>Add Your Scripture Here</a:t>
            </a:r>
          </a:p>
        </p:txBody>
      </p:sp>
      <p:sp>
        <p:nvSpPr>
          <p:cNvPr id="10" name="Text Placeholder 9"/>
          <p:cNvSpPr>
            <a:spLocks noGrp="1"/>
          </p:cNvSpPr>
          <p:nvPr>
            <p:ph type="body" sz="quarter" idx="14" hasCustomPrompt="1"/>
          </p:nvPr>
        </p:nvSpPr>
        <p:spPr>
          <a:xfrm>
            <a:off x="527050" y="4021138"/>
            <a:ext cx="8159750" cy="742690"/>
          </a:xfrm>
        </p:spPr>
        <p:txBody>
          <a:bodyPr>
            <a:normAutofit/>
          </a:bodyPr>
          <a:lstStyle>
            <a:lvl1pPr>
              <a:defRPr sz="1400" baseline="0"/>
            </a:lvl1pPr>
          </a:lstStyle>
          <a:p>
            <a:pPr lvl="0"/>
            <a:r>
              <a:rPr lang="en-US" dirty="0"/>
              <a:t>Add Verse Here</a:t>
            </a:r>
          </a:p>
        </p:txBody>
      </p:sp>
    </p:spTree>
    <p:extLst>
      <p:ext uri="{BB962C8B-B14F-4D97-AF65-F5344CB8AC3E}">
        <p14:creationId xmlns:p14="http://schemas.microsoft.com/office/powerpoint/2010/main" val="40633509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491108" y="391682"/>
            <a:ext cx="8160063" cy="4354160"/>
          </a:xfrm>
        </p:spPr>
        <p:txBody>
          <a:bodyPr anchor="ctr"/>
          <a:lstStyle>
            <a:lvl1pPr marL="0" indent="0" algn="ctr">
              <a:buFont typeface="Arial"/>
              <a:buNone/>
              <a:defRPr sz="5400">
                <a:latin typeface="Impact" panose="020B0806030902050204" pitchFamily="34" charset="0"/>
              </a:defRPr>
            </a:lvl1pPr>
            <a:lvl2pPr marL="457200" indent="0">
              <a:buNone/>
              <a:defRPr/>
            </a:lvl2pPr>
            <a:lvl3pPr marL="914400" indent="0">
              <a:buFont typeface="Arial"/>
              <a:buNone/>
              <a:defRPr/>
            </a:lvl3pPr>
            <a:lvl4pPr marL="1371600" indent="0">
              <a:buFont typeface="Arial"/>
              <a:buNone/>
              <a:defRPr/>
            </a:lvl4pPr>
            <a:lvl5pPr marL="1828800" indent="0">
              <a:buFont typeface="Arial"/>
              <a:buNone/>
              <a:defRPr/>
            </a:lvl5pPr>
          </a:lstStyle>
          <a:p>
            <a:pPr lvl="0"/>
            <a:r>
              <a:rPr lang="en-US" dirty="0"/>
              <a:t>Add Your Text Here</a:t>
            </a:r>
          </a:p>
        </p:txBody>
      </p:sp>
    </p:spTree>
    <p:extLst>
      <p:ext uri="{BB962C8B-B14F-4D97-AF65-F5344CB8AC3E}">
        <p14:creationId xmlns:p14="http://schemas.microsoft.com/office/powerpoint/2010/main" val="3822514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tmplLst>
          <p:tmpl lvl="1">
            <p:tnLst>
              <p:par>
                <p:cTn presetID="10" presetClass="entr" presetSubtype="0" fill="hold" nodeType="after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Custom Layout">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46106499"/>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microsoft.com/office/2007/relationships/hdphoto" Target="../media/hdphoto1.wdp"/><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alphaModFix amt="75000"/>
            <a:lum/>
            <a:extLst>
              <a:ext uri="{BEBA8EAE-BF5A-486C-A8C5-ECC9F3942E4B}">
                <a14:imgProps xmlns:a14="http://schemas.microsoft.com/office/drawing/2010/main">
                  <a14:imgLayer r:embed="rId12">
                    <a14:imgEffect>
                      <a14:artisticMarker/>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501" y="45720"/>
            <a:ext cx="9048998" cy="868680"/>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47501" y="914400"/>
            <a:ext cx="9048998" cy="4185672"/>
          </a:xfrm>
          <a:prstGeom prst="rect">
            <a:avLst/>
          </a:prstGeom>
        </p:spPr>
        <p:txBody>
          <a:bodyPr vert="horz" lIns="45720" tIns="45720" rIns="45720" bIns="45720" rtlCol="0" anchor="t" anchorCtr="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49" r:id="rId1"/>
    <p:sldLayoutId id="2147483654" r:id="rId2"/>
    <p:sldLayoutId id="2147483651" r:id="rId3"/>
    <p:sldLayoutId id="2147483655" r:id="rId4"/>
    <p:sldLayoutId id="2147483652" r:id="rId5"/>
    <p:sldLayoutId id="2147483656" r:id="rId6"/>
    <p:sldLayoutId id="2147483650" r:id="rId7"/>
    <p:sldLayoutId id="2147483657" r:id="rId8"/>
    <p:sldLayoutId id="2147483658" r:id="rId9"/>
  </p:sldLayoutIdLst>
  <p:txStyles>
    <p:titleStyle>
      <a:lvl1pPr algn="ctr" defTabSz="914400" rtl="0" eaLnBrk="1" latinLnBrk="0" hangingPunct="1">
        <a:spcBef>
          <a:spcPct val="0"/>
        </a:spcBef>
        <a:buNone/>
        <a:defRPr sz="4400" kern="1200">
          <a:solidFill>
            <a:schemeClr val="tx1"/>
          </a:solidFill>
          <a:latin typeface="Impact" panose="020B0806030902050204" pitchFamily="34" charset="0"/>
          <a:ea typeface="+mj-ea"/>
          <a:cs typeface="Impact" panose="020B0806030902050204" pitchFamily="34" charset="0"/>
        </a:defRPr>
      </a:lvl1pPr>
    </p:titleStyle>
    <p:bodyStyle>
      <a:lvl1pPr marL="231775" indent="-231775" algn="l" defTabSz="914400" rtl="0" eaLnBrk="1" latinLnBrk="0" hangingPunct="1">
        <a:spcBef>
          <a:spcPts val="300"/>
        </a:spcBef>
        <a:buFont typeface="Times New Roman" panose="02020603050405020304" pitchFamily="18" charset="0"/>
        <a:buChar char="†"/>
        <a:defRPr sz="2400" kern="1200">
          <a:solidFill>
            <a:schemeClr val="tx1"/>
          </a:solidFill>
          <a:latin typeface="Times New Roman" panose="02020603050405020304" pitchFamily="18" charset="0"/>
          <a:ea typeface="+mn-ea"/>
          <a:cs typeface="Times New Roman" panose="02020603050405020304" pitchFamily="18" charset="0"/>
        </a:defRPr>
      </a:lvl1pPr>
      <a:lvl2pPr marL="457200" indent="-225425" algn="l" defTabSz="914400" rtl="0" eaLnBrk="1" latinLnBrk="0" hangingPunct="1">
        <a:spcBef>
          <a:spcPts val="300"/>
        </a:spcBef>
        <a:buFont typeface="Times New Roman" panose="02020603050405020304" pitchFamily="18" charset="0"/>
        <a:buChar char="†"/>
        <a:defRPr sz="2000" kern="1200">
          <a:solidFill>
            <a:schemeClr val="tx1"/>
          </a:solidFill>
          <a:latin typeface="Times New Roman" panose="02020603050405020304" pitchFamily="18" charset="0"/>
          <a:ea typeface="+mn-ea"/>
          <a:cs typeface="Times New Roman" panose="02020603050405020304" pitchFamily="18" charset="0"/>
        </a:defRPr>
      </a:lvl2pPr>
      <a:lvl3pPr marL="688975" indent="-231775" algn="l" defTabSz="914400" rtl="0" eaLnBrk="1" latinLnBrk="0" hangingPunct="1">
        <a:spcBef>
          <a:spcPts val="300"/>
        </a:spcBef>
        <a:buFont typeface="Times New Roman" panose="02020603050405020304" pitchFamily="18" charset="0"/>
        <a:buChar char="†"/>
        <a:defRPr sz="1600" kern="1200">
          <a:solidFill>
            <a:schemeClr val="tx1"/>
          </a:solidFill>
          <a:latin typeface="Times New Roman" panose="02020603050405020304" pitchFamily="18" charset="0"/>
          <a:ea typeface="+mn-ea"/>
          <a:cs typeface="Times New Roman" panose="02020603050405020304" pitchFamily="18" charset="0"/>
        </a:defRPr>
      </a:lvl3pPr>
      <a:lvl4pPr marL="914400" indent="-225425" algn="l" defTabSz="914400" rtl="0" eaLnBrk="1" latinLnBrk="0" hangingPunct="1">
        <a:spcBef>
          <a:spcPts val="300"/>
        </a:spcBef>
        <a:buFont typeface="Times New Roman" panose="02020603050405020304" pitchFamily="18" charset="0"/>
        <a:buChar char="†"/>
        <a:defRPr sz="1400" kern="1200">
          <a:solidFill>
            <a:schemeClr val="tx1"/>
          </a:solidFill>
          <a:latin typeface="Times New Roman" panose="02020603050405020304" pitchFamily="18" charset="0"/>
          <a:ea typeface="+mn-ea"/>
          <a:cs typeface="Times New Roman" panose="02020603050405020304" pitchFamily="18" charset="0"/>
        </a:defRPr>
      </a:lvl4pPr>
      <a:lvl5pPr marL="1146175" indent="-231775" algn="l" defTabSz="914400" rtl="0" eaLnBrk="1" latinLnBrk="0" hangingPunct="1">
        <a:spcBef>
          <a:spcPts val="300"/>
        </a:spcBef>
        <a:buFont typeface="Times New Roman" panose="02020603050405020304" pitchFamily="18" charset="0"/>
        <a:buChar char="†"/>
        <a:defRPr sz="14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5400" dirty="0"/>
              <a:t>Revelation</a:t>
            </a:r>
            <a:br>
              <a:rPr lang="en-US" sz="5400" dirty="0"/>
            </a:br>
            <a:r>
              <a:rPr lang="en-US" sz="2800" dirty="0">
                <a:solidFill>
                  <a:srgbClr val="C00000"/>
                </a:solidFill>
              </a:rPr>
              <a:t>Trust God</a:t>
            </a:r>
            <a:endParaRPr lang="en-US" sz="5400" dirty="0">
              <a:solidFill>
                <a:srgbClr val="C00000"/>
              </a:solidFill>
            </a:endParaRPr>
          </a:p>
        </p:txBody>
      </p:sp>
      <p:sp>
        <p:nvSpPr>
          <p:cNvPr id="5" name="Text Placeholder 4"/>
          <p:cNvSpPr>
            <a:spLocks noGrp="1"/>
          </p:cNvSpPr>
          <p:nvPr>
            <p:ph type="body" sz="quarter" idx="11"/>
          </p:nvPr>
        </p:nvSpPr>
        <p:spPr/>
        <p:txBody>
          <a:bodyPr>
            <a:noAutofit/>
          </a:bodyPr>
          <a:lstStyle/>
          <a:p>
            <a:r>
              <a:rPr lang="en-US" sz="1800" b="1" dirty="0"/>
              <a:t>Lesson 21 – </a:t>
            </a:r>
            <a:r>
              <a:rPr lang="en-US" sz="1800" dirty="0"/>
              <a:t>The Millennium and Eternal Judgment</a:t>
            </a:r>
            <a:endParaRPr lang="en-US" sz="1800" b="1" dirty="0"/>
          </a:p>
        </p:txBody>
      </p:sp>
    </p:spTree>
    <p:extLst>
      <p:ext uri="{BB962C8B-B14F-4D97-AF65-F5344CB8AC3E}">
        <p14:creationId xmlns:p14="http://schemas.microsoft.com/office/powerpoint/2010/main" val="1899993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Gog and Magog – Ezekiel 38-39</a:t>
            </a:r>
          </a:p>
        </p:txBody>
      </p:sp>
      <p:sp>
        <p:nvSpPr>
          <p:cNvPr id="3" name="Content Placeholder 2"/>
          <p:cNvSpPr>
            <a:spLocks noGrp="1"/>
          </p:cNvSpPr>
          <p:nvPr>
            <p:ph sz="quarter" idx="10"/>
          </p:nvPr>
        </p:nvSpPr>
        <p:spPr/>
        <p:txBody>
          <a:bodyPr/>
          <a:lstStyle/>
          <a:p>
            <a:r>
              <a:rPr lang="en-US" sz="2000" dirty="0"/>
              <a:t>Result will be great earth-shaking destruction and feast for birds (</a:t>
            </a:r>
            <a:r>
              <a:rPr lang="en-US" sz="2000" b="1" dirty="0">
                <a:solidFill>
                  <a:srgbClr val="800000"/>
                </a:solidFill>
              </a:rPr>
              <a:t>Eze. 38:18-39:29</a:t>
            </a:r>
            <a:r>
              <a:rPr lang="en-US" sz="2000" dirty="0"/>
              <a:t>).</a:t>
            </a:r>
          </a:p>
          <a:p>
            <a:r>
              <a:rPr lang="en-US" sz="2000" dirty="0"/>
              <a:t>Who was </a:t>
            </a:r>
            <a:r>
              <a:rPr lang="en-US" sz="2000" i="1" dirty="0">
                <a:solidFill>
                  <a:srgbClr val="800000"/>
                </a:solidFill>
              </a:rPr>
              <a:t>“Gog of the land of Magog”</a:t>
            </a:r>
            <a:r>
              <a:rPr lang="en-US" sz="2000" dirty="0"/>
              <a:t> in </a:t>
            </a:r>
            <a:r>
              <a:rPr lang="en-US" sz="2000" b="1" dirty="0">
                <a:solidFill>
                  <a:srgbClr val="800000"/>
                </a:solidFill>
              </a:rPr>
              <a:t>Ezekiel 38-39</a:t>
            </a:r>
            <a:r>
              <a:rPr lang="en-US" sz="2000" dirty="0"/>
              <a:t>?</a:t>
            </a:r>
          </a:p>
          <a:p>
            <a:pPr lvl="1"/>
            <a:r>
              <a:rPr lang="en-US" sz="1600" dirty="0"/>
              <a:t>Chief prince of Magog, </a:t>
            </a:r>
            <a:r>
              <a:rPr lang="en-US" sz="1600" dirty="0" err="1"/>
              <a:t>Meshech</a:t>
            </a:r>
            <a:r>
              <a:rPr lang="en-US" sz="1600" dirty="0"/>
              <a:t>, and Tubal (</a:t>
            </a:r>
            <a:r>
              <a:rPr lang="en-US" sz="1600" b="1" dirty="0">
                <a:solidFill>
                  <a:srgbClr val="800000"/>
                </a:solidFill>
              </a:rPr>
              <a:t>38:2-3; 39:1</a:t>
            </a:r>
            <a:r>
              <a:rPr lang="en-US" sz="1600" dirty="0"/>
              <a:t>) – sons of Japheth (</a:t>
            </a:r>
            <a:r>
              <a:rPr lang="en-US" sz="1600" b="1" dirty="0">
                <a:solidFill>
                  <a:srgbClr val="800000"/>
                </a:solidFill>
              </a:rPr>
              <a:t>Gen. 10:2</a:t>
            </a:r>
            <a:r>
              <a:rPr lang="en-US" sz="1600" dirty="0"/>
              <a:t>).</a:t>
            </a:r>
          </a:p>
          <a:p>
            <a:pPr lvl="1"/>
            <a:r>
              <a:rPr lang="en-US" sz="1600" dirty="0"/>
              <a:t>Allies include Gomer and </a:t>
            </a:r>
            <a:r>
              <a:rPr lang="en-US" sz="1600" dirty="0" err="1"/>
              <a:t>Togarmah</a:t>
            </a:r>
            <a:r>
              <a:rPr lang="en-US" sz="1600" dirty="0"/>
              <a:t> (</a:t>
            </a:r>
            <a:r>
              <a:rPr lang="en-US" sz="1600" b="1" dirty="0">
                <a:solidFill>
                  <a:srgbClr val="800000"/>
                </a:solidFill>
              </a:rPr>
              <a:t>38:6</a:t>
            </a:r>
            <a:r>
              <a:rPr lang="en-US" sz="1600" dirty="0"/>
              <a:t>) – son and grandson of Japheth (</a:t>
            </a:r>
            <a:r>
              <a:rPr lang="en-US" sz="1600" b="1" dirty="0">
                <a:solidFill>
                  <a:srgbClr val="800000"/>
                </a:solidFill>
              </a:rPr>
              <a:t>Gen. 10:3</a:t>
            </a:r>
            <a:r>
              <a:rPr lang="en-US" sz="1600" dirty="0"/>
              <a:t>).</a:t>
            </a:r>
          </a:p>
          <a:p>
            <a:pPr lvl="1"/>
            <a:r>
              <a:rPr lang="en-US" sz="1600" dirty="0"/>
              <a:t>Additional allies include Persia (</a:t>
            </a:r>
            <a:r>
              <a:rPr lang="en-US" sz="1600" b="1" dirty="0">
                <a:solidFill>
                  <a:srgbClr val="800000"/>
                </a:solidFill>
              </a:rPr>
              <a:t>38:5</a:t>
            </a:r>
            <a:r>
              <a:rPr lang="en-US" sz="1600" dirty="0"/>
              <a:t>) – possible descendant of </a:t>
            </a:r>
            <a:r>
              <a:rPr lang="en-US" sz="1600" dirty="0" err="1"/>
              <a:t>Madai</a:t>
            </a:r>
            <a:r>
              <a:rPr lang="en-US" sz="1600" dirty="0"/>
              <a:t>, son of Japheth (</a:t>
            </a:r>
            <a:r>
              <a:rPr lang="en-US" sz="1600" b="1" dirty="0">
                <a:solidFill>
                  <a:srgbClr val="800000"/>
                </a:solidFill>
              </a:rPr>
              <a:t>Gen. 10:2</a:t>
            </a:r>
            <a:r>
              <a:rPr lang="en-US" sz="1600" dirty="0"/>
              <a:t>).</a:t>
            </a:r>
          </a:p>
          <a:p>
            <a:pPr lvl="1"/>
            <a:r>
              <a:rPr lang="en-US" sz="1600" dirty="0"/>
              <a:t>Other allies are Ethiopia and Libya (</a:t>
            </a:r>
            <a:r>
              <a:rPr lang="en-US" sz="1600" b="1" dirty="0">
                <a:solidFill>
                  <a:srgbClr val="800000"/>
                </a:solidFill>
              </a:rPr>
              <a:t>38:5</a:t>
            </a:r>
            <a:r>
              <a:rPr lang="en-US" sz="1600" dirty="0"/>
              <a:t>) and Sheba and </a:t>
            </a:r>
            <a:r>
              <a:rPr lang="en-US" sz="1600" dirty="0" err="1"/>
              <a:t>Dedan</a:t>
            </a:r>
            <a:r>
              <a:rPr lang="en-US" sz="1600" dirty="0"/>
              <a:t> - descendants of Ham (</a:t>
            </a:r>
            <a:r>
              <a:rPr lang="en-US" sz="1600" b="1" dirty="0">
                <a:solidFill>
                  <a:srgbClr val="800000"/>
                </a:solidFill>
              </a:rPr>
              <a:t>Gen.10:6-7</a:t>
            </a:r>
            <a:r>
              <a:rPr lang="en-US" sz="1600" dirty="0"/>
              <a:t>).</a:t>
            </a:r>
          </a:p>
          <a:p>
            <a:pPr lvl="1"/>
            <a:r>
              <a:rPr lang="en-US" sz="1600" dirty="0"/>
              <a:t>Tarshish (</a:t>
            </a:r>
            <a:r>
              <a:rPr lang="en-US" sz="1600" b="1" dirty="0">
                <a:solidFill>
                  <a:srgbClr val="800000"/>
                </a:solidFill>
              </a:rPr>
              <a:t>38:13</a:t>
            </a:r>
            <a:r>
              <a:rPr lang="en-US" sz="1600" dirty="0"/>
              <a:t>) is also a descendant of Japheth (</a:t>
            </a:r>
            <a:r>
              <a:rPr lang="en-US" sz="1600" b="1" dirty="0">
                <a:solidFill>
                  <a:srgbClr val="800000"/>
                </a:solidFill>
              </a:rPr>
              <a:t>Genesis 10:4</a:t>
            </a:r>
            <a:r>
              <a:rPr lang="en-US" sz="1600" dirty="0"/>
              <a:t>).</a:t>
            </a:r>
          </a:p>
          <a:p>
            <a:r>
              <a:rPr lang="en-US" sz="2000" dirty="0"/>
              <a:t>Why are these names used, </a:t>
            </a:r>
            <a:r>
              <a:rPr lang="en-US" sz="2000" i="1" dirty="0">
                <a:solidFill>
                  <a:srgbClr val="800000"/>
                </a:solidFill>
              </a:rPr>
              <a:t>“Gog, Magog”</a:t>
            </a:r>
            <a:r>
              <a:rPr lang="en-US" sz="2000" dirty="0"/>
              <a:t>, in </a:t>
            </a:r>
            <a:r>
              <a:rPr lang="en-US" sz="2000" b="1" dirty="0">
                <a:solidFill>
                  <a:srgbClr val="800000"/>
                </a:solidFill>
              </a:rPr>
              <a:t>Eze. 38-39</a:t>
            </a:r>
            <a:r>
              <a:rPr lang="en-US" sz="2000" dirty="0"/>
              <a:t>?  How do they connect?</a:t>
            </a:r>
          </a:p>
          <a:p>
            <a:pPr lvl="1"/>
            <a:r>
              <a:rPr lang="en-US" sz="1600" dirty="0"/>
              <a:t>Ancient genealogy of Gentiles, those opposed to God’s people, mostly on the outskirts of society, far removed from focus of the “Bible story”.</a:t>
            </a:r>
          </a:p>
          <a:p>
            <a:pPr lvl="1"/>
            <a:r>
              <a:rPr lang="en-US" sz="1600" dirty="0"/>
              <a:t>No descendant of Shem is mentioned!</a:t>
            </a:r>
          </a:p>
          <a:p>
            <a:pPr lvl="1"/>
            <a:r>
              <a:rPr lang="en-US" sz="1600" dirty="0"/>
              <a:t>Represents rebellious, unregenerate Gentiles, nations, who are undeveloped, uncivilized, tribal.</a:t>
            </a:r>
            <a:endParaRPr lang="en-US" sz="2000" dirty="0"/>
          </a:p>
        </p:txBody>
      </p:sp>
    </p:spTree>
    <p:extLst>
      <p:ext uri="{BB962C8B-B14F-4D97-AF65-F5344CB8AC3E}">
        <p14:creationId xmlns:p14="http://schemas.microsoft.com/office/powerpoint/2010/main" val="2680743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par>
                          <p:cTn id="21" fill="hold">
                            <p:stCondLst>
                              <p:cond delay="1000"/>
                            </p:stCondLst>
                            <p:childTnLst>
                              <p:par>
                                <p:cTn id="22" presetID="10" presetClass="entr" presetSubtype="0" fill="hold" nodeType="after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500"/>
                                        <p:tgtEl>
                                          <p:spTgt spid="3">
                                            <p:txEl>
                                              <p:pRg st="4" end="4"/>
                                            </p:txEl>
                                          </p:spTgt>
                                        </p:tgtEl>
                                      </p:cBhvr>
                                    </p:animEffect>
                                  </p:childTnLst>
                                </p:cTn>
                              </p:par>
                            </p:childTnLst>
                          </p:cTn>
                        </p:par>
                        <p:par>
                          <p:cTn id="25" fill="hold">
                            <p:stCondLst>
                              <p:cond delay="1500"/>
                            </p:stCondLst>
                            <p:childTnLst>
                              <p:par>
                                <p:cTn id="26" presetID="10" presetClass="entr" presetSubtype="0" fill="hold" nodeType="after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500"/>
                                        <p:tgtEl>
                                          <p:spTgt spid="3">
                                            <p:txEl>
                                              <p:pRg st="5" end="5"/>
                                            </p:txEl>
                                          </p:spTgt>
                                        </p:tgtEl>
                                      </p:cBhvr>
                                    </p:animEffect>
                                  </p:childTnLst>
                                </p:cTn>
                              </p:par>
                            </p:childTnLst>
                          </p:cTn>
                        </p:par>
                        <p:par>
                          <p:cTn id="29" fill="hold">
                            <p:stCondLst>
                              <p:cond delay="2000"/>
                            </p:stCondLst>
                            <p:childTnLst>
                              <p:par>
                                <p:cTn id="30" presetID="10" presetClass="entr" presetSubtype="0" fill="hold" nodeType="after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5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fade">
                                      <p:cBhvr>
                                        <p:cTn id="42" dur="500"/>
                                        <p:tgtEl>
                                          <p:spTgt spid="3">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Effect transition="in" filter="fade">
                                      <p:cBhvr>
                                        <p:cTn id="47" dur="500"/>
                                        <p:tgtEl>
                                          <p:spTgt spid="3">
                                            <p:txEl>
                                              <p:pRg st="9" end="9"/>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
                                            <p:txEl>
                                              <p:pRg st="10" end="10"/>
                                            </p:txEl>
                                          </p:spTgt>
                                        </p:tgtEl>
                                        <p:attrNameLst>
                                          <p:attrName>style.visibility</p:attrName>
                                        </p:attrNameLst>
                                      </p:cBhvr>
                                      <p:to>
                                        <p:strVal val="visible"/>
                                      </p:to>
                                    </p:set>
                                    <p:animEffect transition="in" filter="fade">
                                      <p:cBhvr>
                                        <p:cTn id="52"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Gog and Magog – Ezekiel 38-39</a:t>
            </a:r>
          </a:p>
        </p:txBody>
      </p:sp>
      <p:sp>
        <p:nvSpPr>
          <p:cNvPr id="3" name="Content Placeholder 2"/>
          <p:cNvSpPr>
            <a:spLocks noGrp="1"/>
          </p:cNvSpPr>
          <p:nvPr>
            <p:ph sz="quarter" idx="10"/>
          </p:nvPr>
        </p:nvSpPr>
        <p:spPr/>
        <p:txBody>
          <a:bodyPr/>
          <a:lstStyle/>
          <a:p>
            <a:r>
              <a:rPr lang="en-US" sz="2000" dirty="0"/>
              <a:t>When did the prophesied attack of </a:t>
            </a:r>
            <a:r>
              <a:rPr lang="en-US" sz="2000" i="1" dirty="0">
                <a:solidFill>
                  <a:srgbClr val="800000"/>
                </a:solidFill>
              </a:rPr>
              <a:t>“Gog and Magog”</a:t>
            </a:r>
            <a:r>
              <a:rPr lang="en-US" sz="2000" dirty="0"/>
              <a:t> in </a:t>
            </a:r>
            <a:r>
              <a:rPr lang="en-US" sz="2000" b="1" dirty="0">
                <a:solidFill>
                  <a:srgbClr val="800000"/>
                </a:solidFill>
              </a:rPr>
              <a:t>Ezekiel 38-39 </a:t>
            </a:r>
            <a:r>
              <a:rPr lang="en-US" sz="2000" dirty="0"/>
              <a:t>occur?</a:t>
            </a:r>
          </a:p>
          <a:p>
            <a:r>
              <a:rPr lang="en-US" sz="2000" dirty="0"/>
              <a:t>Gog would attack in the </a:t>
            </a:r>
            <a:r>
              <a:rPr lang="en-US" sz="2000" i="1" dirty="0">
                <a:solidFill>
                  <a:srgbClr val="800000"/>
                </a:solidFill>
              </a:rPr>
              <a:t>“latter years”</a:t>
            </a:r>
            <a:r>
              <a:rPr lang="en-US" sz="2000" dirty="0"/>
              <a:t> and </a:t>
            </a:r>
            <a:r>
              <a:rPr lang="en-US" sz="2000" i="1" dirty="0">
                <a:solidFill>
                  <a:srgbClr val="800000"/>
                </a:solidFill>
              </a:rPr>
              <a:t>“latter days”</a:t>
            </a:r>
            <a:r>
              <a:rPr lang="en-US" sz="2000" i="1" dirty="0"/>
              <a:t> </a:t>
            </a:r>
            <a:r>
              <a:rPr lang="en-US" sz="2000" dirty="0"/>
              <a:t>(</a:t>
            </a:r>
            <a:r>
              <a:rPr lang="en-US" sz="2000" b="1" dirty="0">
                <a:solidFill>
                  <a:srgbClr val="800000"/>
                </a:solidFill>
              </a:rPr>
              <a:t>38:8, 16</a:t>
            </a:r>
            <a:r>
              <a:rPr lang="en-US" sz="2000" dirty="0"/>
              <a:t>) …</a:t>
            </a:r>
          </a:p>
          <a:p>
            <a:r>
              <a:rPr lang="en-US" sz="2000" dirty="0"/>
              <a:t>… Reference to Messianic era (</a:t>
            </a:r>
            <a:r>
              <a:rPr lang="en-US" sz="2000" b="1" dirty="0">
                <a:solidFill>
                  <a:srgbClr val="800000"/>
                </a:solidFill>
              </a:rPr>
              <a:t>Isaiah 2:2; Micah 4:1; Daniel 2:28; 10:14</a:t>
            </a:r>
            <a:r>
              <a:rPr lang="en-US" sz="2000" dirty="0"/>
              <a:t>).</a:t>
            </a:r>
          </a:p>
          <a:p>
            <a:r>
              <a:rPr lang="en-US" sz="2000" dirty="0"/>
              <a:t>Gog would seek to plunder defenseless </a:t>
            </a:r>
            <a:r>
              <a:rPr lang="en-US" sz="2000" i="1" dirty="0">
                <a:solidFill>
                  <a:srgbClr val="800000"/>
                </a:solidFill>
              </a:rPr>
              <a:t>“</a:t>
            </a:r>
            <a:r>
              <a:rPr lang="en-US" sz="2000" i="1" dirty="0" err="1">
                <a:solidFill>
                  <a:srgbClr val="800000"/>
                </a:solidFill>
              </a:rPr>
              <a:t>unwalled</a:t>
            </a:r>
            <a:r>
              <a:rPr lang="en-US" sz="2000" i="1" dirty="0">
                <a:solidFill>
                  <a:srgbClr val="800000"/>
                </a:solidFill>
              </a:rPr>
              <a:t>”</a:t>
            </a:r>
            <a:r>
              <a:rPr lang="en-US" sz="2000" dirty="0"/>
              <a:t> people (</a:t>
            </a:r>
            <a:r>
              <a:rPr lang="en-US" sz="2000" b="1" dirty="0">
                <a:solidFill>
                  <a:srgbClr val="800000"/>
                </a:solidFill>
              </a:rPr>
              <a:t>38:10-13</a:t>
            </a:r>
            <a:r>
              <a:rPr lang="en-US" sz="2000" dirty="0"/>
              <a:t>) …</a:t>
            </a:r>
          </a:p>
          <a:p>
            <a:r>
              <a:rPr lang="en-US" sz="2000" dirty="0"/>
              <a:t>… Reference to Messianic kingdom, the church (</a:t>
            </a:r>
            <a:r>
              <a:rPr lang="en-US" sz="2000" b="1" dirty="0">
                <a:solidFill>
                  <a:srgbClr val="800000"/>
                </a:solidFill>
              </a:rPr>
              <a:t>Zechariah 2:2-12</a:t>
            </a:r>
            <a:r>
              <a:rPr lang="en-US" sz="2000" dirty="0"/>
              <a:t>).</a:t>
            </a:r>
          </a:p>
          <a:p>
            <a:r>
              <a:rPr lang="en-US" sz="2000" dirty="0"/>
              <a:t>Foretells God’s triumph over massive Gentile coalition in Messianic era against the Messianic kingdom (</a:t>
            </a:r>
            <a:r>
              <a:rPr lang="en-US" sz="2000" b="1" i="1" dirty="0"/>
              <a:t>spiritual</a:t>
            </a:r>
            <a:r>
              <a:rPr lang="en-US" sz="2000" dirty="0"/>
              <a:t> Israel, </a:t>
            </a:r>
            <a:r>
              <a:rPr lang="en-US" sz="2000" b="1" dirty="0">
                <a:solidFill>
                  <a:srgbClr val="800000"/>
                </a:solidFill>
              </a:rPr>
              <a:t>Rom. 9:6; Gal. 6:16</a:t>
            </a:r>
            <a:r>
              <a:rPr lang="en-US" sz="2000" dirty="0"/>
              <a:t>), which would show God’s power, exalting Him above the Gentile kingdoms, reassuring His own people.</a:t>
            </a:r>
          </a:p>
          <a:p>
            <a:r>
              <a:rPr lang="en-US" sz="2000" b="1" dirty="0">
                <a:solidFill>
                  <a:srgbClr val="800000"/>
                </a:solidFill>
              </a:rPr>
              <a:t>Ezekiel</a:t>
            </a:r>
            <a:r>
              <a:rPr lang="en-US" sz="2000" dirty="0">
                <a:solidFill>
                  <a:srgbClr val="800000"/>
                </a:solidFill>
              </a:rPr>
              <a:t> </a:t>
            </a:r>
            <a:r>
              <a:rPr lang="en-US" sz="2000" dirty="0"/>
              <a:t>seems to figuratively point to then future </a:t>
            </a:r>
            <a:r>
              <a:rPr lang="en-US" sz="2000" b="1" i="1" dirty="0"/>
              <a:t>Roman</a:t>
            </a:r>
            <a:r>
              <a:rPr lang="en-US" sz="2000" dirty="0"/>
              <a:t> persecution from yet undeveloped Gentile tribes – the conflict described throughout </a:t>
            </a:r>
            <a:r>
              <a:rPr lang="en-US" sz="2000" b="1" dirty="0">
                <a:solidFill>
                  <a:srgbClr val="800000"/>
                </a:solidFill>
              </a:rPr>
              <a:t>Revelation 6-19</a:t>
            </a:r>
            <a:r>
              <a:rPr lang="en-US" sz="2000" dirty="0"/>
              <a:t>!</a:t>
            </a:r>
          </a:p>
          <a:p>
            <a:r>
              <a:rPr lang="en-US" sz="2000" dirty="0"/>
              <a:t>So, how is this fulfilled symbol reused in </a:t>
            </a:r>
            <a:r>
              <a:rPr lang="en-US" sz="2000" b="1" dirty="0">
                <a:solidFill>
                  <a:srgbClr val="800000"/>
                </a:solidFill>
              </a:rPr>
              <a:t>Revelation 20:7-9</a:t>
            </a:r>
            <a:r>
              <a:rPr lang="en-US" sz="2000" dirty="0"/>
              <a:t>? …</a:t>
            </a:r>
          </a:p>
          <a:p>
            <a:r>
              <a:rPr lang="en-US" sz="2000" b="1" dirty="0">
                <a:solidFill>
                  <a:srgbClr val="800000"/>
                </a:solidFill>
              </a:rPr>
              <a:t>Revelation</a:t>
            </a:r>
            <a:r>
              <a:rPr lang="en-US" sz="2000" dirty="0">
                <a:solidFill>
                  <a:srgbClr val="800000"/>
                </a:solidFill>
              </a:rPr>
              <a:t> </a:t>
            </a:r>
            <a:r>
              <a:rPr lang="en-US" sz="2000" dirty="0"/>
              <a:t>adapts the symbol to point to the final earthly coalition against God.</a:t>
            </a:r>
          </a:p>
          <a:p>
            <a:endParaRPr lang="en-US" sz="2000" dirty="0"/>
          </a:p>
          <a:p>
            <a:endParaRPr lang="en-US" sz="2000" dirty="0"/>
          </a:p>
        </p:txBody>
      </p:sp>
    </p:spTree>
    <p:extLst>
      <p:ext uri="{BB962C8B-B14F-4D97-AF65-F5344CB8AC3E}">
        <p14:creationId xmlns:p14="http://schemas.microsoft.com/office/powerpoint/2010/main" val="1610689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500"/>
                                        <p:tgtEl>
                                          <p:spTgt spid="3">
                                            <p:txEl>
                                              <p:pRg st="3" end="3"/>
                                            </p:txEl>
                                          </p:spTgt>
                                        </p:tgtEl>
                                      </p:cBhvr>
                                    </p:animEffect>
                                  </p:childTnLst>
                                </p:cTn>
                              </p:par>
                            </p:childTnLst>
                          </p:cTn>
                        </p:par>
                        <p:par>
                          <p:cTn id="22" fill="hold">
                            <p:stCondLst>
                              <p:cond delay="500"/>
                            </p:stCondLst>
                            <p:childTnLst>
                              <p:par>
                                <p:cTn id="23" presetID="10" presetClass="entr" presetSubtype="0" fill="hold" nodeType="after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fade">
                                      <p:cBhvr>
                                        <p:cTn id="30" dur="500"/>
                                        <p:tgtEl>
                                          <p:spTgt spid="3">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fade">
                                      <p:cBhvr>
                                        <p:cTn id="35" dur="500"/>
                                        <p:tgtEl>
                                          <p:spTgt spid="3">
                                            <p:txEl>
                                              <p:pRg st="6" end="6"/>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
                                            <p:txEl>
                                              <p:pRg st="7" end="7"/>
                                            </p:txEl>
                                          </p:spTgt>
                                        </p:tgtEl>
                                        <p:attrNameLst>
                                          <p:attrName>style.visibility</p:attrName>
                                        </p:attrNameLst>
                                      </p:cBhvr>
                                      <p:to>
                                        <p:strVal val="visible"/>
                                      </p:to>
                                    </p:set>
                                    <p:animEffect transition="in" filter="fade">
                                      <p:cBhvr>
                                        <p:cTn id="40" dur="500"/>
                                        <p:tgtEl>
                                          <p:spTgt spid="3">
                                            <p:txEl>
                                              <p:pRg st="7" end="7"/>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3">
                                            <p:txEl>
                                              <p:pRg st="8" end="8"/>
                                            </p:txEl>
                                          </p:spTgt>
                                        </p:tgtEl>
                                        <p:attrNameLst>
                                          <p:attrName>style.visibility</p:attrName>
                                        </p:attrNameLst>
                                      </p:cBhvr>
                                      <p:to>
                                        <p:strVal val="visible"/>
                                      </p:to>
                                    </p:set>
                                    <p:animEffect transition="in" filter="fade">
                                      <p:cBhvr>
                                        <p:cTn id="45"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versus Christianity</a:t>
            </a:r>
          </a:p>
        </p:txBody>
      </p:sp>
      <p:sp>
        <p:nvSpPr>
          <p:cNvPr id="3" name="Content Placeholder 2"/>
          <p:cNvSpPr>
            <a:spLocks noGrp="1"/>
          </p:cNvSpPr>
          <p:nvPr>
            <p:ph sz="quarter" idx="10"/>
          </p:nvPr>
        </p:nvSpPr>
        <p:spPr/>
        <p:txBody>
          <a:bodyPr/>
          <a:lstStyle/>
          <a:p>
            <a:pPr marL="346075" lvl="0" indent="-346075">
              <a:buFont typeface="+mj-lt"/>
              <a:buAutoNum type="arabicPeriod" startAt="9"/>
            </a:pPr>
            <a:r>
              <a:rPr lang="en-US" sz="2000" dirty="0"/>
              <a:t>Who will the Devil and Gog’s army attack this last time?  Should this be interpreted literally?  If not, who and what are represented by this symbol?</a:t>
            </a:r>
          </a:p>
          <a:p>
            <a:pPr marL="0" indent="0">
              <a:buNone/>
            </a:pPr>
            <a:r>
              <a:rPr lang="en-US" sz="2000" i="1" dirty="0">
                <a:solidFill>
                  <a:srgbClr val="800000"/>
                </a:solidFill>
              </a:rPr>
              <a:t>They went up </a:t>
            </a:r>
            <a:r>
              <a:rPr lang="en-US" sz="2000" b="1" i="1" dirty="0">
                <a:solidFill>
                  <a:srgbClr val="800000"/>
                </a:solidFill>
              </a:rPr>
              <a:t>on the breadth of the earth </a:t>
            </a:r>
            <a:r>
              <a:rPr lang="en-US" sz="2000" i="1" dirty="0">
                <a:solidFill>
                  <a:srgbClr val="800000"/>
                </a:solidFill>
              </a:rPr>
              <a:t>and </a:t>
            </a:r>
            <a:r>
              <a:rPr lang="en-US" sz="2000" b="1" i="1" dirty="0">
                <a:solidFill>
                  <a:srgbClr val="800000"/>
                </a:solidFill>
              </a:rPr>
              <a:t>surrounded the </a:t>
            </a:r>
            <a:r>
              <a:rPr lang="en-US" sz="2000" b="1" i="1" u="sng" dirty="0">
                <a:solidFill>
                  <a:srgbClr val="800000"/>
                </a:solidFill>
              </a:rPr>
              <a:t>camp of the saints</a:t>
            </a:r>
            <a:r>
              <a:rPr lang="en-US" sz="2000" b="1" i="1" dirty="0">
                <a:solidFill>
                  <a:srgbClr val="800000"/>
                </a:solidFill>
              </a:rPr>
              <a:t> and the </a:t>
            </a:r>
            <a:r>
              <a:rPr lang="en-US" sz="2000" b="1" i="1" u="sng" dirty="0">
                <a:solidFill>
                  <a:srgbClr val="800000"/>
                </a:solidFill>
              </a:rPr>
              <a:t>beloved city</a:t>
            </a:r>
            <a:r>
              <a:rPr lang="en-US" sz="2000" i="1" dirty="0">
                <a:solidFill>
                  <a:srgbClr val="800000"/>
                </a:solidFill>
              </a:rPr>
              <a:t>. And fire came down from God out of heaven and devoured them. </a:t>
            </a:r>
            <a:r>
              <a:rPr lang="en-US" sz="2000" dirty="0"/>
              <a:t>(</a:t>
            </a:r>
            <a:r>
              <a:rPr lang="en-US" sz="2000" b="1" dirty="0">
                <a:solidFill>
                  <a:srgbClr val="800000"/>
                </a:solidFill>
              </a:rPr>
              <a:t>20:9</a:t>
            </a:r>
            <a:r>
              <a:rPr lang="en-US" sz="2000" dirty="0"/>
              <a:t>)</a:t>
            </a:r>
          </a:p>
          <a:p>
            <a:r>
              <a:rPr lang="en-US" sz="2000" dirty="0"/>
              <a:t>Represents the individual Christians, </a:t>
            </a:r>
            <a:r>
              <a:rPr lang="en-US" sz="2000" i="1" dirty="0">
                <a:solidFill>
                  <a:srgbClr val="800000"/>
                </a:solidFill>
              </a:rPr>
              <a:t>“camp (outpost, fort) of the saints”</a:t>
            </a:r>
            <a:r>
              <a:rPr lang="en-US" sz="2000" dirty="0"/>
              <a:t>, and the collective church, pictured as the </a:t>
            </a:r>
            <a:r>
              <a:rPr lang="en-US" sz="2000" i="1" dirty="0">
                <a:solidFill>
                  <a:srgbClr val="800000"/>
                </a:solidFill>
              </a:rPr>
              <a:t>“beloved city”</a:t>
            </a:r>
            <a:r>
              <a:rPr lang="en-US" sz="2000" dirty="0"/>
              <a:t>, just as in </a:t>
            </a:r>
            <a:r>
              <a:rPr lang="en-US" sz="2000" b="1" dirty="0">
                <a:solidFill>
                  <a:srgbClr val="800000"/>
                </a:solidFill>
              </a:rPr>
              <a:t>11:1-2</a:t>
            </a:r>
            <a:r>
              <a:rPr lang="en-US" sz="2000" dirty="0"/>
              <a:t>.</a:t>
            </a:r>
          </a:p>
          <a:p>
            <a:r>
              <a:rPr lang="en-US" sz="2000" dirty="0"/>
              <a:t>Not a literal attack (</a:t>
            </a:r>
            <a:r>
              <a:rPr lang="en-US" sz="2000" b="1" dirty="0">
                <a:solidFill>
                  <a:srgbClr val="800000"/>
                </a:solidFill>
              </a:rPr>
              <a:t>1:1</a:t>
            </a:r>
            <a:r>
              <a:rPr lang="en-US" sz="2000" dirty="0"/>
              <a:t>), but one last spiritual confrontation, possibly using a massive world empire and false religion again, allowed to </a:t>
            </a:r>
            <a:r>
              <a:rPr lang="en-US" sz="2000" i="1" dirty="0">
                <a:solidFill>
                  <a:srgbClr val="800000"/>
                </a:solidFill>
              </a:rPr>
              <a:t>“deceive the nations”</a:t>
            </a:r>
            <a:r>
              <a:rPr lang="en-US" sz="2000" dirty="0"/>
              <a:t>.</a:t>
            </a:r>
          </a:p>
          <a:p>
            <a:r>
              <a:rPr lang="en-US" sz="2000" b="1" i="1" dirty="0"/>
              <a:t>Lesson:  </a:t>
            </a:r>
            <a:r>
              <a:rPr lang="en-US" sz="2000" dirty="0"/>
              <a:t>Critical to teach the lessons of </a:t>
            </a:r>
            <a:r>
              <a:rPr lang="en-US" sz="2000" b="1" dirty="0">
                <a:solidFill>
                  <a:srgbClr val="800000"/>
                </a:solidFill>
              </a:rPr>
              <a:t>Revelation</a:t>
            </a:r>
            <a:r>
              <a:rPr lang="en-US" sz="2000" dirty="0"/>
              <a:t> to ourselves, our children, and for many generations because </a:t>
            </a:r>
            <a:r>
              <a:rPr lang="en-US" sz="2000" b="1" dirty="0">
                <a:solidFill>
                  <a:srgbClr val="800000"/>
                </a:solidFill>
              </a:rPr>
              <a:t>12:11</a:t>
            </a:r>
            <a:r>
              <a:rPr lang="en-US" sz="2000" dirty="0"/>
              <a:t> will be required again for many Christians throughout remaining time and especially in end times.</a:t>
            </a:r>
          </a:p>
        </p:txBody>
      </p:sp>
    </p:spTree>
    <p:extLst>
      <p:ext uri="{BB962C8B-B14F-4D97-AF65-F5344CB8AC3E}">
        <p14:creationId xmlns:p14="http://schemas.microsoft.com/office/powerpoint/2010/main" val="3242421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Ends in Fire</a:t>
            </a:r>
          </a:p>
        </p:txBody>
      </p:sp>
      <p:sp>
        <p:nvSpPr>
          <p:cNvPr id="3" name="Content Placeholder 2"/>
          <p:cNvSpPr>
            <a:spLocks noGrp="1"/>
          </p:cNvSpPr>
          <p:nvPr>
            <p:ph sz="quarter" idx="10"/>
          </p:nvPr>
        </p:nvSpPr>
        <p:spPr/>
        <p:txBody>
          <a:bodyPr/>
          <a:lstStyle/>
          <a:p>
            <a:pPr marL="457200" lvl="0" indent="-457200">
              <a:spcBef>
                <a:spcPts val="100"/>
              </a:spcBef>
              <a:buFont typeface="+mj-lt"/>
              <a:buAutoNum type="arabicPeriod" startAt="10"/>
            </a:pPr>
            <a:r>
              <a:rPr lang="en-US" sz="2000" dirty="0"/>
              <a:t>What is the result of this battle?</a:t>
            </a:r>
          </a:p>
          <a:p>
            <a:pPr marL="0" indent="0">
              <a:buNone/>
            </a:pPr>
            <a:r>
              <a:rPr lang="en-US" sz="2000" i="1" dirty="0">
                <a:solidFill>
                  <a:srgbClr val="800000"/>
                </a:solidFill>
              </a:rPr>
              <a:t>They went up on the breadth of the earth and surrounded the camp of the saints and the beloved city. And </a:t>
            </a:r>
            <a:r>
              <a:rPr lang="en-US" sz="2000" b="1" i="1" u="sng" dirty="0">
                <a:solidFill>
                  <a:srgbClr val="800000"/>
                </a:solidFill>
              </a:rPr>
              <a:t>fire came down from God</a:t>
            </a:r>
            <a:r>
              <a:rPr lang="en-US" sz="2000" b="1" i="1" dirty="0">
                <a:solidFill>
                  <a:srgbClr val="800000"/>
                </a:solidFill>
              </a:rPr>
              <a:t> out of heaven and </a:t>
            </a:r>
            <a:r>
              <a:rPr lang="en-US" sz="2000" b="1" i="1" u="sng" dirty="0">
                <a:solidFill>
                  <a:srgbClr val="800000"/>
                </a:solidFill>
              </a:rPr>
              <a:t>devoured</a:t>
            </a:r>
            <a:r>
              <a:rPr lang="en-US" sz="2000" b="1" i="1" dirty="0">
                <a:solidFill>
                  <a:srgbClr val="800000"/>
                </a:solidFill>
              </a:rPr>
              <a:t> them</a:t>
            </a:r>
            <a:r>
              <a:rPr lang="en-US" sz="2000" i="1" dirty="0">
                <a:solidFill>
                  <a:srgbClr val="800000"/>
                </a:solidFill>
              </a:rPr>
              <a:t>. </a:t>
            </a:r>
            <a:r>
              <a:rPr lang="en-US" sz="2000" dirty="0"/>
              <a:t>(</a:t>
            </a:r>
            <a:r>
              <a:rPr lang="en-US" sz="2000" b="1" dirty="0">
                <a:solidFill>
                  <a:srgbClr val="800000"/>
                </a:solidFill>
              </a:rPr>
              <a:t>20:9</a:t>
            </a:r>
            <a:r>
              <a:rPr lang="en-US" sz="2000" dirty="0"/>
              <a:t>)</a:t>
            </a:r>
          </a:p>
          <a:p>
            <a:pPr>
              <a:spcBef>
                <a:spcPts val="100"/>
              </a:spcBef>
            </a:pPr>
            <a:r>
              <a:rPr lang="en-US" sz="2000" dirty="0"/>
              <a:t>There is no delay, no stand-off, no battle, no Armageddon 2.0 – just fiery judgment.</a:t>
            </a:r>
          </a:p>
          <a:p>
            <a:pPr>
              <a:spcBef>
                <a:spcPts val="100"/>
              </a:spcBef>
            </a:pPr>
            <a:r>
              <a:rPr lang="en-US" sz="2000" i="1" dirty="0">
                <a:solidFill>
                  <a:srgbClr val="800000"/>
                </a:solidFill>
              </a:rPr>
              <a:t>“Fire from heaven” </a:t>
            </a:r>
            <a:r>
              <a:rPr lang="en-US" sz="2000" dirty="0"/>
              <a:t>has </a:t>
            </a:r>
            <a:r>
              <a:rPr lang="en-US" sz="2000" b="1" i="1" dirty="0"/>
              <a:t>literally</a:t>
            </a:r>
            <a:r>
              <a:rPr lang="en-US" sz="2000" dirty="0"/>
              <a:t> been used to bring sudden destruction on the wicked, representing full, divine judgment (</a:t>
            </a:r>
            <a:r>
              <a:rPr lang="en-US" sz="2000" b="1" dirty="0">
                <a:solidFill>
                  <a:srgbClr val="800000"/>
                </a:solidFill>
              </a:rPr>
              <a:t>2 Kings 1:1-17</a:t>
            </a:r>
            <a:r>
              <a:rPr lang="en-US" sz="2000" dirty="0"/>
              <a:t>):</a:t>
            </a:r>
          </a:p>
          <a:p>
            <a:pPr marL="0" indent="0">
              <a:spcBef>
                <a:spcPts val="100"/>
              </a:spcBef>
              <a:buNone/>
            </a:pPr>
            <a:r>
              <a:rPr lang="en-US" sz="2000" i="1" dirty="0">
                <a:solidFill>
                  <a:srgbClr val="800000"/>
                </a:solidFill>
              </a:rPr>
              <a:t>Then </a:t>
            </a:r>
            <a:r>
              <a:rPr lang="en-US" sz="2000" b="1" i="1" dirty="0">
                <a:solidFill>
                  <a:srgbClr val="800000"/>
                </a:solidFill>
              </a:rPr>
              <a:t>the LORD </a:t>
            </a:r>
            <a:r>
              <a:rPr lang="en-US" sz="2000" b="1" i="1" u="sng" dirty="0">
                <a:solidFill>
                  <a:srgbClr val="800000"/>
                </a:solidFill>
              </a:rPr>
              <a:t>rained</a:t>
            </a:r>
            <a:r>
              <a:rPr lang="en-US" sz="2000" b="1" i="1" dirty="0">
                <a:solidFill>
                  <a:srgbClr val="800000"/>
                </a:solidFill>
              </a:rPr>
              <a:t> brimstone and </a:t>
            </a:r>
            <a:r>
              <a:rPr lang="en-US" sz="2000" b="1" i="1" u="sng" dirty="0">
                <a:solidFill>
                  <a:srgbClr val="800000"/>
                </a:solidFill>
              </a:rPr>
              <a:t>fire</a:t>
            </a:r>
            <a:r>
              <a:rPr lang="en-US" sz="2000" b="1" i="1" dirty="0">
                <a:solidFill>
                  <a:srgbClr val="800000"/>
                </a:solidFill>
              </a:rPr>
              <a:t> on Sodom and Gomorrah, </a:t>
            </a:r>
            <a:r>
              <a:rPr lang="en-US" sz="2000" b="1" i="1" u="sng" dirty="0">
                <a:solidFill>
                  <a:srgbClr val="800000"/>
                </a:solidFill>
              </a:rPr>
              <a:t>from the LORD out of the heavens</a:t>
            </a:r>
            <a:r>
              <a:rPr lang="en-US" sz="2000" i="1" dirty="0">
                <a:solidFill>
                  <a:srgbClr val="800000"/>
                </a:solidFill>
              </a:rPr>
              <a:t>.  So </a:t>
            </a:r>
            <a:r>
              <a:rPr lang="en-US" sz="2000" b="1" i="1" dirty="0">
                <a:solidFill>
                  <a:srgbClr val="800000"/>
                </a:solidFill>
              </a:rPr>
              <a:t>He overthrew </a:t>
            </a:r>
            <a:r>
              <a:rPr lang="en-US" sz="2000" b="1" i="1" u="sng" dirty="0">
                <a:solidFill>
                  <a:srgbClr val="800000"/>
                </a:solidFill>
              </a:rPr>
              <a:t>those cities</a:t>
            </a:r>
            <a:r>
              <a:rPr lang="en-US" sz="2000" i="1" dirty="0">
                <a:solidFill>
                  <a:srgbClr val="800000"/>
                </a:solidFill>
              </a:rPr>
              <a:t>, </a:t>
            </a:r>
            <a:r>
              <a:rPr lang="en-US" sz="2000" b="1" i="1" dirty="0">
                <a:solidFill>
                  <a:srgbClr val="800000"/>
                </a:solidFill>
              </a:rPr>
              <a:t>all the plain</a:t>
            </a:r>
            <a:r>
              <a:rPr lang="en-US" sz="2000" i="1" dirty="0">
                <a:solidFill>
                  <a:srgbClr val="800000"/>
                </a:solidFill>
              </a:rPr>
              <a:t>, </a:t>
            </a:r>
            <a:r>
              <a:rPr lang="en-US" sz="2000" b="1" i="1" dirty="0">
                <a:solidFill>
                  <a:srgbClr val="800000"/>
                </a:solidFill>
              </a:rPr>
              <a:t>all the inhabitants of the cities</a:t>
            </a:r>
            <a:r>
              <a:rPr lang="en-US" sz="2000" i="1" dirty="0">
                <a:solidFill>
                  <a:srgbClr val="800000"/>
                </a:solidFill>
              </a:rPr>
              <a:t>, and </a:t>
            </a:r>
            <a:r>
              <a:rPr lang="en-US" sz="2000" b="1" i="1" dirty="0">
                <a:solidFill>
                  <a:srgbClr val="800000"/>
                </a:solidFill>
              </a:rPr>
              <a:t>what grew on the ground</a:t>
            </a:r>
            <a:r>
              <a:rPr lang="en-US" sz="2000" i="1" dirty="0">
                <a:solidFill>
                  <a:srgbClr val="800000"/>
                </a:solidFill>
              </a:rPr>
              <a:t>. </a:t>
            </a:r>
            <a:r>
              <a:rPr lang="en-US" sz="2000" dirty="0"/>
              <a:t>(</a:t>
            </a:r>
            <a:r>
              <a:rPr lang="en-US" sz="2000" b="1" dirty="0">
                <a:solidFill>
                  <a:srgbClr val="800000"/>
                </a:solidFill>
              </a:rPr>
              <a:t>Genesis 19:24-25</a:t>
            </a:r>
            <a:r>
              <a:rPr lang="en-US" sz="2000" dirty="0"/>
              <a:t>; also, </a:t>
            </a:r>
            <a:r>
              <a:rPr lang="en-US" sz="2000" b="1" dirty="0">
                <a:solidFill>
                  <a:srgbClr val="800000"/>
                </a:solidFill>
              </a:rPr>
              <a:t>Jude 7</a:t>
            </a:r>
            <a:r>
              <a:rPr lang="en-US" sz="2000" dirty="0"/>
              <a:t>)</a:t>
            </a:r>
          </a:p>
          <a:p>
            <a:pPr>
              <a:spcBef>
                <a:spcPts val="100"/>
              </a:spcBef>
            </a:pPr>
            <a:r>
              <a:rPr lang="en-US" sz="2000" dirty="0"/>
              <a:t>Similarly, raining down </a:t>
            </a:r>
            <a:r>
              <a:rPr lang="en-US" sz="2000" i="1" dirty="0">
                <a:solidFill>
                  <a:srgbClr val="800000"/>
                </a:solidFill>
              </a:rPr>
              <a:t>“fire from heaven”</a:t>
            </a:r>
            <a:r>
              <a:rPr lang="en-US" sz="2000" dirty="0"/>
              <a:t> is also used to represent the </a:t>
            </a:r>
            <a:r>
              <a:rPr lang="en-US" sz="2000" b="1" i="1" dirty="0"/>
              <a:t>literal</a:t>
            </a:r>
            <a:r>
              <a:rPr lang="en-US" sz="2000" dirty="0"/>
              <a:t> end of the world in other passages that are </a:t>
            </a:r>
            <a:r>
              <a:rPr lang="en-US" sz="2000" b="1" i="1" dirty="0"/>
              <a:t>not symbolic</a:t>
            </a:r>
            <a:r>
              <a:rPr lang="en-US" sz="2000" dirty="0"/>
              <a:t>. …</a:t>
            </a:r>
          </a:p>
        </p:txBody>
      </p:sp>
    </p:spTree>
    <p:extLst>
      <p:ext uri="{BB962C8B-B14F-4D97-AF65-F5344CB8AC3E}">
        <p14:creationId xmlns:p14="http://schemas.microsoft.com/office/powerpoint/2010/main" val="3808404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Ends in Fire</a:t>
            </a:r>
          </a:p>
        </p:txBody>
      </p:sp>
      <p:sp>
        <p:nvSpPr>
          <p:cNvPr id="3" name="Content Placeholder 2"/>
          <p:cNvSpPr>
            <a:spLocks noGrp="1"/>
          </p:cNvSpPr>
          <p:nvPr>
            <p:ph sz="quarter" idx="10"/>
          </p:nvPr>
        </p:nvSpPr>
        <p:spPr/>
        <p:txBody>
          <a:bodyPr/>
          <a:lstStyle/>
          <a:p>
            <a:pPr marL="457200" lvl="0" indent="-457200">
              <a:spcBef>
                <a:spcPts val="100"/>
              </a:spcBef>
              <a:buFont typeface="+mj-lt"/>
              <a:buAutoNum type="arabicPeriod" startAt="10"/>
            </a:pPr>
            <a:r>
              <a:rPr lang="en-US" sz="2000" dirty="0"/>
              <a:t>What is the result of this battle?</a:t>
            </a:r>
          </a:p>
          <a:p>
            <a:pPr marL="0" indent="0">
              <a:buNone/>
            </a:pPr>
            <a:r>
              <a:rPr lang="en-US" sz="2000" i="1" dirty="0">
                <a:solidFill>
                  <a:srgbClr val="800000"/>
                </a:solidFill>
              </a:rPr>
              <a:t>They went up on the breadth of the earth and surrounded the camp of the saints and the beloved city. And </a:t>
            </a:r>
            <a:r>
              <a:rPr lang="en-US" sz="2000" b="1" i="1" u="sng" dirty="0">
                <a:solidFill>
                  <a:srgbClr val="800000"/>
                </a:solidFill>
              </a:rPr>
              <a:t>fire came down from God</a:t>
            </a:r>
            <a:r>
              <a:rPr lang="en-US" sz="2000" b="1" i="1" dirty="0">
                <a:solidFill>
                  <a:srgbClr val="800000"/>
                </a:solidFill>
              </a:rPr>
              <a:t> out of heaven and </a:t>
            </a:r>
            <a:r>
              <a:rPr lang="en-US" sz="2000" b="1" i="1" u="sng" dirty="0">
                <a:solidFill>
                  <a:srgbClr val="800000"/>
                </a:solidFill>
              </a:rPr>
              <a:t>devoured</a:t>
            </a:r>
            <a:r>
              <a:rPr lang="en-US" sz="2000" b="1" i="1" dirty="0">
                <a:solidFill>
                  <a:srgbClr val="800000"/>
                </a:solidFill>
              </a:rPr>
              <a:t> them</a:t>
            </a:r>
            <a:r>
              <a:rPr lang="en-US" sz="2000" i="1" dirty="0">
                <a:solidFill>
                  <a:srgbClr val="800000"/>
                </a:solidFill>
              </a:rPr>
              <a:t>. </a:t>
            </a:r>
            <a:r>
              <a:rPr lang="en-US" sz="2000" dirty="0"/>
              <a:t>(</a:t>
            </a:r>
            <a:r>
              <a:rPr lang="en-US" sz="2000" b="1" dirty="0">
                <a:solidFill>
                  <a:srgbClr val="800000"/>
                </a:solidFill>
              </a:rPr>
              <a:t>20:9</a:t>
            </a:r>
            <a:r>
              <a:rPr lang="en-US" sz="2000" dirty="0"/>
              <a:t>)</a:t>
            </a:r>
          </a:p>
          <a:p>
            <a:pPr>
              <a:spcBef>
                <a:spcPts val="100"/>
              </a:spcBef>
            </a:pPr>
            <a:r>
              <a:rPr lang="en-US" sz="2000" dirty="0"/>
              <a:t>There is no delay, no stand-off, no battle, no Armageddon 2.0 – just fiery judgment.</a:t>
            </a:r>
          </a:p>
          <a:p>
            <a:pPr marL="0" indent="0">
              <a:spcBef>
                <a:spcPts val="100"/>
              </a:spcBef>
              <a:buNone/>
            </a:pPr>
            <a:r>
              <a:rPr lang="en-US" sz="2000" i="1" dirty="0">
                <a:solidFill>
                  <a:srgbClr val="800000"/>
                </a:solidFill>
              </a:rPr>
              <a:t>… since it is a righteous thing with God to repay with tribulation those who trouble you, and to give you who are troubled rest with us </a:t>
            </a:r>
            <a:r>
              <a:rPr lang="en-US" sz="2000" b="1" i="1" dirty="0">
                <a:solidFill>
                  <a:srgbClr val="800000"/>
                </a:solidFill>
              </a:rPr>
              <a:t>when the </a:t>
            </a:r>
            <a:r>
              <a:rPr lang="en-US" sz="2000" b="1" i="1" u="sng" dirty="0">
                <a:solidFill>
                  <a:srgbClr val="800000"/>
                </a:solidFill>
              </a:rPr>
              <a:t>Lord Jesus is revealed</a:t>
            </a:r>
            <a:r>
              <a:rPr lang="en-US" sz="2000" b="1" i="1" dirty="0">
                <a:solidFill>
                  <a:srgbClr val="800000"/>
                </a:solidFill>
              </a:rPr>
              <a:t> from heaven with His mighty angels, </a:t>
            </a:r>
            <a:r>
              <a:rPr lang="en-US" sz="2000" b="1" i="1" u="sng" dirty="0">
                <a:solidFill>
                  <a:srgbClr val="800000"/>
                </a:solidFill>
              </a:rPr>
              <a:t>in flaming fire taking vengeance</a:t>
            </a:r>
            <a:r>
              <a:rPr lang="en-US" sz="2000" b="1" i="1" dirty="0">
                <a:solidFill>
                  <a:srgbClr val="800000"/>
                </a:solidFill>
              </a:rPr>
              <a:t> </a:t>
            </a:r>
            <a:r>
              <a:rPr lang="en-US" sz="2000" i="1" dirty="0">
                <a:solidFill>
                  <a:srgbClr val="800000"/>
                </a:solidFill>
              </a:rPr>
              <a:t>on those who do not know God, and on those who do not obey the gospel of our Lord Jesus Christ.  These shall be </a:t>
            </a:r>
            <a:r>
              <a:rPr lang="en-US" sz="2000" b="1" i="1" dirty="0">
                <a:solidFill>
                  <a:srgbClr val="800000"/>
                </a:solidFill>
              </a:rPr>
              <a:t>punished with everlasting destruction from the presence of the Lord </a:t>
            </a:r>
            <a:r>
              <a:rPr lang="en-US" sz="2000" i="1" dirty="0">
                <a:solidFill>
                  <a:srgbClr val="800000"/>
                </a:solidFill>
              </a:rPr>
              <a:t>and from the glory of His power, </a:t>
            </a:r>
            <a:r>
              <a:rPr lang="en-US" sz="2000" b="1" i="1" dirty="0">
                <a:solidFill>
                  <a:srgbClr val="800000"/>
                </a:solidFill>
              </a:rPr>
              <a:t>when He comes, </a:t>
            </a:r>
            <a:r>
              <a:rPr lang="en-US" sz="2000" b="1" i="1" u="sng" dirty="0">
                <a:solidFill>
                  <a:srgbClr val="800000"/>
                </a:solidFill>
              </a:rPr>
              <a:t>in that Day</a:t>
            </a:r>
            <a:r>
              <a:rPr lang="en-US" sz="2000" b="1" i="1" dirty="0">
                <a:solidFill>
                  <a:srgbClr val="800000"/>
                </a:solidFill>
              </a:rPr>
              <a:t>, to be glorified in His saints</a:t>
            </a:r>
            <a:r>
              <a:rPr lang="en-US" sz="2000" i="1" dirty="0">
                <a:solidFill>
                  <a:srgbClr val="800000"/>
                </a:solidFill>
              </a:rPr>
              <a:t> and to be admired among all those who believe, because our testimony among you was believed. </a:t>
            </a:r>
            <a:r>
              <a:rPr lang="en-US" sz="2000" dirty="0"/>
              <a:t>(</a:t>
            </a:r>
            <a:r>
              <a:rPr lang="en-US" sz="2000" b="1" dirty="0">
                <a:solidFill>
                  <a:srgbClr val="800000"/>
                </a:solidFill>
              </a:rPr>
              <a:t>2 Thessalonians 1:6-10</a:t>
            </a:r>
            <a:r>
              <a:rPr lang="en-US" sz="2000" dirty="0"/>
              <a:t>)</a:t>
            </a:r>
          </a:p>
        </p:txBody>
      </p:sp>
    </p:spTree>
    <p:extLst>
      <p:ext uri="{BB962C8B-B14F-4D97-AF65-F5344CB8AC3E}">
        <p14:creationId xmlns:p14="http://schemas.microsoft.com/office/powerpoint/2010/main" val="2949003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Ends in Fire</a:t>
            </a:r>
          </a:p>
        </p:txBody>
      </p:sp>
      <p:sp>
        <p:nvSpPr>
          <p:cNvPr id="3" name="Content Placeholder 2"/>
          <p:cNvSpPr>
            <a:spLocks noGrp="1"/>
          </p:cNvSpPr>
          <p:nvPr>
            <p:ph sz="quarter" idx="10"/>
          </p:nvPr>
        </p:nvSpPr>
        <p:spPr/>
        <p:txBody>
          <a:bodyPr/>
          <a:lstStyle/>
          <a:p>
            <a:pPr marL="0" lvl="0" indent="0">
              <a:spcBef>
                <a:spcPts val="100"/>
              </a:spcBef>
              <a:buNone/>
            </a:pPr>
            <a:r>
              <a:rPr lang="en-US" sz="2000" i="1" dirty="0">
                <a:solidFill>
                  <a:srgbClr val="800000"/>
                </a:solidFill>
              </a:rPr>
              <a:t>But </a:t>
            </a:r>
            <a:r>
              <a:rPr lang="en-US" sz="2000" b="1" i="1" dirty="0">
                <a:solidFill>
                  <a:srgbClr val="800000"/>
                </a:solidFill>
              </a:rPr>
              <a:t>the heavens and the earth </a:t>
            </a:r>
            <a:r>
              <a:rPr lang="en-US" sz="2000" i="1" dirty="0">
                <a:solidFill>
                  <a:srgbClr val="800000"/>
                </a:solidFill>
              </a:rPr>
              <a:t>which are now preserved by the same word</a:t>
            </a:r>
            <a:r>
              <a:rPr lang="en-US" sz="2000" b="1" i="1" dirty="0">
                <a:solidFill>
                  <a:srgbClr val="800000"/>
                </a:solidFill>
              </a:rPr>
              <a:t>, are </a:t>
            </a:r>
            <a:r>
              <a:rPr lang="en-US" sz="2000" b="1" i="1" u="sng" dirty="0">
                <a:solidFill>
                  <a:srgbClr val="800000"/>
                </a:solidFill>
              </a:rPr>
              <a:t>reserved for fire</a:t>
            </a:r>
            <a:r>
              <a:rPr lang="en-US" sz="2000" b="1" i="1" dirty="0">
                <a:solidFill>
                  <a:srgbClr val="800000"/>
                </a:solidFill>
              </a:rPr>
              <a:t> until </a:t>
            </a:r>
            <a:r>
              <a:rPr lang="en-US" sz="2000" b="1" i="1" u="sng" dirty="0">
                <a:solidFill>
                  <a:srgbClr val="800000"/>
                </a:solidFill>
              </a:rPr>
              <a:t>the day of judgment and perdition of ungodly men</a:t>
            </a:r>
            <a:r>
              <a:rPr lang="en-US" sz="2000" i="1" dirty="0">
                <a:solidFill>
                  <a:srgbClr val="800000"/>
                </a:solidFill>
              </a:rPr>
              <a:t>.  But, beloved, do not forget this one thing, that with the Lord one day is as a thousand years, and a thousand years as one day.  The Lord is not slack concerning His promise, as some count slackness, but is longsuffering toward us, not willing that any should perish but that all should come to repentance.  But </a:t>
            </a:r>
            <a:r>
              <a:rPr lang="en-US" sz="2000" b="1" i="1" dirty="0">
                <a:solidFill>
                  <a:srgbClr val="800000"/>
                </a:solidFill>
              </a:rPr>
              <a:t>the day of the Lord will come </a:t>
            </a:r>
            <a:r>
              <a:rPr lang="en-US" sz="2000" i="1" dirty="0">
                <a:solidFill>
                  <a:srgbClr val="800000"/>
                </a:solidFill>
              </a:rPr>
              <a:t>as a thief in the night, </a:t>
            </a:r>
            <a:r>
              <a:rPr lang="en-US" sz="2000" b="1" i="1" dirty="0">
                <a:solidFill>
                  <a:srgbClr val="800000"/>
                </a:solidFill>
              </a:rPr>
              <a:t>in which the heavens will pass away with a great noise, and the </a:t>
            </a:r>
            <a:r>
              <a:rPr lang="en-US" sz="2000" b="1" i="1" u="sng" dirty="0">
                <a:solidFill>
                  <a:srgbClr val="800000"/>
                </a:solidFill>
              </a:rPr>
              <a:t>elements</a:t>
            </a:r>
            <a:r>
              <a:rPr lang="en-US" sz="2000" b="1" i="1" dirty="0">
                <a:solidFill>
                  <a:srgbClr val="800000"/>
                </a:solidFill>
              </a:rPr>
              <a:t> will </a:t>
            </a:r>
            <a:r>
              <a:rPr lang="en-US" sz="2000" b="1" i="1" u="sng" dirty="0">
                <a:solidFill>
                  <a:srgbClr val="800000"/>
                </a:solidFill>
              </a:rPr>
              <a:t>melt with fervent heat</a:t>
            </a:r>
            <a:r>
              <a:rPr lang="en-US" sz="2000" b="1" i="1" dirty="0">
                <a:solidFill>
                  <a:srgbClr val="800000"/>
                </a:solidFill>
              </a:rPr>
              <a:t>; both the earth and the works that are in it will be </a:t>
            </a:r>
            <a:r>
              <a:rPr lang="en-US" sz="2000" b="1" i="1" u="sng" dirty="0">
                <a:solidFill>
                  <a:srgbClr val="800000"/>
                </a:solidFill>
              </a:rPr>
              <a:t>burned up</a:t>
            </a:r>
            <a:r>
              <a:rPr lang="en-US" sz="2000" i="1" dirty="0">
                <a:solidFill>
                  <a:srgbClr val="800000"/>
                </a:solidFill>
              </a:rPr>
              <a:t>.  Therefore, since </a:t>
            </a:r>
            <a:r>
              <a:rPr lang="en-US" sz="2000" b="1" i="1" dirty="0">
                <a:solidFill>
                  <a:srgbClr val="800000"/>
                </a:solidFill>
              </a:rPr>
              <a:t>all these things will be </a:t>
            </a:r>
            <a:r>
              <a:rPr lang="en-US" sz="2000" b="1" i="1" u="sng" dirty="0">
                <a:solidFill>
                  <a:srgbClr val="800000"/>
                </a:solidFill>
              </a:rPr>
              <a:t>dissolved</a:t>
            </a:r>
            <a:r>
              <a:rPr lang="en-US" sz="2000" i="1" dirty="0">
                <a:solidFill>
                  <a:srgbClr val="800000"/>
                </a:solidFill>
              </a:rPr>
              <a:t>, what manner of persons ought you to be in holy conduct and godliness, looking for and hastening the coming of </a:t>
            </a:r>
            <a:r>
              <a:rPr lang="en-US" sz="2000" b="1" i="1" dirty="0">
                <a:solidFill>
                  <a:srgbClr val="800000"/>
                </a:solidFill>
              </a:rPr>
              <a:t>the day of God, because of which the heavens will be </a:t>
            </a:r>
            <a:r>
              <a:rPr lang="en-US" sz="2000" b="1" i="1" u="sng" dirty="0">
                <a:solidFill>
                  <a:srgbClr val="800000"/>
                </a:solidFill>
              </a:rPr>
              <a:t>dissolved</a:t>
            </a:r>
            <a:r>
              <a:rPr lang="en-US" sz="2000" b="1" i="1" dirty="0">
                <a:solidFill>
                  <a:srgbClr val="800000"/>
                </a:solidFill>
              </a:rPr>
              <a:t>, </a:t>
            </a:r>
            <a:r>
              <a:rPr lang="en-US" sz="2000" b="1" i="1" u="sng" dirty="0">
                <a:solidFill>
                  <a:srgbClr val="800000"/>
                </a:solidFill>
              </a:rPr>
              <a:t>being on fire</a:t>
            </a:r>
            <a:r>
              <a:rPr lang="en-US" sz="2000" b="1" i="1" dirty="0">
                <a:solidFill>
                  <a:srgbClr val="800000"/>
                </a:solidFill>
              </a:rPr>
              <a:t>, </a:t>
            </a:r>
            <a:r>
              <a:rPr lang="en-US" sz="2000" b="1" i="1" u="sng" dirty="0">
                <a:solidFill>
                  <a:srgbClr val="800000"/>
                </a:solidFill>
              </a:rPr>
              <a:t>and the elements will melt with fervent heat</a:t>
            </a:r>
            <a:r>
              <a:rPr lang="en-US" sz="2000" i="1" dirty="0">
                <a:solidFill>
                  <a:srgbClr val="800000"/>
                </a:solidFill>
              </a:rPr>
              <a:t>?  Nevertheless </a:t>
            </a:r>
            <a:r>
              <a:rPr lang="en-US" sz="2000" b="1" i="1" dirty="0">
                <a:solidFill>
                  <a:srgbClr val="800000"/>
                </a:solidFill>
              </a:rPr>
              <a:t>we, according to His promise, look for </a:t>
            </a:r>
            <a:r>
              <a:rPr lang="en-US" sz="2000" b="1" i="1" u="sng" dirty="0">
                <a:solidFill>
                  <a:srgbClr val="800000"/>
                </a:solidFill>
              </a:rPr>
              <a:t>new heavens and a new earth</a:t>
            </a:r>
            <a:r>
              <a:rPr lang="en-US" sz="2000" b="1" i="1" dirty="0">
                <a:solidFill>
                  <a:srgbClr val="800000"/>
                </a:solidFill>
              </a:rPr>
              <a:t> in which righteousness dwells</a:t>
            </a:r>
            <a:r>
              <a:rPr lang="en-US" sz="2000" i="1" dirty="0">
                <a:solidFill>
                  <a:srgbClr val="800000"/>
                </a:solidFill>
              </a:rPr>
              <a:t>. </a:t>
            </a:r>
            <a:r>
              <a:rPr lang="en-US" sz="2000" dirty="0"/>
              <a:t>(</a:t>
            </a:r>
            <a:r>
              <a:rPr lang="en-US" sz="2000" b="1" dirty="0">
                <a:solidFill>
                  <a:srgbClr val="800000"/>
                </a:solidFill>
              </a:rPr>
              <a:t>2 Peter 3:7-13</a:t>
            </a:r>
            <a:r>
              <a:rPr lang="en-US" sz="2000" dirty="0"/>
              <a:t>)</a:t>
            </a:r>
          </a:p>
        </p:txBody>
      </p:sp>
    </p:spTree>
    <p:extLst>
      <p:ext uri="{BB962C8B-B14F-4D97-AF65-F5344CB8AC3E}">
        <p14:creationId xmlns:p14="http://schemas.microsoft.com/office/powerpoint/2010/main" val="1212184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Devil’s Fate</a:t>
            </a:r>
          </a:p>
        </p:txBody>
      </p:sp>
      <p:sp>
        <p:nvSpPr>
          <p:cNvPr id="3" name="Content Placeholder 2"/>
          <p:cNvSpPr>
            <a:spLocks noGrp="1"/>
          </p:cNvSpPr>
          <p:nvPr>
            <p:ph sz="quarter" idx="10"/>
          </p:nvPr>
        </p:nvSpPr>
        <p:spPr/>
        <p:txBody>
          <a:bodyPr/>
          <a:lstStyle/>
          <a:p>
            <a:pPr marL="457200" lvl="0" indent="-457200">
              <a:spcBef>
                <a:spcPts val="200"/>
              </a:spcBef>
              <a:buFont typeface="+mj-lt"/>
              <a:buAutoNum type="arabicPeriod" startAt="11"/>
            </a:pPr>
            <a:r>
              <a:rPr lang="en-US" sz="2000" dirty="0"/>
              <a:t>Does this represent a temporary or eternal judgment?  How do you know?  Please provide supporting Scriptures to reinforce your conclusion.</a:t>
            </a:r>
          </a:p>
          <a:p>
            <a:pPr marL="0" indent="0">
              <a:spcBef>
                <a:spcPts val="200"/>
              </a:spcBef>
              <a:buNone/>
            </a:pPr>
            <a:r>
              <a:rPr lang="en-US" sz="2000" b="1" i="1" dirty="0">
                <a:solidFill>
                  <a:srgbClr val="800000"/>
                </a:solidFill>
              </a:rPr>
              <a:t>The devil</a:t>
            </a:r>
            <a:r>
              <a:rPr lang="en-US" sz="2000" i="1" dirty="0">
                <a:solidFill>
                  <a:srgbClr val="800000"/>
                </a:solidFill>
              </a:rPr>
              <a:t>, who deceived them, </a:t>
            </a:r>
            <a:r>
              <a:rPr lang="en-US" sz="2000" b="1" i="1" dirty="0">
                <a:solidFill>
                  <a:srgbClr val="800000"/>
                </a:solidFill>
              </a:rPr>
              <a:t>was cast into </a:t>
            </a:r>
            <a:r>
              <a:rPr lang="en-US" sz="2000" b="1" i="1" u="sng" dirty="0">
                <a:solidFill>
                  <a:srgbClr val="800000"/>
                </a:solidFill>
              </a:rPr>
              <a:t>the lake of fire and brimstone</a:t>
            </a:r>
            <a:r>
              <a:rPr lang="en-US" sz="2000" b="1" i="1" dirty="0">
                <a:solidFill>
                  <a:srgbClr val="800000"/>
                </a:solidFill>
              </a:rPr>
              <a:t> where</a:t>
            </a:r>
            <a:r>
              <a:rPr lang="en-US" sz="2000" b="1" i="1" u="sng" dirty="0">
                <a:solidFill>
                  <a:srgbClr val="800000"/>
                </a:solidFill>
              </a:rPr>
              <a:t> the beast and the false prophet are</a:t>
            </a:r>
            <a:r>
              <a:rPr lang="en-US" sz="2000" i="1" dirty="0">
                <a:solidFill>
                  <a:srgbClr val="800000"/>
                </a:solidFill>
              </a:rPr>
              <a:t>. And they will be </a:t>
            </a:r>
            <a:r>
              <a:rPr lang="en-US" sz="2000" b="1" i="1" dirty="0">
                <a:solidFill>
                  <a:srgbClr val="800000"/>
                </a:solidFill>
              </a:rPr>
              <a:t>tormented day and night </a:t>
            </a:r>
            <a:r>
              <a:rPr lang="en-US" sz="2000" b="1" i="1" u="sng" dirty="0">
                <a:solidFill>
                  <a:srgbClr val="800000"/>
                </a:solidFill>
              </a:rPr>
              <a:t>forever and ever</a:t>
            </a:r>
            <a:r>
              <a:rPr lang="en-US" sz="2000" i="1" dirty="0">
                <a:solidFill>
                  <a:srgbClr val="800000"/>
                </a:solidFill>
              </a:rPr>
              <a:t>. </a:t>
            </a:r>
            <a:r>
              <a:rPr lang="en-US" sz="2000" dirty="0"/>
              <a:t>(</a:t>
            </a:r>
            <a:r>
              <a:rPr lang="en-US" sz="2000" b="1" dirty="0">
                <a:solidFill>
                  <a:srgbClr val="800000"/>
                </a:solidFill>
              </a:rPr>
              <a:t>20:10</a:t>
            </a:r>
            <a:r>
              <a:rPr lang="en-US" sz="2000" dirty="0"/>
              <a:t>)</a:t>
            </a:r>
          </a:p>
          <a:p>
            <a:pPr>
              <a:spcBef>
                <a:spcPts val="200"/>
              </a:spcBef>
            </a:pPr>
            <a:r>
              <a:rPr lang="en-US" sz="2000" dirty="0"/>
              <a:t>Eternal – not imprisoned, but cast into lake of fire – no return – </a:t>
            </a:r>
            <a:r>
              <a:rPr lang="en-US" sz="2000" i="1" dirty="0">
                <a:solidFill>
                  <a:srgbClr val="800000"/>
                </a:solidFill>
              </a:rPr>
              <a:t>“forever and ever”</a:t>
            </a:r>
            <a:r>
              <a:rPr lang="en-US" sz="2000" dirty="0"/>
              <a:t>.</a:t>
            </a:r>
          </a:p>
          <a:p>
            <a:pPr marL="0" indent="0">
              <a:spcBef>
                <a:spcPts val="200"/>
              </a:spcBef>
              <a:buNone/>
            </a:pPr>
            <a:r>
              <a:rPr lang="en-US" sz="2000" i="1" dirty="0">
                <a:solidFill>
                  <a:srgbClr val="800000"/>
                </a:solidFill>
              </a:rPr>
              <a:t>“‘And cast the unprofitable servant into the </a:t>
            </a:r>
            <a:r>
              <a:rPr lang="en-US" sz="2000" b="1" i="1" dirty="0">
                <a:solidFill>
                  <a:srgbClr val="800000"/>
                </a:solidFill>
              </a:rPr>
              <a:t>outer darkness</a:t>
            </a:r>
            <a:r>
              <a:rPr lang="en-US" sz="2000" i="1" dirty="0">
                <a:solidFill>
                  <a:srgbClr val="800000"/>
                </a:solidFill>
              </a:rPr>
              <a:t>. There will be </a:t>
            </a:r>
            <a:r>
              <a:rPr lang="en-US" sz="2000" b="1" i="1" dirty="0">
                <a:solidFill>
                  <a:srgbClr val="800000"/>
                </a:solidFill>
              </a:rPr>
              <a:t>weeping</a:t>
            </a:r>
            <a:r>
              <a:rPr lang="en-US" sz="2000" i="1" dirty="0">
                <a:solidFill>
                  <a:srgbClr val="800000"/>
                </a:solidFill>
              </a:rPr>
              <a:t> and </a:t>
            </a:r>
            <a:r>
              <a:rPr lang="en-US" sz="2000" b="1" i="1" dirty="0">
                <a:solidFill>
                  <a:srgbClr val="800000"/>
                </a:solidFill>
              </a:rPr>
              <a:t>gnashing of teeth</a:t>
            </a:r>
            <a:r>
              <a:rPr lang="en-US" sz="2000" i="1" dirty="0">
                <a:solidFill>
                  <a:srgbClr val="800000"/>
                </a:solidFill>
              </a:rPr>
              <a:t>.’  When the Son of Man comes in His glory, and all the holy angels with Him, then He will sit on the throne of His glory.  … Then He will also say to those on the left hand, ‘</a:t>
            </a:r>
            <a:r>
              <a:rPr lang="en-US" sz="2000" b="1" i="1" dirty="0">
                <a:solidFill>
                  <a:srgbClr val="800000"/>
                </a:solidFill>
              </a:rPr>
              <a:t>Depart from Me, you cursed, into the everlasting fire </a:t>
            </a:r>
            <a:r>
              <a:rPr lang="en-US" sz="2000" b="1" i="1" u="sng" dirty="0">
                <a:solidFill>
                  <a:srgbClr val="800000"/>
                </a:solidFill>
              </a:rPr>
              <a:t>prepared for the devil and his angels</a:t>
            </a:r>
            <a:r>
              <a:rPr lang="en-US" sz="2000" b="1" i="1" dirty="0">
                <a:solidFill>
                  <a:srgbClr val="800000"/>
                </a:solidFill>
              </a:rPr>
              <a:t>’</a:t>
            </a:r>
            <a:r>
              <a:rPr lang="en-US" sz="2000" i="1" dirty="0">
                <a:solidFill>
                  <a:srgbClr val="800000"/>
                </a:solidFill>
              </a:rPr>
              <a:t> … And these will go away into </a:t>
            </a:r>
            <a:r>
              <a:rPr lang="en-US" sz="2000" b="1" i="1" u="sng" dirty="0">
                <a:solidFill>
                  <a:srgbClr val="800000"/>
                </a:solidFill>
              </a:rPr>
              <a:t>everlasting</a:t>
            </a:r>
            <a:r>
              <a:rPr lang="en-US" sz="2000" b="1" i="1" dirty="0">
                <a:solidFill>
                  <a:srgbClr val="800000"/>
                </a:solidFill>
              </a:rPr>
              <a:t> punishment</a:t>
            </a:r>
            <a:r>
              <a:rPr lang="en-US" sz="2000" i="1" dirty="0">
                <a:solidFill>
                  <a:srgbClr val="800000"/>
                </a:solidFill>
              </a:rPr>
              <a:t>, but the righteous into </a:t>
            </a:r>
            <a:r>
              <a:rPr lang="en-US" sz="2000" b="1" i="1" u="sng" dirty="0">
                <a:solidFill>
                  <a:srgbClr val="800000"/>
                </a:solidFill>
              </a:rPr>
              <a:t>eternal</a:t>
            </a:r>
            <a:r>
              <a:rPr lang="en-US" sz="2000" b="1" i="1" dirty="0">
                <a:solidFill>
                  <a:srgbClr val="800000"/>
                </a:solidFill>
              </a:rPr>
              <a:t> life</a:t>
            </a:r>
            <a:r>
              <a:rPr lang="en-US" sz="2000" i="1" dirty="0">
                <a:solidFill>
                  <a:srgbClr val="800000"/>
                </a:solidFill>
              </a:rPr>
              <a:t>.” </a:t>
            </a:r>
            <a:r>
              <a:rPr lang="en-US" sz="2000" dirty="0"/>
              <a:t>(</a:t>
            </a:r>
            <a:r>
              <a:rPr lang="en-US" sz="2000" b="1" dirty="0">
                <a:solidFill>
                  <a:srgbClr val="800000"/>
                </a:solidFill>
              </a:rPr>
              <a:t>Matthew 25:30-46</a:t>
            </a:r>
            <a:r>
              <a:rPr lang="en-US" sz="2000" dirty="0"/>
              <a:t>) … both equally everlasting!</a:t>
            </a:r>
          </a:p>
          <a:p>
            <a:pPr>
              <a:spcBef>
                <a:spcPts val="200"/>
              </a:spcBef>
            </a:pPr>
            <a:r>
              <a:rPr lang="en-US" sz="2000" dirty="0"/>
              <a:t>Why would anyone want to share such a place – such a sentence – with the Devil?</a:t>
            </a:r>
          </a:p>
        </p:txBody>
      </p:sp>
    </p:spTree>
    <p:extLst>
      <p:ext uri="{BB962C8B-B14F-4D97-AF65-F5344CB8AC3E}">
        <p14:creationId xmlns:p14="http://schemas.microsoft.com/office/powerpoint/2010/main" val="3245650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US" dirty="0"/>
              <a:t>The Second Resurrection and Eternal Judgment</a:t>
            </a:r>
          </a:p>
          <a:p>
            <a:r>
              <a:rPr lang="en-US" dirty="0">
                <a:solidFill>
                  <a:srgbClr val="C00000"/>
                </a:solidFill>
              </a:rPr>
              <a:t>Revelation 20:11-15</a:t>
            </a:r>
          </a:p>
        </p:txBody>
      </p:sp>
    </p:spTree>
    <p:extLst>
      <p:ext uri="{BB962C8B-B14F-4D97-AF65-F5344CB8AC3E}">
        <p14:creationId xmlns:p14="http://schemas.microsoft.com/office/powerpoint/2010/main" val="14192351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“The Great White Throne”</a:t>
            </a:r>
          </a:p>
        </p:txBody>
      </p:sp>
      <p:sp>
        <p:nvSpPr>
          <p:cNvPr id="3" name="Content Placeholder 2"/>
          <p:cNvSpPr>
            <a:spLocks noGrp="1"/>
          </p:cNvSpPr>
          <p:nvPr>
            <p:ph sz="quarter" idx="10"/>
          </p:nvPr>
        </p:nvSpPr>
        <p:spPr/>
        <p:txBody>
          <a:bodyPr/>
          <a:lstStyle/>
          <a:p>
            <a:pPr marL="0" indent="0">
              <a:spcBef>
                <a:spcPts val="0"/>
              </a:spcBef>
              <a:buNone/>
            </a:pPr>
            <a:r>
              <a:rPr lang="en-US" sz="1900" i="1" dirty="0">
                <a:solidFill>
                  <a:srgbClr val="800000"/>
                </a:solidFill>
              </a:rPr>
              <a:t>Then I saw </a:t>
            </a:r>
            <a:r>
              <a:rPr lang="en-US" sz="1900" b="1" i="1" dirty="0">
                <a:solidFill>
                  <a:srgbClr val="800000"/>
                </a:solidFill>
              </a:rPr>
              <a:t>a great white throne </a:t>
            </a:r>
            <a:r>
              <a:rPr lang="en-US" sz="1900" i="1" dirty="0">
                <a:solidFill>
                  <a:srgbClr val="800000"/>
                </a:solidFill>
              </a:rPr>
              <a:t>and </a:t>
            </a:r>
            <a:r>
              <a:rPr lang="en-US" sz="1900" b="1" i="1" dirty="0">
                <a:solidFill>
                  <a:srgbClr val="800000"/>
                </a:solidFill>
              </a:rPr>
              <a:t>Him who sat on it</a:t>
            </a:r>
            <a:r>
              <a:rPr lang="en-US" sz="1900" i="1" dirty="0">
                <a:solidFill>
                  <a:srgbClr val="800000"/>
                </a:solidFill>
              </a:rPr>
              <a:t>, </a:t>
            </a:r>
            <a:r>
              <a:rPr lang="en-US" sz="1900" b="1" i="1" dirty="0">
                <a:solidFill>
                  <a:srgbClr val="800000"/>
                </a:solidFill>
              </a:rPr>
              <a:t>from whose face </a:t>
            </a:r>
            <a:r>
              <a:rPr lang="en-US" sz="1900" b="1" i="1" u="sng" dirty="0">
                <a:solidFill>
                  <a:srgbClr val="800000"/>
                </a:solidFill>
              </a:rPr>
              <a:t>the earth and the heaven fled away</a:t>
            </a:r>
            <a:r>
              <a:rPr lang="en-US" sz="1900" i="1" dirty="0">
                <a:solidFill>
                  <a:srgbClr val="800000"/>
                </a:solidFill>
              </a:rPr>
              <a:t>. And there was found </a:t>
            </a:r>
            <a:r>
              <a:rPr lang="en-US" sz="1900" b="1" i="1" dirty="0">
                <a:solidFill>
                  <a:srgbClr val="800000"/>
                </a:solidFill>
              </a:rPr>
              <a:t>no place for them</a:t>
            </a:r>
            <a:r>
              <a:rPr lang="en-US" sz="1900" i="1" dirty="0">
                <a:solidFill>
                  <a:srgbClr val="800000"/>
                </a:solidFill>
              </a:rPr>
              <a:t>. </a:t>
            </a:r>
            <a:r>
              <a:rPr lang="en-US" sz="1900" dirty="0"/>
              <a:t>(</a:t>
            </a:r>
            <a:r>
              <a:rPr lang="en-US" sz="1900" b="1" dirty="0">
                <a:solidFill>
                  <a:srgbClr val="800000"/>
                </a:solidFill>
              </a:rPr>
              <a:t>20:11</a:t>
            </a:r>
            <a:r>
              <a:rPr lang="en-US" sz="1900" dirty="0"/>
              <a:t>)</a:t>
            </a:r>
          </a:p>
          <a:p>
            <a:pPr marL="457200" lvl="0" indent="-457200">
              <a:spcBef>
                <a:spcPts val="0"/>
              </a:spcBef>
              <a:buFont typeface="+mj-lt"/>
              <a:buAutoNum type="arabicPeriod" startAt="12"/>
            </a:pPr>
            <a:r>
              <a:rPr lang="en-US" sz="1900" dirty="0"/>
              <a:t>Why do </a:t>
            </a:r>
            <a:r>
              <a:rPr lang="en-US" sz="1900" i="1" dirty="0">
                <a:solidFill>
                  <a:srgbClr val="800000"/>
                </a:solidFill>
              </a:rPr>
              <a:t>“heaven and earth”</a:t>
            </a:r>
            <a:r>
              <a:rPr lang="en-US" sz="1900" dirty="0"/>
              <a:t> want to flee from the One who sits on the </a:t>
            </a:r>
            <a:r>
              <a:rPr lang="en-US" sz="1900" i="1" dirty="0">
                <a:solidFill>
                  <a:srgbClr val="800000"/>
                </a:solidFill>
              </a:rPr>
              <a:t>“great white throne”</a:t>
            </a:r>
            <a:r>
              <a:rPr lang="en-US" sz="1900" dirty="0"/>
              <a:t>?  Why is there </a:t>
            </a:r>
            <a:r>
              <a:rPr lang="en-US" sz="1900" i="1" dirty="0">
                <a:solidFill>
                  <a:srgbClr val="800000"/>
                </a:solidFill>
              </a:rPr>
              <a:t>“no place … found … for them”</a:t>
            </a:r>
            <a:r>
              <a:rPr lang="en-US" sz="1900" dirty="0"/>
              <a:t>?</a:t>
            </a:r>
          </a:p>
          <a:p>
            <a:pPr>
              <a:spcBef>
                <a:spcPts val="0"/>
              </a:spcBef>
            </a:pPr>
            <a:r>
              <a:rPr lang="en-US" sz="1900" dirty="0"/>
              <a:t>No bravado, no denying the inevitable. … Time of testing is over (</a:t>
            </a:r>
            <a:r>
              <a:rPr lang="en-US" sz="1900" b="1" dirty="0">
                <a:solidFill>
                  <a:srgbClr val="800000"/>
                </a:solidFill>
              </a:rPr>
              <a:t>Psalm 11:1-6</a:t>
            </a:r>
            <a:r>
              <a:rPr lang="en-US" sz="1900" dirty="0"/>
              <a:t>).</a:t>
            </a:r>
          </a:p>
          <a:p>
            <a:pPr>
              <a:spcBef>
                <a:spcPts val="0"/>
              </a:spcBef>
            </a:pPr>
            <a:r>
              <a:rPr lang="en-US" sz="1900" dirty="0"/>
              <a:t>Everyone will </a:t>
            </a:r>
            <a:r>
              <a:rPr lang="en-US" sz="1900" b="1" i="1" dirty="0"/>
              <a:t>bow</a:t>
            </a:r>
            <a:r>
              <a:rPr lang="en-US" sz="1900" dirty="0"/>
              <a:t> before God and Jesus (</a:t>
            </a:r>
            <a:r>
              <a:rPr lang="en-US" sz="1900" b="1" dirty="0">
                <a:solidFill>
                  <a:srgbClr val="800000"/>
                </a:solidFill>
              </a:rPr>
              <a:t>Philippians 2:9-11; Romans 14:11</a:t>
            </a:r>
            <a:r>
              <a:rPr lang="en-US" sz="1900" dirty="0"/>
              <a:t>).</a:t>
            </a:r>
          </a:p>
          <a:p>
            <a:pPr>
              <a:spcBef>
                <a:spcPts val="0"/>
              </a:spcBef>
            </a:pPr>
            <a:r>
              <a:rPr lang="en-US" sz="1900" dirty="0"/>
              <a:t>Everyone will </a:t>
            </a:r>
            <a:r>
              <a:rPr lang="en-US" sz="1900" b="1" i="1" dirty="0"/>
              <a:t>give an account</a:t>
            </a:r>
            <a:r>
              <a:rPr lang="en-US" sz="1900" dirty="0"/>
              <a:t> for their actions (</a:t>
            </a:r>
            <a:r>
              <a:rPr lang="en-US" sz="1900" b="1" dirty="0">
                <a:solidFill>
                  <a:srgbClr val="800000"/>
                </a:solidFill>
              </a:rPr>
              <a:t>2 Cor. 5:10; Rom. 14:10-12</a:t>
            </a:r>
            <a:r>
              <a:rPr lang="en-US" sz="1900" dirty="0"/>
              <a:t>).</a:t>
            </a:r>
          </a:p>
          <a:p>
            <a:pPr>
              <a:spcBef>
                <a:spcPts val="0"/>
              </a:spcBef>
            </a:pPr>
            <a:r>
              <a:rPr lang="en-US" sz="1900" dirty="0"/>
              <a:t>There will be </a:t>
            </a:r>
            <a:r>
              <a:rPr lang="en-US" sz="1900" b="1" i="1" dirty="0"/>
              <a:t>no escape </a:t>
            </a:r>
            <a:r>
              <a:rPr lang="en-US" sz="1900" dirty="0"/>
              <a:t>from this judgment, despite the desire of many.</a:t>
            </a:r>
          </a:p>
          <a:p>
            <a:pPr>
              <a:spcBef>
                <a:spcPts val="0"/>
              </a:spcBef>
            </a:pPr>
            <a:r>
              <a:rPr lang="en-US" sz="1900" dirty="0"/>
              <a:t>That is terribly </a:t>
            </a:r>
            <a:r>
              <a:rPr lang="en-US" sz="1900" b="1" i="1" dirty="0"/>
              <a:t>fearful</a:t>
            </a:r>
            <a:r>
              <a:rPr lang="en-US" sz="1900" dirty="0"/>
              <a:t> thing especially for wicked (</a:t>
            </a:r>
            <a:r>
              <a:rPr lang="en-US" sz="1900" b="1" dirty="0">
                <a:solidFill>
                  <a:srgbClr val="800000"/>
                </a:solidFill>
              </a:rPr>
              <a:t>1 Pet. 4:17-18; Heb. 12:17-29</a:t>
            </a:r>
            <a:r>
              <a:rPr lang="en-US" sz="1900" dirty="0"/>
              <a:t>).</a:t>
            </a:r>
          </a:p>
          <a:p>
            <a:pPr>
              <a:spcBef>
                <a:spcPts val="0"/>
              </a:spcBef>
            </a:pPr>
            <a:r>
              <a:rPr lang="en-US" sz="1900" i="1" dirty="0">
                <a:solidFill>
                  <a:srgbClr val="800000"/>
                </a:solidFill>
              </a:rPr>
              <a:t>“Him who sat”</a:t>
            </a:r>
            <a:r>
              <a:rPr lang="en-US" sz="1900" dirty="0"/>
              <a:t> on the </a:t>
            </a:r>
            <a:r>
              <a:rPr lang="en-US" sz="1900" i="1" dirty="0">
                <a:solidFill>
                  <a:srgbClr val="800000"/>
                </a:solidFill>
              </a:rPr>
              <a:t>“great white throne”</a:t>
            </a:r>
            <a:r>
              <a:rPr lang="en-US" sz="1900" dirty="0"/>
              <a:t> likely represents Jesus (</a:t>
            </a:r>
            <a:r>
              <a:rPr lang="en-US" sz="1900" b="1" dirty="0">
                <a:solidFill>
                  <a:srgbClr val="800000"/>
                </a:solidFill>
              </a:rPr>
              <a:t>James 4:11-12</a:t>
            </a:r>
            <a:r>
              <a:rPr lang="en-US" sz="1900" dirty="0"/>
              <a:t>):</a:t>
            </a:r>
          </a:p>
          <a:p>
            <a:pPr marL="0" indent="0">
              <a:spcBef>
                <a:spcPts val="0"/>
              </a:spcBef>
              <a:buNone/>
            </a:pPr>
            <a:r>
              <a:rPr lang="en-US" sz="1900" i="1" dirty="0">
                <a:solidFill>
                  <a:srgbClr val="800000"/>
                </a:solidFill>
              </a:rPr>
              <a:t>“For the Father judges no one, but has </a:t>
            </a:r>
            <a:r>
              <a:rPr lang="en-US" sz="1900" b="1" i="1" dirty="0">
                <a:solidFill>
                  <a:srgbClr val="800000"/>
                </a:solidFill>
              </a:rPr>
              <a:t>committed all judgment to the Son</a:t>
            </a:r>
            <a:r>
              <a:rPr lang="en-US" sz="1900" i="1" dirty="0">
                <a:solidFill>
                  <a:srgbClr val="800000"/>
                </a:solidFill>
              </a:rPr>
              <a:t>, that all should </a:t>
            </a:r>
            <a:r>
              <a:rPr lang="en-US" sz="1900" b="1" i="1" dirty="0">
                <a:solidFill>
                  <a:srgbClr val="800000"/>
                </a:solidFill>
              </a:rPr>
              <a:t>honor the Son </a:t>
            </a:r>
            <a:r>
              <a:rPr lang="en-US" sz="1900" b="1" i="1" u="sng" dirty="0">
                <a:solidFill>
                  <a:srgbClr val="800000"/>
                </a:solidFill>
              </a:rPr>
              <a:t>just as they honor the Father</a:t>
            </a:r>
            <a:r>
              <a:rPr lang="en-US" sz="1900" i="1" dirty="0">
                <a:solidFill>
                  <a:srgbClr val="800000"/>
                </a:solidFill>
              </a:rPr>
              <a:t>. He who does not honor the Son does not honor the Father who sent Him.”</a:t>
            </a:r>
            <a:r>
              <a:rPr lang="en-US" sz="1900" dirty="0">
                <a:solidFill>
                  <a:srgbClr val="800000"/>
                </a:solidFill>
              </a:rPr>
              <a:t> </a:t>
            </a:r>
            <a:r>
              <a:rPr lang="en-US" sz="1900" dirty="0"/>
              <a:t>(</a:t>
            </a:r>
            <a:r>
              <a:rPr lang="en-US" sz="1900" b="1" dirty="0">
                <a:solidFill>
                  <a:srgbClr val="800000"/>
                </a:solidFill>
              </a:rPr>
              <a:t>John 5:22-23</a:t>
            </a:r>
            <a:r>
              <a:rPr lang="en-US" sz="1900" dirty="0"/>
              <a:t>)</a:t>
            </a:r>
          </a:p>
          <a:p>
            <a:pPr>
              <a:spcBef>
                <a:spcPts val="0"/>
              </a:spcBef>
            </a:pPr>
            <a:r>
              <a:rPr lang="en-US" sz="1900" dirty="0"/>
              <a:t>Fleeing may represent dissolution of universe at His presence (</a:t>
            </a:r>
            <a:r>
              <a:rPr lang="en-US" sz="1900" b="1" dirty="0">
                <a:solidFill>
                  <a:srgbClr val="800000"/>
                </a:solidFill>
              </a:rPr>
              <a:t>Heb. 12:26-27; 2 Pet. 3</a:t>
            </a:r>
            <a:r>
              <a:rPr lang="en-US" sz="1900" dirty="0"/>
              <a:t>).</a:t>
            </a:r>
          </a:p>
        </p:txBody>
      </p:sp>
    </p:spTree>
    <p:extLst>
      <p:ext uri="{BB962C8B-B14F-4D97-AF65-F5344CB8AC3E}">
        <p14:creationId xmlns:p14="http://schemas.microsoft.com/office/powerpoint/2010/main" val="534742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500"/>
                                        <p:tgtEl>
                                          <p:spTgt spid="3">
                                            <p:txEl>
                                              <p:pRg st="5" end="5"/>
                                            </p:txEl>
                                          </p:spTgt>
                                        </p:tgtEl>
                                      </p:cBhvr>
                                    </p:animEffect>
                                  </p:childTnLst>
                                </p:cTn>
                              </p:par>
                            </p:childTnLst>
                          </p:cTn>
                        </p:par>
                        <p:par>
                          <p:cTn id="37" fill="hold">
                            <p:stCondLst>
                              <p:cond delay="500"/>
                            </p:stCondLst>
                            <p:childTnLst>
                              <p:par>
                                <p:cTn id="38" presetID="10" presetClass="entr" presetSubtype="0" fill="hold" nodeType="afterEffect">
                                  <p:stCondLst>
                                    <p:cond delay="0"/>
                                  </p:stCondLst>
                                  <p:childTnLst>
                                    <p:set>
                                      <p:cBhvr>
                                        <p:cTn id="39" dur="1" fill="hold">
                                          <p:stCondLst>
                                            <p:cond delay="0"/>
                                          </p:stCondLst>
                                        </p:cTn>
                                        <p:tgtEl>
                                          <p:spTgt spid="3">
                                            <p:txEl>
                                              <p:pRg st="6" end="6"/>
                                            </p:txEl>
                                          </p:spTgt>
                                        </p:tgtEl>
                                        <p:attrNameLst>
                                          <p:attrName>style.visibility</p:attrName>
                                        </p:attrNameLst>
                                      </p:cBhvr>
                                      <p:to>
                                        <p:strVal val="visible"/>
                                      </p:to>
                                    </p:set>
                                    <p:animEffect transition="in" filter="fade">
                                      <p:cBhvr>
                                        <p:cTn id="40" dur="500"/>
                                        <p:tgtEl>
                                          <p:spTgt spid="3">
                                            <p:txEl>
                                              <p:pRg st="6" end="6"/>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3">
                                            <p:txEl>
                                              <p:pRg st="7" end="7"/>
                                            </p:txEl>
                                          </p:spTgt>
                                        </p:tgtEl>
                                        <p:attrNameLst>
                                          <p:attrName>style.visibility</p:attrName>
                                        </p:attrNameLst>
                                      </p:cBhvr>
                                      <p:to>
                                        <p:strVal val="visible"/>
                                      </p:to>
                                    </p:set>
                                    <p:animEffect transition="in" filter="fade">
                                      <p:cBhvr>
                                        <p:cTn id="45" dur="500"/>
                                        <p:tgtEl>
                                          <p:spTgt spid="3">
                                            <p:txEl>
                                              <p:pRg st="7" end="7"/>
                                            </p:txEl>
                                          </p:spTgt>
                                        </p:tgtEl>
                                      </p:cBhvr>
                                    </p:animEffect>
                                  </p:childTnLst>
                                </p:cTn>
                              </p:par>
                            </p:childTnLst>
                          </p:cTn>
                        </p:par>
                        <p:par>
                          <p:cTn id="46" fill="hold">
                            <p:stCondLst>
                              <p:cond delay="500"/>
                            </p:stCondLst>
                            <p:childTnLst>
                              <p:par>
                                <p:cTn id="47" presetID="10" presetClass="entr" presetSubtype="0" fill="hold" nodeType="after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Effect transition="in" filter="fade">
                                      <p:cBhvr>
                                        <p:cTn id="49" dur="500"/>
                                        <p:tgtEl>
                                          <p:spTgt spid="3">
                                            <p:txEl>
                                              <p:pRg st="8" end="8"/>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3">
                                            <p:txEl>
                                              <p:pRg st="9" end="9"/>
                                            </p:txEl>
                                          </p:spTgt>
                                        </p:tgtEl>
                                        <p:attrNameLst>
                                          <p:attrName>style.visibility</p:attrName>
                                        </p:attrNameLst>
                                      </p:cBhvr>
                                      <p:to>
                                        <p:strVal val="visible"/>
                                      </p:to>
                                    </p:set>
                                    <p:animEffect transition="in" filter="fade">
                                      <p:cBhvr>
                                        <p:cTn id="54"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Canon</a:t>
            </a:r>
          </a:p>
        </p:txBody>
      </p:sp>
      <p:sp>
        <p:nvSpPr>
          <p:cNvPr id="3" name="Content Placeholder 2"/>
          <p:cNvSpPr>
            <a:spLocks noGrp="1"/>
          </p:cNvSpPr>
          <p:nvPr>
            <p:ph sz="quarter" idx="10"/>
          </p:nvPr>
        </p:nvSpPr>
        <p:spPr/>
        <p:txBody>
          <a:bodyPr/>
          <a:lstStyle/>
          <a:p>
            <a:pPr marL="457200" lvl="0" indent="-457200">
              <a:spcBef>
                <a:spcPts val="0"/>
              </a:spcBef>
              <a:buFont typeface="+mj-lt"/>
              <a:buAutoNum type="arabicPeriod" startAt="13"/>
            </a:pPr>
            <a:r>
              <a:rPr lang="en-US" sz="2000" dirty="0"/>
              <a:t>What is the extent of this judgment?  Who is being judged?  And, what is being used to judge them?</a:t>
            </a:r>
          </a:p>
          <a:p>
            <a:pPr marL="0" indent="0">
              <a:spcBef>
                <a:spcPts val="0"/>
              </a:spcBef>
              <a:buNone/>
            </a:pPr>
            <a:r>
              <a:rPr lang="en-US" sz="2000" i="1" dirty="0">
                <a:solidFill>
                  <a:srgbClr val="800000"/>
                </a:solidFill>
              </a:rPr>
              <a:t>And I saw </a:t>
            </a:r>
            <a:r>
              <a:rPr lang="en-US" sz="2000" b="1" i="1" dirty="0">
                <a:solidFill>
                  <a:srgbClr val="800000"/>
                </a:solidFill>
              </a:rPr>
              <a:t>the </a:t>
            </a:r>
            <a:r>
              <a:rPr lang="en-US" sz="2000" b="1" i="1" u="sng" dirty="0">
                <a:solidFill>
                  <a:srgbClr val="800000"/>
                </a:solidFill>
              </a:rPr>
              <a:t>dead, small and great</a:t>
            </a:r>
            <a:r>
              <a:rPr lang="en-US" sz="2000" b="1" i="1" dirty="0">
                <a:solidFill>
                  <a:srgbClr val="800000"/>
                </a:solidFill>
              </a:rPr>
              <a:t>, standing before God</a:t>
            </a:r>
            <a:r>
              <a:rPr lang="en-US" sz="2000" i="1" dirty="0">
                <a:solidFill>
                  <a:srgbClr val="800000"/>
                </a:solidFill>
              </a:rPr>
              <a:t>, and </a:t>
            </a:r>
            <a:r>
              <a:rPr lang="en-US" sz="2000" b="1" i="1" dirty="0">
                <a:solidFill>
                  <a:srgbClr val="800000"/>
                </a:solidFill>
              </a:rPr>
              <a:t>books were opened</a:t>
            </a:r>
            <a:r>
              <a:rPr lang="en-US" sz="2000" i="1" dirty="0">
                <a:solidFill>
                  <a:srgbClr val="800000"/>
                </a:solidFill>
              </a:rPr>
              <a:t>. And </a:t>
            </a:r>
            <a:r>
              <a:rPr lang="en-US" sz="2000" b="1" i="1" dirty="0">
                <a:solidFill>
                  <a:srgbClr val="800000"/>
                </a:solidFill>
              </a:rPr>
              <a:t>another book was opened, which is </a:t>
            </a:r>
            <a:r>
              <a:rPr lang="en-US" sz="2000" b="1" i="1" u="sng" dirty="0">
                <a:solidFill>
                  <a:srgbClr val="800000"/>
                </a:solidFill>
              </a:rPr>
              <a:t>the Book of Life</a:t>
            </a:r>
            <a:r>
              <a:rPr lang="en-US" sz="2000" i="1" dirty="0">
                <a:solidFill>
                  <a:srgbClr val="800000"/>
                </a:solidFill>
              </a:rPr>
              <a:t>. And </a:t>
            </a:r>
            <a:r>
              <a:rPr lang="en-US" sz="2000" b="1" i="1" dirty="0">
                <a:solidFill>
                  <a:srgbClr val="800000"/>
                </a:solidFill>
              </a:rPr>
              <a:t>the dead were judged </a:t>
            </a:r>
            <a:r>
              <a:rPr lang="en-US" sz="2000" b="1" i="1" u="sng" dirty="0">
                <a:solidFill>
                  <a:srgbClr val="800000"/>
                </a:solidFill>
              </a:rPr>
              <a:t>according to their works</a:t>
            </a:r>
            <a:r>
              <a:rPr lang="en-US" sz="2000" b="1" i="1" dirty="0">
                <a:solidFill>
                  <a:srgbClr val="800000"/>
                </a:solidFill>
              </a:rPr>
              <a:t>, by the things which were </a:t>
            </a:r>
            <a:r>
              <a:rPr lang="en-US" sz="2000" b="1" i="1" u="sng" dirty="0">
                <a:solidFill>
                  <a:srgbClr val="800000"/>
                </a:solidFill>
              </a:rPr>
              <a:t>written in the books</a:t>
            </a:r>
            <a:r>
              <a:rPr lang="en-US" sz="2000" i="1" dirty="0">
                <a:solidFill>
                  <a:srgbClr val="800000"/>
                </a:solidFill>
              </a:rPr>
              <a:t>.  </a:t>
            </a:r>
            <a:r>
              <a:rPr lang="en-US" sz="2000" b="1" i="1" dirty="0">
                <a:solidFill>
                  <a:srgbClr val="800000"/>
                </a:solidFill>
              </a:rPr>
              <a:t>The sea gave up the dead</a:t>
            </a:r>
            <a:r>
              <a:rPr lang="en-US" sz="2000" i="1" dirty="0">
                <a:solidFill>
                  <a:srgbClr val="800000"/>
                </a:solidFill>
              </a:rPr>
              <a:t> who were in it, and </a:t>
            </a:r>
            <a:r>
              <a:rPr lang="en-US" sz="2000" b="1" i="1" dirty="0">
                <a:solidFill>
                  <a:srgbClr val="800000"/>
                </a:solidFill>
              </a:rPr>
              <a:t>Death and Hades delivered up the dead </a:t>
            </a:r>
            <a:r>
              <a:rPr lang="en-US" sz="2000" i="1" dirty="0">
                <a:solidFill>
                  <a:srgbClr val="800000"/>
                </a:solidFill>
              </a:rPr>
              <a:t>who were in them. And </a:t>
            </a:r>
            <a:r>
              <a:rPr lang="en-US" sz="2000" b="1" i="1" dirty="0">
                <a:solidFill>
                  <a:srgbClr val="800000"/>
                </a:solidFill>
              </a:rPr>
              <a:t>they were judged, each one </a:t>
            </a:r>
            <a:r>
              <a:rPr lang="en-US" sz="2000" b="1" i="1" u="sng" dirty="0">
                <a:solidFill>
                  <a:srgbClr val="800000"/>
                </a:solidFill>
              </a:rPr>
              <a:t>according to his works</a:t>
            </a:r>
            <a:r>
              <a:rPr lang="en-US" sz="2000" i="1" dirty="0">
                <a:solidFill>
                  <a:srgbClr val="800000"/>
                </a:solidFill>
              </a:rPr>
              <a:t>. </a:t>
            </a:r>
            <a:r>
              <a:rPr lang="en-US" sz="2000" dirty="0"/>
              <a:t>(</a:t>
            </a:r>
            <a:r>
              <a:rPr lang="en-US" sz="2000" b="1" dirty="0">
                <a:solidFill>
                  <a:srgbClr val="800000"/>
                </a:solidFill>
              </a:rPr>
              <a:t>20:12-13</a:t>
            </a:r>
            <a:r>
              <a:rPr lang="en-US" sz="2000" dirty="0"/>
              <a:t>)</a:t>
            </a:r>
          </a:p>
          <a:p>
            <a:pPr>
              <a:spcBef>
                <a:spcPts val="0"/>
              </a:spcBef>
            </a:pPr>
            <a:r>
              <a:rPr lang="en-US" sz="2000" dirty="0"/>
              <a:t>Judgment includes everyone – no distinction (</a:t>
            </a:r>
            <a:r>
              <a:rPr lang="en-US" sz="2000" b="1" dirty="0" err="1">
                <a:solidFill>
                  <a:srgbClr val="800000"/>
                </a:solidFill>
              </a:rPr>
              <a:t>Ecc</a:t>
            </a:r>
            <a:r>
              <a:rPr lang="en-US" sz="2000" b="1" dirty="0">
                <a:solidFill>
                  <a:srgbClr val="800000"/>
                </a:solidFill>
              </a:rPr>
              <a:t>. 9:2-3; Heb. 9:27; Jn. 5:28-29</a:t>
            </a:r>
            <a:r>
              <a:rPr lang="en-US" sz="2000" dirty="0"/>
              <a:t>).</a:t>
            </a:r>
          </a:p>
          <a:p>
            <a:pPr>
              <a:spcBef>
                <a:spcPts val="0"/>
              </a:spcBef>
            </a:pPr>
            <a:r>
              <a:rPr lang="en-US" sz="2000" dirty="0"/>
              <a:t>More closely aligns to our concept of sentencing than determining (</a:t>
            </a:r>
            <a:r>
              <a:rPr lang="en-US" sz="2000" b="1" dirty="0">
                <a:solidFill>
                  <a:srgbClr val="800000"/>
                </a:solidFill>
              </a:rPr>
              <a:t>Luke 16:19-31</a:t>
            </a:r>
            <a:r>
              <a:rPr lang="en-US" sz="2000" dirty="0"/>
              <a:t>).</a:t>
            </a:r>
          </a:p>
          <a:p>
            <a:pPr>
              <a:spcBef>
                <a:spcPts val="0"/>
              </a:spcBef>
            </a:pPr>
            <a:r>
              <a:rPr lang="en-US" sz="2000" dirty="0"/>
              <a:t>Three sources will be consulted in delivering our verdict and sentence:</a:t>
            </a:r>
          </a:p>
          <a:p>
            <a:pPr lvl="1">
              <a:spcBef>
                <a:spcPts val="0"/>
              </a:spcBef>
            </a:pPr>
            <a:r>
              <a:rPr lang="en-US" sz="1600" i="1" dirty="0">
                <a:solidFill>
                  <a:srgbClr val="800000"/>
                </a:solidFill>
              </a:rPr>
              <a:t>“The Book of Life”</a:t>
            </a:r>
            <a:r>
              <a:rPr lang="en-US" sz="1600" dirty="0"/>
              <a:t> – Roll of righteous (</a:t>
            </a:r>
            <a:r>
              <a:rPr lang="en-US" sz="1600" b="1" dirty="0">
                <a:solidFill>
                  <a:srgbClr val="800000"/>
                </a:solidFill>
              </a:rPr>
              <a:t>3:5; 21:27; Ex.32:32-33; Mal. 3:16-17; Lk.10:20; Phi.4:3</a:t>
            </a:r>
            <a:r>
              <a:rPr lang="en-US" sz="1600" dirty="0"/>
              <a:t>).</a:t>
            </a:r>
          </a:p>
          <a:p>
            <a:pPr lvl="1">
              <a:spcBef>
                <a:spcPts val="0"/>
              </a:spcBef>
            </a:pPr>
            <a:r>
              <a:rPr lang="en-US" sz="1600" i="1" dirty="0">
                <a:solidFill>
                  <a:srgbClr val="800000"/>
                </a:solidFill>
              </a:rPr>
              <a:t>“Their Works”</a:t>
            </a:r>
            <a:r>
              <a:rPr lang="en-US" sz="1600" dirty="0"/>
              <a:t> – A person’s actions as well as their words judge them (</a:t>
            </a:r>
            <a:r>
              <a:rPr lang="en-US" sz="1600" b="1" dirty="0">
                <a:solidFill>
                  <a:srgbClr val="800000"/>
                </a:solidFill>
              </a:rPr>
              <a:t>Mat. 12:36-37; Jude 15</a:t>
            </a:r>
            <a:r>
              <a:rPr lang="en-US" sz="1600" dirty="0"/>
              <a:t>).</a:t>
            </a:r>
          </a:p>
          <a:p>
            <a:pPr lvl="1">
              <a:spcBef>
                <a:spcPts val="0"/>
              </a:spcBef>
            </a:pPr>
            <a:r>
              <a:rPr lang="en-US" sz="1600" i="1" dirty="0">
                <a:solidFill>
                  <a:srgbClr val="800000"/>
                </a:solidFill>
              </a:rPr>
              <a:t>“The Books”</a:t>
            </a:r>
            <a:r>
              <a:rPr lang="en-US" sz="1600" dirty="0"/>
              <a:t> – Represent revelation, Scripture – the Canon (</a:t>
            </a:r>
            <a:r>
              <a:rPr lang="en-US" sz="1600" b="1" dirty="0">
                <a:solidFill>
                  <a:srgbClr val="800000"/>
                </a:solidFill>
              </a:rPr>
              <a:t>John 12:48; Rom. 2:6-14; Heb. 1:1</a:t>
            </a:r>
            <a:r>
              <a:rPr lang="en-US" sz="1600" dirty="0"/>
              <a:t>).</a:t>
            </a:r>
          </a:p>
          <a:p>
            <a:pPr>
              <a:spcBef>
                <a:spcPts val="0"/>
              </a:spcBef>
            </a:pPr>
            <a:r>
              <a:rPr lang="en-US" sz="2000" dirty="0"/>
              <a:t>Good intentions, motives are nowhere consulted in this judgment (</a:t>
            </a:r>
            <a:r>
              <a:rPr lang="en-US" sz="2000" b="1" dirty="0">
                <a:solidFill>
                  <a:srgbClr val="800000"/>
                </a:solidFill>
              </a:rPr>
              <a:t>Mat. 7:21-23</a:t>
            </a:r>
            <a:r>
              <a:rPr lang="en-US" sz="2000" dirty="0"/>
              <a:t>)?</a:t>
            </a:r>
          </a:p>
        </p:txBody>
      </p:sp>
    </p:spTree>
    <p:extLst>
      <p:ext uri="{BB962C8B-B14F-4D97-AF65-F5344CB8AC3E}">
        <p14:creationId xmlns:p14="http://schemas.microsoft.com/office/powerpoint/2010/main" val="1329740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childTnLst>
                                </p:cTn>
                              </p:par>
                            </p:childTnLst>
                          </p:cTn>
                        </p:par>
                        <p:par>
                          <p:cTn id="32" fill="hold">
                            <p:stCondLst>
                              <p:cond delay="500"/>
                            </p:stCondLst>
                            <p:childTnLst>
                              <p:par>
                                <p:cTn id="33" presetID="10" presetClass="entr" presetSubtype="0" fill="hold" nodeType="after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500"/>
                                        <p:tgtEl>
                                          <p:spTgt spid="3">
                                            <p:txEl>
                                              <p:pRg st="5" end="5"/>
                                            </p:txEl>
                                          </p:spTgt>
                                        </p:tgtEl>
                                      </p:cBhvr>
                                    </p:animEffect>
                                  </p:childTnLst>
                                </p:cTn>
                              </p:par>
                            </p:childTnLst>
                          </p:cTn>
                        </p:par>
                        <p:par>
                          <p:cTn id="36" fill="hold">
                            <p:stCondLst>
                              <p:cond delay="1000"/>
                            </p:stCondLst>
                            <p:childTnLst>
                              <p:par>
                                <p:cTn id="37" presetID="10" presetClass="entr" presetSubtype="0" fill="hold" nodeType="after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Effect transition="in" filter="fade">
                                      <p:cBhvr>
                                        <p:cTn id="39" dur="500"/>
                                        <p:tgtEl>
                                          <p:spTgt spid="3">
                                            <p:txEl>
                                              <p:pRg st="6" end="6"/>
                                            </p:txEl>
                                          </p:spTgt>
                                        </p:tgtEl>
                                      </p:cBhvr>
                                    </p:animEffect>
                                  </p:childTnLst>
                                </p:cTn>
                              </p:par>
                            </p:childTnLst>
                          </p:cTn>
                        </p:par>
                        <p:par>
                          <p:cTn id="40" fill="hold">
                            <p:stCondLst>
                              <p:cond delay="1500"/>
                            </p:stCondLst>
                            <p:childTnLst>
                              <p:par>
                                <p:cTn id="41" presetID="10" presetClass="entr" presetSubtype="0" fill="hold" nodeType="after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Effect transition="in" filter="fade">
                                      <p:cBhvr>
                                        <p:cTn id="43" dur="500"/>
                                        <p:tgtEl>
                                          <p:spTgt spid="3">
                                            <p:txEl>
                                              <p:pRg st="7" end="7"/>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3">
                                            <p:txEl>
                                              <p:pRg st="8" end="8"/>
                                            </p:txEl>
                                          </p:spTgt>
                                        </p:tgtEl>
                                        <p:attrNameLst>
                                          <p:attrName>style.visibility</p:attrName>
                                        </p:attrNameLst>
                                      </p:cBhvr>
                                      <p:to>
                                        <p:strVal val="visible"/>
                                      </p:to>
                                    </p:set>
                                    <p:animEffect transition="in" filter="fade">
                                      <p:cBhvr>
                                        <p:cTn id="48"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US" dirty="0"/>
              <a:t>The Devil’s Last Rebellion</a:t>
            </a:r>
          </a:p>
          <a:p>
            <a:r>
              <a:rPr lang="en-US" dirty="0">
                <a:solidFill>
                  <a:srgbClr val="C00000"/>
                </a:solidFill>
              </a:rPr>
              <a:t>Revelation 20:7-10</a:t>
            </a:r>
          </a:p>
        </p:txBody>
      </p:sp>
    </p:spTree>
    <p:extLst>
      <p:ext uri="{BB962C8B-B14F-4D97-AF65-F5344CB8AC3E}">
        <p14:creationId xmlns:p14="http://schemas.microsoft.com/office/powerpoint/2010/main" val="1512098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Death’s Death</a:t>
            </a:r>
          </a:p>
        </p:txBody>
      </p:sp>
      <p:sp>
        <p:nvSpPr>
          <p:cNvPr id="3" name="Content Placeholder 2"/>
          <p:cNvSpPr>
            <a:spLocks noGrp="1"/>
          </p:cNvSpPr>
          <p:nvPr>
            <p:ph sz="quarter" idx="10"/>
          </p:nvPr>
        </p:nvSpPr>
        <p:spPr/>
        <p:txBody>
          <a:bodyPr/>
          <a:lstStyle/>
          <a:p>
            <a:pPr marL="457200" lvl="0" indent="-457200">
              <a:buFont typeface="+mj-lt"/>
              <a:buAutoNum type="arabicPeriod" startAt="14"/>
            </a:pPr>
            <a:r>
              <a:rPr lang="en-US" sz="2000" dirty="0"/>
              <a:t>What else is destroyed at this time?  What is the significance of their destruction?</a:t>
            </a:r>
          </a:p>
          <a:p>
            <a:pPr marL="0" lvl="0" indent="0">
              <a:buNone/>
            </a:pPr>
            <a:r>
              <a:rPr lang="en-US" sz="2000" i="1" dirty="0">
                <a:solidFill>
                  <a:srgbClr val="800000"/>
                </a:solidFill>
              </a:rPr>
              <a:t>Then </a:t>
            </a:r>
            <a:r>
              <a:rPr lang="en-US" sz="2000" b="1" i="1" dirty="0">
                <a:solidFill>
                  <a:srgbClr val="800000"/>
                </a:solidFill>
              </a:rPr>
              <a:t>Death</a:t>
            </a:r>
            <a:r>
              <a:rPr lang="en-US" sz="2000" i="1" dirty="0">
                <a:solidFill>
                  <a:srgbClr val="800000"/>
                </a:solidFill>
              </a:rPr>
              <a:t> and </a:t>
            </a:r>
            <a:r>
              <a:rPr lang="en-US" sz="2000" b="1" i="1" dirty="0">
                <a:solidFill>
                  <a:srgbClr val="800000"/>
                </a:solidFill>
              </a:rPr>
              <a:t>Hades</a:t>
            </a:r>
            <a:r>
              <a:rPr lang="en-US" sz="2000" i="1" dirty="0">
                <a:solidFill>
                  <a:srgbClr val="800000"/>
                </a:solidFill>
              </a:rPr>
              <a:t> were </a:t>
            </a:r>
            <a:r>
              <a:rPr lang="en-US" sz="2000" b="1" i="1" dirty="0">
                <a:solidFill>
                  <a:srgbClr val="800000"/>
                </a:solidFill>
              </a:rPr>
              <a:t>cast into </a:t>
            </a:r>
            <a:r>
              <a:rPr lang="en-US" sz="2000" b="1" i="1" u="sng" dirty="0">
                <a:solidFill>
                  <a:srgbClr val="800000"/>
                </a:solidFill>
              </a:rPr>
              <a:t>the lake of fire</a:t>
            </a:r>
            <a:r>
              <a:rPr lang="en-US" sz="2000" i="1" dirty="0">
                <a:solidFill>
                  <a:srgbClr val="800000"/>
                </a:solidFill>
              </a:rPr>
              <a:t>. This is the second death. </a:t>
            </a:r>
            <a:r>
              <a:rPr lang="en-US" sz="2000" dirty="0"/>
              <a:t>(</a:t>
            </a:r>
            <a:r>
              <a:rPr lang="en-US" sz="2000" b="1" dirty="0">
                <a:solidFill>
                  <a:srgbClr val="800000"/>
                </a:solidFill>
              </a:rPr>
              <a:t>20:14</a:t>
            </a:r>
            <a:r>
              <a:rPr lang="en-US" sz="2000" dirty="0"/>
              <a:t>)</a:t>
            </a:r>
          </a:p>
          <a:p>
            <a:r>
              <a:rPr lang="en-US" sz="2000" dirty="0"/>
              <a:t>Represents the end of death – no more death for anyone – only eternity awaits.</a:t>
            </a:r>
          </a:p>
          <a:p>
            <a:r>
              <a:rPr lang="en-US" sz="2000" i="1" dirty="0">
                <a:solidFill>
                  <a:srgbClr val="800000"/>
                </a:solidFill>
              </a:rPr>
              <a:t>“Hades”</a:t>
            </a:r>
            <a:r>
              <a:rPr lang="en-US" sz="2000" dirty="0"/>
              <a:t> is the realm of the unseen (</a:t>
            </a:r>
            <a:r>
              <a:rPr lang="en-US" sz="2000" b="1" dirty="0">
                <a:solidFill>
                  <a:srgbClr val="800000"/>
                </a:solidFill>
              </a:rPr>
              <a:t>Luke 16:22, 23, 26</a:t>
            </a:r>
            <a:r>
              <a:rPr lang="en-US" sz="2000" dirty="0"/>
              <a:t>) – no more waiting place between death and eternity.</a:t>
            </a:r>
          </a:p>
          <a:p>
            <a:pPr marL="0" indent="0">
              <a:buNone/>
            </a:pPr>
            <a:r>
              <a:rPr lang="en-US" sz="2000" i="1" dirty="0">
                <a:solidFill>
                  <a:srgbClr val="800000"/>
                </a:solidFill>
              </a:rPr>
              <a:t>So when this corruptible has put on incorruption, and this mortal has put on immortality, then shall be brought to pass the saying that is written: “</a:t>
            </a:r>
            <a:r>
              <a:rPr lang="en-US" sz="2000" b="1" i="1" dirty="0">
                <a:solidFill>
                  <a:srgbClr val="800000"/>
                </a:solidFill>
              </a:rPr>
              <a:t>Death is swallowed up in victory</a:t>
            </a:r>
            <a:r>
              <a:rPr lang="en-US" sz="2000" i="1" dirty="0">
                <a:solidFill>
                  <a:srgbClr val="800000"/>
                </a:solidFill>
              </a:rPr>
              <a:t>.  </a:t>
            </a:r>
            <a:r>
              <a:rPr lang="en-US" sz="2000" b="1" i="1" dirty="0">
                <a:solidFill>
                  <a:srgbClr val="800000"/>
                </a:solidFill>
              </a:rPr>
              <a:t>O </a:t>
            </a:r>
            <a:r>
              <a:rPr lang="en-US" sz="2000" b="1" i="1" u="sng" dirty="0">
                <a:solidFill>
                  <a:srgbClr val="800000"/>
                </a:solidFill>
              </a:rPr>
              <a:t>Death</a:t>
            </a:r>
            <a:r>
              <a:rPr lang="en-US" sz="2000" b="1" i="1" dirty="0">
                <a:solidFill>
                  <a:srgbClr val="800000"/>
                </a:solidFill>
              </a:rPr>
              <a:t>, where is your sting</a:t>
            </a:r>
            <a:r>
              <a:rPr lang="en-US" sz="2000" i="1" dirty="0">
                <a:solidFill>
                  <a:srgbClr val="800000"/>
                </a:solidFill>
              </a:rPr>
              <a:t>? </a:t>
            </a:r>
            <a:r>
              <a:rPr lang="en-US" sz="2000" b="1" i="1" dirty="0">
                <a:solidFill>
                  <a:srgbClr val="800000"/>
                </a:solidFill>
              </a:rPr>
              <a:t>O </a:t>
            </a:r>
            <a:r>
              <a:rPr lang="en-US" sz="2000" b="1" i="1" u="sng" dirty="0">
                <a:solidFill>
                  <a:srgbClr val="800000"/>
                </a:solidFill>
              </a:rPr>
              <a:t>Hades</a:t>
            </a:r>
            <a:r>
              <a:rPr lang="en-US" sz="2000" b="1" i="1" dirty="0">
                <a:solidFill>
                  <a:srgbClr val="800000"/>
                </a:solidFill>
              </a:rPr>
              <a:t>, where is your victory</a:t>
            </a:r>
            <a:r>
              <a:rPr lang="en-US" sz="2000" i="1" dirty="0">
                <a:solidFill>
                  <a:srgbClr val="800000"/>
                </a:solidFill>
              </a:rPr>
              <a:t>?”   The sting of death is sin, and the strength of sin is the law.  But thanks be to </a:t>
            </a:r>
            <a:r>
              <a:rPr lang="en-US" sz="2000" b="1" i="1" dirty="0">
                <a:solidFill>
                  <a:srgbClr val="800000"/>
                </a:solidFill>
              </a:rPr>
              <a:t>God, who gives us the </a:t>
            </a:r>
            <a:r>
              <a:rPr lang="en-US" sz="2000" b="1" i="1" u="sng" dirty="0">
                <a:solidFill>
                  <a:srgbClr val="800000"/>
                </a:solidFill>
              </a:rPr>
              <a:t>victory through our Lord Jesus Christ</a:t>
            </a:r>
            <a:r>
              <a:rPr lang="en-US" sz="2000" i="1" dirty="0">
                <a:solidFill>
                  <a:srgbClr val="800000"/>
                </a:solidFill>
              </a:rPr>
              <a:t>.</a:t>
            </a:r>
            <a:r>
              <a:rPr lang="en-US" sz="2000" i="1" dirty="0"/>
              <a:t> </a:t>
            </a:r>
            <a:r>
              <a:rPr lang="en-US" sz="2000" dirty="0"/>
              <a:t>(</a:t>
            </a:r>
            <a:r>
              <a:rPr lang="en-US" sz="2000" b="1" dirty="0">
                <a:solidFill>
                  <a:srgbClr val="800000"/>
                </a:solidFill>
              </a:rPr>
              <a:t>1 Cor. 15:54-57</a:t>
            </a:r>
            <a:r>
              <a:rPr lang="en-US" sz="2000" dirty="0"/>
              <a:t>)</a:t>
            </a:r>
          </a:p>
        </p:txBody>
      </p:sp>
    </p:spTree>
    <p:extLst>
      <p:ext uri="{BB962C8B-B14F-4D97-AF65-F5344CB8AC3E}">
        <p14:creationId xmlns:p14="http://schemas.microsoft.com/office/powerpoint/2010/main" val="4091272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Eternal Condemnation</a:t>
            </a:r>
          </a:p>
        </p:txBody>
      </p:sp>
      <p:sp>
        <p:nvSpPr>
          <p:cNvPr id="3" name="Content Placeholder 2"/>
          <p:cNvSpPr>
            <a:spLocks noGrp="1"/>
          </p:cNvSpPr>
          <p:nvPr>
            <p:ph sz="quarter" idx="10"/>
          </p:nvPr>
        </p:nvSpPr>
        <p:spPr/>
        <p:txBody>
          <a:bodyPr/>
          <a:lstStyle/>
          <a:p>
            <a:pPr marL="0" lvl="0" indent="0">
              <a:lnSpc>
                <a:spcPct val="97000"/>
              </a:lnSpc>
              <a:spcBef>
                <a:spcPts val="0"/>
              </a:spcBef>
              <a:buNone/>
            </a:pPr>
            <a:r>
              <a:rPr lang="en-US" sz="2000" i="1" dirty="0">
                <a:solidFill>
                  <a:srgbClr val="800000"/>
                </a:solidFill>
              </a:rPr>
              <a:t>Then Death and Hades were cast into the lake of fire. </a:t>
            </a:r>
            <a:r>
              <a:rPr lang="en-US" sz="2000" b="1" i="1" dirty="0">
                <a:solidFill>
                  <a:srgbClr val="800000"/>
                </a:solidFill>
              </a:rPr>
              <a:t>This is the </a:t>
            </a:r>
            <a:r>
              <a:rPr lang="en-US" sz="2000" b="1" i="1" u="sng" dirty="0">
                <a:solidFill>
                  <a:srgbClr val="800000"/>
                </a:solidFill>
              </a:rPr>
              <a:t>second death</a:t>
            </a:r>
            <a:r>
              <a:rPr lang="en-US" sz="2000" i="1" dirty="0">
                <a:solidFill>
                  <a:srgbClr val="800000"/>
                </a:solidFill>
              </a:rPr>
              <a:t>.  And anyone </a:t>
            </a:r>
            <a:r>
              <a:rPr lang="en-US" sz="2000" b="1" i="1" dirty="0">
                <a:solidFill>
                  <a:srgbClr val="800000"/>
                </a:solidFill>
              </a:rPr>
              <a:t>not found written in the Book of Life was </a:t>
            </a:r>
            <a:r>
              <a:rPr lang="en-US" sz="2000" b="1" i="1" u="sng" dirty="0">
                <a:solidFill>
                  <a:srgbClr val="800000"/>
                </a:solidFill>
              </a:rPr>
              <a:t>cast into the lake of fire</a:t>
            </a:r>
            <a:r>
              <a:rPr lang="en-US" sz="2000" i="1" dirty="0">
                <a:solidFill>
                  <a:srgbClr val="800000"/>
                </a:solidFill>
              </a:rPr>
              <a:t>. </a:t>
            </a:r>
            <a:r>
              <a:rPr lang="en-US" sz="2000" dirty="0"/>
              <a:t>(</a:t>
            </a:r>
            <a:r>
              <a:rPr lang="en-US" sz="2000" b="1" dirty="0">
                <a:solidFill>
                  <a:srgbClr val="800000"/>
                </a:solidFill>
              </a:rPr>
              <a:t>20:14-15</a:t>
            </a:r>
            <a:r>
              <a:rPr lang="en-US" sz="2000" dirty="0"/>
              <a:t>)</a:t>
            </a:r>
          </a:p>
          <a:p>
            <a:pPr marL="457200" lvl="0" indent="-457200">
              <a:lnSpc>
                <a:spcPct val="97000"/>
              </a:lnSpc>
              <a:spcBef>
                <a:spcPts val="0"/>
              </a:spcBef>
              <a:buFont typeface="+mj-lt"/>
              <a:buAutoNum type="arabicPeriod" startAt="15"/>
            </a:pPr>
            <a:r>
              <a:rPr lang="en-US" sz="2000" dirty="0"/>
              <a:t>Can any of these condemned entities return?  Are there any more remaining chances for forgiveness and second efforts at this point?  How do you know?</a:t>
            </a:r>
          </a:p>
          <a:p>
            <a:pPr>
              <a:lnSpc>
                <a:spcPct val="97000"/>
              </a:lnSpc>
              <a:spcBef>
                <a:spcPts val="0"/>
              </a:spcBef>
            </a:pPr>
            <a:r>
              <a:rPr lang="en-US" sz="2000" dirty="0"/>
              <a:t>No – after death, only judgment (</a:t>
            </a:r>
            <a:r>
              <a:rPr lang="en-US" sz="2000" b="1" dirty="0">
                <a:solidFill>
                  <a:srgbClr val="800000"/>
                </a:solidFill>
              </a:rPr>
              <a:t>Hebrews 9:27</a:t>
            </a:r>
            <a:r>
              <a:rPr lang="en-US" sz="2000" dirty="0"/>
              <a:t>).</a:t>
            </a:r>
          </a:p>
          <a:p>
            <a:pPr>
              <a:lnSpc>
                <a:spcPct val="97000"/>
              </a:lnSpc>
              <a:spcBef>
                <a:spcPts val="0"/>
              </a:spcBef>
            </a:pPr>
            <a:r>
              <a:rPr lang="en-US" sz="2000" dirty="0"/>
              <a:t>This is the same place that holds the Devil, the Capital of Rome, the Roman Empire, and the Religion of Rome (</a:t>
            </a:r>
            <a:r>
              <a:rPr lang="en-US" sz="2000" b="1" dirty="0">
                <a:solidFill>
                  <a:srgbClr val="800000"/>
                </a:solidFill>
              </a:rPr>
              <a:t>19:20-21; 20:10</a:t>
            </a:r>
            <a:r>
              <a:rPr lang="en-US" sz="2000" dirty="0"/>
              <a:t>).  Can they come back?</a:t>
            </a:r>
          </a:p>
          <a:p>
            <a:pPr>
              <a:lnSpc>
                <a:spcPct val="97000"/>
              </a:lnSpc>
              <a:spcBef>
                <a:spcPts val="0"/>
              </a:spcBef>
            </a:pPr>
            <a:r>
              <a:rPr lang="en-US" sz="2000" dirty="0"/>
              <a:t>Heaven and hell coexist for eternity:</a:t>
            </a:r>
          </a:p>
          <a:p>
            <a:pPr lvl="1">
              <a:lnSpc>
                <a:spcPct val="97000"/>
              </a:lnSpc>
              <a:spcBef>
                <a:spcPts val="0"/>
              </a:spcBef>
            </a:pPr>
            <a:r>
              <a:rPr lang="en-US" sz="1600" dirty="0"/>
              <a:t>Punishment last as long as reward (</a:t>
            </a:r>
            <a:r>
              <a:rPr lang="en-US" sz="1600" b="1" dirty="0">
                <a:solidFill>
                  <a:srgbClr val="800000"/>
                </a:solidFill>
              </a:rPr>
              <a:t>Matthew 25:41, 46; Mark 9:43-48; Revelation 14:9-11</a:t>
            </a:r>
            <a:r>
              <a:rPr lang="en-US" sz="1600" dirty="0"/>
              <a:t>).</a:t>
            </a:r>
          </a:p>
          <a:p>
            <a:pPr lvl="1">
              <a:lnSpc>
                <a:spcPct val="97000"/>
              </a:lnSpc>
              <a:spcBef>
                <a:spcPts val="0"/>
              </a:spcBef>
            </a:pPr>
            <a:r>
              <a:rPr lang="en-US" sz="1600" dirty="0"/>
              <a:t>Righteous serve God </a:t>
            </a:r>
            <a:r>
              <a:rPr lang="en-US" sz="1600" i="1" dirty="0">
                <a:solidFill>
                  <a:srgbClr val="800000"/>
                </a:solidFill>
              </a:rPr>
              <a:t>“day and night”</a:t>
            </a:r>
            <a:r>
              <a:rPr lang="en-US" sz="1600" dirty="0"/>
              <a:t> . Wicked have no relief </a:t>
            </a:r>
            <a:r>
              <a:rPr lang="en-US" sz="1600" i="1" dirty="0">
                <a:solidFill>
                  <a:srgbClr val="800000"/>
                </a:solidFill>
              </a:rPr>
              <a:t>“day and night”</a:t>
            </a:r>
            <a:r>
              <a:rPr lang="en-US" sz="1600" i="1" dirty="0"/>
              <a:t> </a:t>
            </a:r>
            <a:r>
              <a:rPr lang="en-US" sz="1600" dirty="0"/>
              <a:t>(</a:t>
            </a:r>
            <a:r>
              <a:rPr lang="en-US" sz="1600" b="1" dirty="0">
                <a:solidFill>
                  <a:srgbClr val="800000"/>
                </a:solidFill>
              </a:rPr>
              <a:t>7:15; 14:11</a:t>
            </a:r>
            <a:r>
              <a:rPr lang="en-US" sz="1600" dirty="0"/>
              <a:t>).</a:t>
            </a:r>
          </a:p>
          <a:p>
            <a:pPr lvl="1">
              <a:lnSpc>
                <a:spcPct val="97000"/>
              </a:lnSpc>
              <a:spcBef>
                <a:spcPts val="0"/>
              </a:spcBef>
            </a:pPr>
            <a:r>
              <a:rPr lang="en-US" sz="1600" dirty="0"/>
              <a:t>Hell is place of </a:t>
            </a:r>
            <a:r>
              <a:rPr lang="en-US" sz="1600" i="1" dirty="0">
                <a:solidFill>
                  <a:srgbClr val="800000"/>
                </a:solidFill>
              </a:rPr>
              <a:t>“outer darkness”</a:t>
            </a:r>
            <a:r>
              <a:rPr lang="en-US" sz="1600" dirty="0"/>
              <a:t> . Heaven has </a:t>
            </a:r>
            <a:r>
              <a:rPr lang="en-US" sz="1600" i="1" dirty="0">
                <a:solidFill>
                  <a:srgbClr val="800000"/>
                </a:solidFill>
              </a:rPr>
              <a:t>“no night”</a:t>
            </a:r>
            <a:r>
              <a:rPr lang="en-US" sz="1600" dirty="0"/>
              <a:t> (</a:t>
            </a:r>
            <a:r>
              <a:rPr lang="en-US" sz="1600" b="1" dirty="0">
                <a:solidFill>
                  <a:srgbClr val="800000"/>
                </a:solidFill>
              </a:rPr>
              <a:t>Mat. 10:28; 22:13; 25:30; Rev. 21:25</a:t>
            </a:r>
            <a:r>
              <a:rPr lang="en-US" sz="1600" dirty="0"/>
              <a:t>).</a:t>
            </a:r>
          </a:p>
          <a:p>
            <a:pPr lvl="1">
              <a:lnSpc>
                <a:spcPct val="97000"/>
              </a:lnSpc>
              <a:spcBef>
                <a:spcPts val="0"/>
              </a:spcBef>
            </a:pPr>
            <a:r>
              <a:rPr lang="en-US" sz="1600" dirty="0"/>
              <a:t>Since day is in heaven and night in hell, one continues as long as the other (</a:t>
            </a:r>
            <a:r>
              <a:rPr lang="en-US" sz="1600" i="1" dirty="0"/>
              <a:t>Harkrider</a:t>
            </a:r>
            <a:r>
              <a:rPr lang="en-US" sz="1600" dirty="0"/>
              <a:t>, 237).</a:t>
            </a:r>
          </a:p>
          <a:p>
            <a:pPr>
              <a:lnSpc>
                <a:spcPct val="97000"/>
              </a:lnSpc>
              <a:spcBef>
                <a:spcPts val="0"/>
              </a:spcBef>
            </a:pPr>
            <a:r>
              <a:rPr lang="en-US" sz="2000" dirty="0"/>
              <a:t>Don’t forget the impartiality, mercy &amp; love of God (</a:t>
            </a:r>
            <a:r>
              <a:rPr lang="en-US" sz="2000" b="1" dirty="0">
                <a:solidFill>
                  <a:srgbClr val="800000"/>
                </a:solidFill>
              </a:rPr>
              <a:t>Rm.2:11; 2Pt.3:9; 1Tm.2:3-4</a:t>
            </a:r>
            <a:r>
              <a:rPr lang="en-US" sz="2000" dirty="0"/>
              <a:t>).</a:t>
            </a:r>
          </a:p>
          <a:p>
            <a:pPr>
              <a:lnSpc>
                <a:spcPct val="97000"/>
              </a:lnSpc>
              <a:spcBef>
                <a:spcPts val="0"/>
              </a:spcBef>
            </a:pPr>
            <a:r>
              <a:rPr lang="en-US" sz="2000" dirty="0"/>
              <a:t>Discuss meaning of the </a:t>
            </a:r>
            <a:r>
              <a:rPr lang="en-US" sz="2000" i="1" dirty="0">
                <a:solidFill>
                  <a:srgbClr val="800000"/>
                </a:solidFill>
              </a:rPr>
              <a:t>“second death”</a:t>
            </a:r>
            <a:r>
              <a:rPr lang="en-US" sz="2000" dirty="0"/>
              <a:t> with </a:t>
            </a:r>
            <a:r>
              <a:rPr lang="en-US" sz="2000" b="1" dirty="0">
                <a:solidFill>
                  <a:srgbClr val="800000"/>
                </a:solidFill>
              </a:rPr>
              <a:t>21:8</a:t>
            </a:r>
            <a:r>
              <a:rPr lang="en-US" sz="2000" dirty="0"/>
              <a:t>. …</a:t>
            </a:r>
          </a:p>
        </p:txBody>
      </p:sp>
    </p:spTree>
    <p:extLst>
      <p:ext uri="{BB962C8B-B14F-4D97-AF65-F5344CB8AC3E}">
        <p14:creationId xmlns:p14="http://schemas.microsoft.com/office/powerpoint/2010/main" val="4073996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500"/>
                                        <p:tgtEl>
                                          <p:spTgt spid="2"/>
                                        </p:tgtEl>
                                      </p:cBhvr>
                                    </p:animEffect>
                                  </p:childTnLst>
                                </p:cTn>
                              </p:par>
                            </p:childTnLst>
                          </p:cTn>
                        </p:par>
                        <p:par>
                          <p:cTn id="28" fill="hold">
                            <p:stCondLst>
                              <p:cond delay="500"/>
                            </p:stCondLst>
                            <p:childTnLst>
                              <p:par>
                                <p:cTn id="29" presetID="10" presetClass="entr" presetSubtype="0" fill="hold" nodeType="after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childTnLst>
                                </p:cTn>
                              </p:par>
                            </p:childTnLst>
                          </p:cTn>
                        </p:par>
                        <p:par>
                          <p:cTn id="32" fill="hold">
                            <p:stCondLst>
                              <p:cond delay="1000"/>
                            </p:stCondLst>
                            <p:childTnLst>
                              <p:par>
                                <p:cTn id="33" presetID="10" presetClass="entr" presetSubtype="0" fill="hold" nodeType="after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500"/>
                                        <p:tgtEl>
                                          <p:spTgt spid="3">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
                                            <p:txEl>
                                              <p:pRg st="6" end="6"/>
                                            </p:txEl>
                                          </p:spTgt>
                                        </p:tgtEl>
                                        <p:attrNameLst>
                                          <p:attrName>style.visibility</p:attrName>
                                        </p:attrNameLst>
                                      </p:cBhvr>
                                      <p:to>
                                        <p:strVal val="visible"/>
                                      </p:to>
                                    </p:set>
                                    <p:animEffect transition="in" filter="fade">
                                      <p:cBhvr>
                                        <p:cTn id="40" dur="500"/>
                                        <p:tgtEl>
                                          <p:spTgt spid="3">
                                            <p:txEl>
                                              <p:pRg st="6" end="6"/>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3">
                                            <p:txEl>
                                              <p:pRg st="7" end="7"/>
                                            </p:txEl>
                                          </p:spTgt>
                                        </p:tgtEl>
                                        <p:attrNameLst>
                                          <p:attrName>style.visibility</p:attrName>
                                        </p:attrNameLst>
                                      </p:cBhvr>
                                      <p:to>
                                        <p:strVal val="visible"/>
                                      </p:to>
                                    </p:set>
                                    <p:animEffect transition="in" filter="fade">
                                      <p:cBhvr>
                                        <p:cTn id="45" dur="500"/>
                                        <p:tgtEl>
                                          <p:spTgt spid="3">
                                            <p:txEl>
                                              <p:pRg st="7" end="7"/>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3">
                                            <p:txEl>
                                              <p:pRg st="8" end="8"/>
                                            </p:txEl>
                                          </p:spTgt>
                                        </p:tgtEl>
                                        <p:attrNameLst>
                                          <p:attrName>style.visibility</p:attrName>
                                        </p:attrNameLst>
                                      </p:cBhvr>
                                      <p:to>
                                        <p:strVal val="visible"/>
                                      </p:to>
                                    </p:set>
                                    <p:animEffect transition="in" filter="fade">
                                      <p:cBhvr>
                                        <p:cTn id="50" dur="500"/>
                                        <p:tgtEl>
                                          <p:spTgt spid="3">
                                            <p:txEl>
                                              <p:pRg st="8" end="8"/>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3">
                                            <p:txEl>
                                              <p:pRg st="9" end="9"/>
                                            </p:txEl>
                                          </p:spTgt>
                                        </p:tgtEl>
                                        <p:attrNameLst>
                                          <p:attrName>style.visibility</p:attrName>
                                        </p:attrNameLst>
                                      </p:cBhvr>
                                      <p:to>
                                        <p:strVal val="visible"/>
                                      </p:to>
                                    </p:set>
                                    <p:animEffect transition="in" filter="fade">
                                      <p:cBhvr>
                                        <p:cTn id="55" dur="500"/>
                                        <p:tgtEl>
                                          <p:spTgt spid="3">
                                            <p:txEl>
                                              <p:pRg st="9" end="9"/>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3">
                                            <p:txEl>
                                              <p:pRg st="10" end="10"/>
                                            </p:txEl>
                                          </p:spTgt>
                                        </p:tgtEl>
                                        <p:attrNameLst>
                                          <p:attrName>style.visibility</p:attrName>
                                        </p:attrNameLst>
                                      </p:cBhvr>
                                      <p:to>
                                        <p:strVal val="visible"/>
                                      </p:to>
                                    </p:set>
                                    <p:animEffect transition="in" filter="fade">
                                      <p:cBhvr>
                                        <p:cTn id="60"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Line Callout 1 28"/>
          <p:cNvSpPr/>
          <p:nvPr/>
        </p:nvSpPr>
        <p:spPr>
          <a:xfrm>
            <a:off x="6932343" y="3114785"/>
            <a:ext cx="999418" cy="602974"/>
          </a:xfrm>
          <a:prstGeom prst="borderCallout1">
            <a:avLst>
              <a:gd name="adj1" fmla="val -20244"/>
              <a:gd name="adj2" fmla="val 88552"/>
              <a:gd name="adj3" fmla="val 360"/>
              <a:gd name="adj4" fmla="val 77252"/>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600" dirty="0">
                <a:latin typeface="Impact" panose="020B0806030902050204" pitchFamily="34" charset="0"/>
              </a:rPr>
              <a:t>Dragon is Loosed</a:t>
            </a:r>
          </a:p>
        </p:txBody>
      </p:sp>
      <p:sp>
        <p:nvSpPr>
          <p:cNvPr id="2" name="Title 1"/>
          <p:cNvSpPr>
            <a:spLocks noGrp="1"/>
          </p:cNvSpPr>
          <p:nvPr>
            <p:ph type="title"/>
          </p:nvPr>
        </p:nvSpPr>
        <p:spPr/>
        <p:txBody>
          <a:bodyPr/>
          <a:lstStyle/>
          <a:p>
            <a:r>
              <a:rPr lang="en-US" dirty="0"/>
              <a:t>Timeline of Revelation</a:t>
            </a:r>
          </a:p>
        </p:txBody>
      </p:sp>
      <p:cxnSp>
        <p:nvCxnSpPr>
          <p:cNvPr id="7" name="Straight Arrow Connector 6"/>
          <p:cNvCxnSpPr/>
          <p:nvPr/>
        </p:nvCxnSpPr>
        <p:spPr>
          <a:xfrm flipV="1">
            <a:off x="112643" y="2716466"/>
            <a:ext cx="8111453" cy="3"/>
          </a:xfrm>
          <a:prstGeom prst="straightConnector1">
            <a:avLst/>
          </a:prstGeom>
          <a:ln w="57150">
            <a:solidFill>
              <a:schemeClr val="bg1">
                <a:lumMod val="85000"/>
                <a:lumOff val="15000"/>
              </a:schemeClr>
            </a:solidFill>
            <a:tailEnd type="stealth"/>
          </a:ln>
        </p:spPr>
        <p:style>
          <a:lnRef idx="1">
            <a:schemeClr val="accent1"/>
          </a:lnRef>
          <a:fillRef idx="0">
            <a:schemeClr val="accent1"/>
          </a:fillRef>
          <a:effectRef idx="0">
            <a:schemeClr val="accent1"/>
          </a:effectRef>
          <a:fontRef idx="minor">
            <a:schemeClr val="tx1"/>
          </a:fontRef>
        </p:style>
      </p:cxnSp>
      <p:sp>
        <p:nvSpPr>
          <p:cNvPr id="13" name="Left Brace 12"/>
          <p:cNvSpPr/>
          <p:nvPr/>
        </p:nvSpPr>
        <p:spPr>
          <a:xfrm>
            <a:off x="8323486" y="1204890"/>
            <a:ext cx="773014" cy="3023154"/>
          </a:xfrm>
          <a:prstGeom prst="leftBrace">
            <a:avLst/>
          </a:prstGeom>
          <a:ln w="38100">
            <a:solidFill>
              <a:schemeClr val="bg1">
                <a:lumMod val="85000"/>
                <a:lumOff val="1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TextBox 13"/>
          <p:cNvSpPr txBox="1"/>
          <p:nvPr/>
        </p:nvSpPr>
        <p:spPr>
          <a:xfrm>
            <a:off x="8701096" y="1354299"/>
            <a:ext cx="513089" cy="2724336"/>
          </a:xfrm>
          <a:prstGeom prst="rect">
            <a:avLst/>
          </a:prstGeom>
          <a:noFill/>
        </p:spPr>
        <p:txBody>
          <a:bodyPr vert="wordArtVert" wrap="none" rtlCol="0">
            <a:spAutoFit/>
          </a:bodyPr>
          <a:lstStyle/>
          <a:p>
            <a:r>
              <a:rPr lang="en-US" dirty="0">
                <a:solidFill>
                  <a:schemeClr val="bg1">
                    <a:lumMod val="85000"/>
                    <a:lumOff val="15000"/>
                  </a:schemeClr>
                </a:solidFill>
                <a:latin typeface="Impact" panose="020B0806030902050204" pitchFamily="34" charset="0"/>
                <a:cs typeface="Times New Roman" panose="02020603050405020304" pitchFamily="18" charset="0"/>
              </a:rPr>
              <a:t>Eternity</a:t>
            </a:r>
          </a:p>
        </p:txBody>
      </p:sp>
      <p:sp>
        <p:nvSpPr>
          <p:cNvPr id="16" name="TextBox 15"/>
          <p:cNvSpPr txBox="1"/>
          <p:nvPr/>
        </p:nvSpPr>
        <p:spPr>
          <a:xfrm>
            <a:off x="8256104" y="4252891"/>
            <a:ext cx="986532" cy="369332"/>
          </a:xfrm>
          <a:prstGeom prst="rect">
            <a:avLst/>
          </a:prstGeom>
          <a:noFill/>
        </p:spPr>
        <p:txBody>
          <a:bodyPr wrap="square" rtlCol="0">
            <a:spAutoFit/>
          </a:bodyPr>
          <a:lstStyle/>
          <a:p>
            <a:pPr algn="ctr"/>
            <a:r>
              <a:rPr lang="en-US" dirty="0">
                <a:solidFill>
                  <a:srgbClr val="800000"/>
                </a:solidFill>
                <a:latin typeface="Impact" panose="020B0806030902050204" pitchFamily="34" charset="0"/>
                <a:cs typeface="Times New Roman" panose="02020603050405020304" pitchFamily="18" charset="0"/>
              </a:rPr>
              <a:t>Hell</a:t>
            </a:r>
          </a:p>
        </p:txBody>
      </p:sp>
      <p:sp>
        <p:nvSpPr>
          <p:cNvPr id="17" name="TextBox 16"/>
          <p:cNvSpPr txBox="1"/>
          <p:nvPr/>
        </p:nvSpPr>
        <p:spPr>
          <a:xfrm>
            <a:off x="8256104" y="835558"/>
            <a:ext cx="986532" cy="369332"/>
          </a:xfrm>
          <a:prstGeom prst="rect">
            <a:avLst/>
          </a:prstGeom>
          <a:noFill/>
        </p:spPr>
        <p:txBody>
          <a:bodyPr wrap="square" rtlCol="0">
            <a:spAutoFit/>
          </a:bodyPr>
          <a:lstStyle/>
          <a:p>
            <a:pPr algn="ctr"/>
            <a:r>
              <a:rPr lang="en-US" dirty="0">
                <a:solidFill>
                  <a:srgbClr val="800000"/>
                </a:solidFill>
                <a:latin typeface="Impact" panose="020B0806030902050204" pitchFamily="34" charset="0"/>
                <a:cs typeface="Times New Roman" panose="02020603050405020304" pitchFamily="18" charset="0"/>
              </a:rPr>
              <a:t>Heaven</a:t>
            </a:r>
          </a:p>
        </p:txBody>
      </p:sp>
      <p:cxnSp>
        <p:nvCxnSpPr>
          <p:cNvPr id="21" name="Straight Connector 20"/>
          <p:cNvCxnSpPr/>
          <p:nvPr/>
        </p:nvCxnSpPr>
        <p:spPr>
          <a:xfrm flipV="1">
            <a:off x="8224096" y="2494493"/>
            <a:ext cx="0" cy="443948"/>
          </a:xfrm>
          <a:prstGeom prst="line">
            <a:avLst/>
          </a:prstGeom>
          <a:ln>
            <a:solidFill>
              <a:schemeClr val="bg1">
                <a:lumMod val="85000"/>
                <a:lumOff val="15000"/>
              </a:schemeClr>
            </a:solidFill>
          </a:ln>
        </p:spPr>
        <p:style>
          <a:lnRef idx="3">
            <a:schemeClr val="dk1"/>
          </a:lnRef>
          <a:fillRef idx="0">
            <a:schemeClr val="dk1"/>
          </a:fillRef>
          <a:effectRef idx="2">
            <a:schemeClr val="dk1"/>
          </a:effectRef>
          <a:fontRef idx="minor">
            <a:schemeClr val="tx1"/>
          </a:fontRef>
        </p:style>
      </p:cxnSp>
      <p:cxnSp>
        <p:nvCxnSpPr>
          <p:cNvPr id="26" name="Straight Connector 25"/>
          <p:cNvCxnSpPr/>
          <p:nvPr/>
        </p:nvCxnSpPr>
        <p:spPr>
          <a:xfrm flipV="1">
            <a:off x="7819905" y="2494493"/>
            <a:ext cx="0" cy="443948"/>
          </a:xfrm>
          <a:prstGeom prst="line">
            <a:avLst/>
          </a:prstGeom>
          <a:ln>
            <a:solidFill>
              <a:schemeClr val="bg1">
                <a:lumMod val="85000"/>
                <a:lumOff val="15000"/>
              </a:schemeClr>
            </a:solidFill>
          </a:ln>
        </p:spPr>
        <p:style>
          <a:lnRef idx="3">
            <a:schemeClr val="dk1"/>
          </a:lnRef>
          <a:fillRef idx="0">
            <a:schemeClr val="dk1"/>
          </a:fillRef>
          <a:effectRef idx="2">
            <a:schemeClr val="dk1"/>
          </a:effectRef>
          <a:fontRef idx="minor">
            <a:schemeClr val="tx1"/>
          </a:fontRef>
        </p:style>
      </p:cxnSp>
      <p:sp>
        <p:nvSpPr>
          <p:cNvPr id="30" name="Line Callout 1 29"/>
          <p:cNvSpPr/>
          <p:nvPr/>
        </p:nvSpPr>
        <p:spPr>
          <a:xfrm>
            <a:off x="7087162" y="3813266"/>
            <a:ext cx="999418" cy="602974"/>
          </a:xfrm>
          <a:prstGeom prst="borderCallout1">
            <a:avLst>
              <a:gd name="adj1" fmla="val -134498"/>
              <a:gd name="adj2" fmla="val 104882"/>
              <a:gd name="adj3" fmla="val -1822"/>
              <a:gd name="adj4" fmla="val 91075"/>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600" dirty="0">
                <a:latin typeface="Impact" panose="020B0806030902050204" pitchFamily="34" charset="0"/>
              </a:rPr>
              <a:t>Gog &amp; Magog</a:t>
            </a:r>
          </a:p>
        </p:txBody>
      </p:sp>
      <p:sp>
        <p:nvSpPr>
          <p:cNvPr id="31" name="Line Callout 1 30"/>
          <p:cNvSpPr/>
          <p:nvPr/>
        </p:nvSpPr>
        <p:spPr>
          <a:xfrm>
            <a:off x="7320196" y="4484085"/>
            <a:ext cx="999418" cy="602974"/>
          </a:xfrm>
          <a:prstGeom prst="borderCallout1">
            <a:avLst>
              <a:gd name="adj1" fmla="val -246776"/>
              <a:gd name="adj2" fmla="val 90707"/>
              <a:gd name="adj3" fmla="val 360"/>
              <a:gd name="adj4" fmla="val 88442"/>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600" dirty="0">
                <a:latin typeface="Impact" panose="020B0806030902050204" pitchFamily="34" charset="0"/>
              </a:rPr>
              <a:t>Jesus Returns</a:t>
            </a:r>
          </a:p>
        </p:txBody>
      </p:sp>
      <p:cxnSp>
        <p:nvCxnSpPr>
          <p:cNvPr id="32" name="Straight Connector 31"/>
          <p:cNvCxnSpPr/>
          <p:nvPr/>
        </p:nvCxnSpPr>
        <p:spPr>
          <a:xfrm flipV="1">
            <a:off x="453174" y="1894575"/>
            <a:ext cx="0" cy="748176"/>
          </a:xfrm>
          <a:prstGeom prst="line">
            <a:avLst/>
          </a:prstGeom>
          <a:ln>
            <a:solidFill>
              <a:schemeClr val="bg1">
                <a:lumMod val="85000"/>
                <a:lumOff val="15000"/>
              </a:schemeClr>
            </a:solidFill>
          </a:ln>
        </p:spPr>
        <p:style>
          <a:lnRef idx="3">
            <a:schemeClr val="dk1"/>
          </a:lnRef>
          <a:fillRef idx="0">
            <a:schemeClr val="dk1"/>
          </a:fillRef>
          <a:effectRef idx="2">
            <a:schemeClr val="dk1"/>
          </a:effectRef>
          <a:fontRef idx="minor">
            <a:schemeClr val="tx1"/>
          </a:fontRef>
        </p:style>
      </p:cxnSp>
      <p:cxnSp>
        <p:nvCxnSpPr>
          <p:cNvPr id="34" name="Straight Connector 33"/>
          <p:cNvCxnSpPr/>
          <p:nvPr/>
        </p:nvCxnSpPr>
        <p:spPr>
          <a:xfrm>
            <a:off x="282495" y="2084682"/>
            <a:ext cx="348297" cy="0"/>
          </a:xfrm>
          <a:prstGeom prst="line">
            <a:avLst/>
          </a:prstGeom>
          <a:ln>
            <a:solidFill>
              <a:schemeClr val="bg1">
                <a:lumMod val="85000"/>
                <a:lumOff val="15000"/>
              </a:schemeClr>
            </a:solidFill>
          </a:ln>
        </p:spPr>
        <p:style>
          <a:lnRef idx="3">
            <a:schemeClr val="dk1"/>
          </a:lnRef>
          <a:fillRef idx="0">
            <a:schemeClr val="dk1"/>
          </a:fillRef>
          <a:effectRef idx="2">
            <a:schemeClr val="dk1"/>
          </a:effectRef>
          <a:fontRef idx="minor">
            <a:schemeClr val="tx1"/>
          </a:fontRef>
        </p:style>
      </p:cxnSp>
      <p:sp>
        <p:nvSpPr>
          <p:cNvPr id="36" name="Line Callout 1 35"/>
          <p:cNvSpPr/>
          <p:nvPr/>
        </p:nvSpPr>
        <p:spPr>
          <a:xfrm>
            <a:off x="131083" y="3103836"/>
            <a:ext cx="999418" cy="602974"/>
          </a:xfrm>
          <a:prstGeom prst="borderCallout1">
            <a:avLst>
              <a:gd name="adj1" fmla="val -48496"/>
              <a:gd name="adj2" fmla="val 8123"/>
              <a:gd name="adj3" fmla="val 1451"/>
              <a:gd name="adj4" fmla="val 14062"/>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600" dirty="0">
                <a:latin typeface="Impact" panose="020B0806030902050204" pitchFamily="34" charset="0"/>
              </a:rPr>
              <a:t>Radiant Woman</a:t>
            </a:r>
          </a:p>
        </p:txBody>
      </p:sp>
      <p:sp>
        <p:nvSpPr>
          <p:cNvPr id="37" name="Line Callout 1 36"/>
          <p:cNvSpPr/>
          <p:nvPr/>
        </p:nvSpPr>
        <p:spPr>
          <a:xfrm>
            <a:off x="365116" y="1204890"/>
            <a:ext cx="999418" cy="602974"/>
          </a:xfrm>
          <a:prstGeom prst="borderCallout1">
            <a:avLst>
              <a:gd name="adj1" fmla="val 201341"/>
              <a:gd name="adj2" fmla="val 29185"/>
              <a:gd name="adj3" fmla="val 98550"/>
              <a:gd name="adj4" fmla="val 50923"/>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600" dirty="0">
                <a:latin typeface="Impact" panose="020B0806030902050204" pitchFamily="34" charset="0"/>
              </a:rPr>
              <a:t>Jesus Ascends</a:t>
            </a:r>
          </a:p>
        </p:txBody>
      </p:sp>
      <p:sp>
        <p:nvSpPr>
          <p:cNvPr id="38" name="Line Callout 1 37"/>
          <p:cNvSpPr/>
          <p:nvPr/>
        </p:nvSpPr>
        <p:spPr>
          <a:xfrm>
            <a:off x="1465514" y="1204890"/>
            <a:ext cx="1119804" cy="602974"/>
          </a:xfrm>
          <a:prstGeom prst="borderCallout1">
            <a:avLst>
              <a:gd name="adj1" fmla="val 200251"/>
              <a:gd name="adj2" fmla="val 45776"/>
              <a:gd name="adj3" fmla="val 101823"/>
              <a:gd name="adj4" fmla="val 3887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600" dirty="0">
                <a:latin typeface="Impact" panose="020B0806030902050204" pitchFamily="34" charset="0"/>
              </a:rPr>
              <a:t>Dragon Cast Down</a:t>
            </a:r>
          </a:p>
        </p:txBody>
      </p:sp>
      <p:sp>
        <p:nvSpPr>
          <p:cNvPr id="39" name="Cloud 38"/>
          <p:cNvSpPr/>
          <p:nvPr/>
        </p:nvSpPr>
        <p:spPr>
          <a:xfrm>
            <a:off x="815723" y="1874841"/>
            <a:ext cx="1032811" cy="680628"/>
          </a:xfrm>
          <a:prstGeom prst="cloud">
            <a:avLst/>
          </a:prstGeom>
          <a:ln>
            <a:solidFill>
              <a:schemeClr val="bg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lumMod val="85000"/>
                    <a:lumOff val="15000"/>
                  </a:schemeClr>
                </a:solidFill>
                <a:latin typeface="Impact" panose="020B0806030902050204" pitchFamily="34" charset="0"/>
              </a:rPr>
              <a:t>War in Heaven</a:t>
            </a:r>
          </a:p>
        </p:txBody>
      </p:sp>
      <p:cxnSp>
        <p:nvCxnSpPr>
          <p:cNvPr id="40" name="Straight Connector 39"/>
          <p:cNvCxnSpPr/>
          <p:nvPr/>
        </p:nvCxnSpPr>
        <p:spPr>
          <a:xfrm flipV="1">
            <a:off x="1985209" y="2494493"/>
            <a:ext cx="0" cy="443948"/>
          </a:xfrm>
          <a:prstGeom prst="line">
            <a:avLst/>
          </a:prstGeom>
          <a:ln>
            <a:solidFill>
              <a:schemeClr val="bg1">
                <a:lumMod val="85000"/>
                <a:lumOff val="15000"/>
              </a:schemeClr>
            </a:solidFill>
          </a:ln>
        </p:spPr>
        <p:style>
          <a:lnRef idx="3">
            <a:schemeClr val="dk1"/>
          </a:lnRef>
          <a:fillRef idx="0">
            <a:schemeClr val="dk1"/>
          </a:fillRef>
          <a:effectRef idx="2">
            <a:schemeClr val="dk1"/>
          </a:effectRef>
          <a:fontRef idx="minor">
            <a:schemeClr val="tx1"/>
          </a:fontRef>
        </p:style>
      </p:cxnSp>
      <p:cxnSp>
        <p:nvCxnSpPr>
          <p:cNvPr id="41" name="Straight Connector 40"/>
          <p:cNvCxnSpPr/>
          <p:nvPr/>
        </p:nvCxnSpPr>
        <p:spPr>
          <a:xfrm flipV="1">
            <a:off x="4168369" y="2494493"/>
            <a:ext cx="0" cy="443948"/>
          </a:xfrm>
          <a:prstGeom prst="line">
            <a:avLst/>
          </a:prstGeom>
          <a:ln>
            <a:solidFill>
              <a:schemeClr val="bg1">
                <a:lumMod val="85000"/>
                <a:lumOff val="15000"/>
              </a:schemeClr>
            </a:solidFill>
          </a:ln>
        </p:spPr>
        <p:style>
          <a:lnRef idx="3">
            <a:schemeClr val="dk1"/>
          </a:lnRef>
          <a:fillRef idx="0">
            <a:schemeClr val="dk1"/>
          </a:fillRef>
          <a:effectRef idx="2">
            <a:schemeClr val="dk1"/>
          </a:effectRef>
          <a:fontRef idx="minor">
            <a:schemeClr val="tx1"/>
          </a:fontRef>
        </p:style>
      </p:cxnSp>
      <p:sp>
        <p:nvSpPr>
          <p:cNvPr id="42" name="Left Brace 41"/>
          <p:cNvSpPr/>
          <p:nvPr/>
        </p:nvSpPr>
        <p:spPr>
          <a:xfrm rot="16200000">
            <a:off x="2880582" y="2117534"/>
            <a:ext cx="392417" cy="2183162"/>
          </a:xfrm>
          <a:prstGeom prst="leftBrace">
            <a:avLst>
              <a:gd name="adj1" fmla="val 8333"/>
              <a:gd name="adj2" fmla="val 8116"/>
            </a:avLst>
          </a:prstGeom>
          <a:ln w="38100">
            <a:solidFill>
              <a:srgbClr val="8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n w="38100">
                <a:solidFill>
                  <a:schemeClr val="tx1"/>
                </a:solidFill>
              </a:ln>
            </a:endParaRPr>
          </a:p>
        </p:txBody>
      </p:sp>
      <p:sp>
        <p:nvSpPr>
          <p:cNvPr id="43" name="TextBox 42"/>
          <p:cNvSpPr txBox="1"/>
          <p:nvPr/>
        </p:nvSpPr>
        <p:spPr>
          <a:xfrm>
            <a:off x="1848534" y="3420773"/>
            <a:ext cx="2480065" cy="1569660"/>
          </a:xfrm>
          <a:prstGeom prst="rect">
            <a:avLst/>
          </a:prstGeom>
          <a:noFill/>
        </p:spPr>
        <p:txBody>
          <a:bodyPr wrap="square" rtlCol="0">
            <a:spAutoFit/>
          </a:bodyPr>
          <a:lstStyle/>
          <a:p>
            <a:pPr marL="111125" indent="-111125">
              <a:buFont typeface="Arial" panose="020B0604020202020204" pitchFamily="34" charset="0"/>
              <a:buChar char="•"/>
            </a:pPr>
            <a:r>
              <a:rPr lang="en-US" sz="1200" dirty="0">
                <a:solidFill>
                  <a:schemeClr val="bg1">
                    <a:lumMod val="85000"/>
                    <a:lumOff val="15000"/>
                  </a:schemeClr>
                </a:solidFill>
                <a:latin typeface="Impact" panose="020B0806030902050204" pitchFamily="34" charset="0"/>
                <a:cs typeface="Times New Roman"/>
              </a:rPr>
              <a:t>Ministry &amp; Death of Two Witnesses</a:t>
            </a:r>
          </a:p>
          <a:p>
            <a:pPr marL="111125" indent="-111125">
              <a:buFont typeface="Arial" panose="020B0604020202020204" pitchFamily="34" charset="0"/>
              <a:buChar char="•"/>
            </a:pPr>
            <a:r>
              <a:rPr lang="en-US" sz="1200" dirty="0">
                <a:solidFill>
                  <a:schemeClr val="bg1">
                    <a:lumMod val="85000"/>
                    <a:lumOff val="15000"/>
                  </a:schemeClr>
                </a:solidFill>
                <a:latin typeface="Impact" panose="020B0806030902050204" pitchFamily="34" charset="0"/>
                <a:cs typeface="Times New Roman"/>
              </a:rPr>
              <a:t>Holy City Trodden Underfoot</a:t>
            </a:r>
          </a:p>
          <a:p>
            <a:pPr marL="111125" indent="-111125">
              <a:buFont typeface="Arial" panose="020B0604020202020204" pitchFamily="34" charset="0"/>
              <a:buChar char="•"/>
            </a:pPr>
            <a:r>
              <a:rPr lang="en-US" sz="1200" dirty="0">
                <a:solidFill>
                  <a:schemeClr val="bg1">
                    <a:lumMod val="85000"/>
                    <a:lumOff val="15000"/>
                  </a:schemeClr>
                </a:solidFill>
                <a:latin typeface="Impact" panose="020B0806030902050204" pitchFamily="34" charset="0"/>
              </a:rPr>
              <a:t>Dragon Wars against Saints</a:t>
            </a:r>
          </a:p>
          <a:p>
            <a:pPr marL="111125" indent="-111125">
              <a:buFont typeface="Arial" panose="020B0604020202020204" pitchFamily="34" charset="0"/>
              <a:buChar char="•"/>
            </a:pPr>
            <a:r>
              <a:rPr lang="en-US" sz="1200" dirty="0">
                <a:solidFill>
                  <a:schemeClr val="bg1">
                    <a:lumMod val="85000"/>
                    <a:lumOff val="15000"/>
                  </a:schemeClr>
                </a:solidFill>
                <a:latin typeface="Impact" panose="020B0806030902050204" pitchFamily="34" charset="0"/>
              </a:rPr>
              <a:t>Beasts Persecutes Saints</a:t>
            </a:r>
          </a:p>
          <a:p>
            <a:pPr marL="111125" indent="-111125">
              <a:buFont typeface="Arial" panose="020B0604020202020204" pitchFamily="34" charset="0"/>
              <a:buChar char="•"/>
            </a:pPr>
            <a:r>
              <a:rPr lang="en-US" sz="1200" dirty="0">
                <a:solidFill>
                  <a:schemeClr val="bg1">
                    <a:lumMod val="85000"/>
                    <a:lumOff val="15000"/>
                  </a:schemeClr>
                </a:solidFill>
                <a:latin typeface="Impact" panose="020B0806030902050204" pitchFamily="34" charset="0"/>
              </a:rPr>
              <a:t>Woman Preserved, </a:t>
            </a:r>
            <a:r>
              <a:rPr lang="en-US" sz="1200" dirty="0">
                <a:solidFill>
                  <a:schemeClr val="bg1">
                    <a:lumMod val="85000"/>
                    <a:lumOff val="15000"/>
                  </a:schemeClr>
                </a:solidFill>
                <a:latin typeface="Impact" panose="020B0806030902050204" pitchFamily="34" charset="0"/>
                <a:cs typeface="Times New Roman"/>
              </a:rPr>
              <a:t>Children Tested</a:t>
            </a:r>
          </a:p>
          <a:p>
            <a:pPr marL="111125" indent="-111125">
              <a:buFont typeface="Arial" panose="020B0604020202020204" pitchFamily="34" charset="0"/>
              <a:buChar char="•"/>
            </a:pPr>
            <a:r>
              <a:rPr lang="en-US" sz="1200" dirty="0">
                <a:solidFill>
                  <a:schemeClr val="bg1">
                    <a:lumMod val="85000"/>
                    <a:lumOff val="15000"/>
                  </a:schemeClr>
                </a:solidFill>
                <a:latin typeface="Impact" panose="020B0806030902050204" pitchFamily="34" charset="0"/>
                <a:cs typeface="Times New Roman"/>
              </a:rPr>
              <a:t>7 Seals → 7 Trumpets → 7 Bowls</a:t>
            </a:r>
          </a:p>
          <a:p>
            <a:pPr marL="111125" indent="-111125">
              <a:buFont typeface="Arial" panose="020B0604020202020204" pitchFamily="34" charset="0"/>
              <a:buChar char="•"/>
            </a:pPr>
            <a:r>
              <a:rPr lang="en-US" sz="1200" dirty="0">
                <a:solidFill>
                  <a:schemeClr val="bg1">
                    <a:lumMod val="85000"/>
                    <a:lumOff val="15000"/>
                  </a:schemeClr>
                </a:solidFill>
                <a:latin typeface="Impact" panose="020B0806030902050204" pitchFamily="34" charset="0"/>
                <a:cs typeface="Times New Roman"/>
              </a:rPr>
              <a:t>Escalating Warning</a:t>
            </a:r>
          </a:p>
          <a:p>
            <a:pPr marL="111125" indent="-111125">
              <a:buFont typeface="Arial" panose="020B0604020202020204" pitchFamily="34" charset="0"/>
              <a:buChar char="•"/>
            </a:pPr>
            <a:r>
              <a:rPr lang="en-US" sz="1200" dirty="0">
                <a:solidFill>
                  <a:schemeClr val="bg1">
                    <a:lumMod val="85000"/>
                    <a:lumOff val="15000"/>
                  </a:schemeClr>
                </a:solidFill>
                <a:latin typeface="Impact" panose="020B0806030902050204" pitchFamily="34" charset="0"/>
                <a:cs typeface="Times New Roman"/>
              </a:rPr>
              <a:t>Period of Patience for the Lost</a:t>
            </a:r>
            <a:endParaRPr lang="en-US" sz="1200" dirty="0">
              <a:solidFill>
                <a:schemeClr val="bg1">
                  <a:lumMod val="85000"/>
                  <a:lumOff val="15000"/>
                </a:schemeClr>
              </a:solidFill>
              <a:latin typeface="Impact" panose="020B0806030902050204" pitchFamily="34" charset="0"/>
            </a:endParaRPr>
          </a:p>
        </p:txBody>
      </p:sp>
      <p:sp>
        <p:nvSpPr>
          <p:cNvPr id="44" name="TextBox 43"/>
          <p:cNvSpPr txBox="1"/>
          <p:nvPr/>
        </p:nvSpPr>
        <p:spPr>
          <a:xfrm>
            <a:off x="1905095" y="2787507"/>
            <a:ext cx="2343390" cy="400110"/>
          </a:xfrm>
          <a:prstGeom prst="rect">
            <a:avLst/>
          </a:prstGeom>
          <a:noFill/>
        </p:spPr>
        <p:txBody>
          <a:bodyPr wrap="square" rtlCol="0">
            <a:spAutoFit/>
          </a:bodyPr>
          <a:lstStyle/>
          <a:p>
            <a:pPr algn="ctr"/>
            <a:r>
              <a:rPr lang="en-US" sz="1000" dirty="0">
                <a:solidFill>
                  <a:schemeClr val="bg1">
                    <a:lumMod val="85000"/>
                    <a:lumOff val="15000"/>
                  </a:schemeClr>
                </a:solidFill>
                <a:latin typeface="Impact" panose="020B0806030902050204" pitchFamily="34" charset="0"/>
              </a:rPr>
              <a:t>1260 days = 42 months = 3½ years</a:t>
            </a:r>
          </a:p>
          <a:p>
            <a:pPr algn="ctr"/>
            <a:r>
              <a:rPr lang="en-US" sz="1000" i="1" dirty="0">
                <a:solidFill>
                  <a:schemeClr val="bg1">
                    <a:lumMod val="85000"/>
                    <a:lumOff val="15000"/>
                  </a:schemeClr>
                </a:solidFill>
                <a:latin typeface="Impact" panose="020B0806030902050204" pitchFamily="34" charset="0"/>
              </a:rPr>
              <a:t>“time, times, and half a time”</a:t>
            </a:r>
          </a:p>
        </p:txBody>
      </p:sp>
      <p:sp>
        <p:nvSpPr>
          <p:cNvPr id="45" name="Line Callout 1 44"/>
          <p:cNvSpPr/>
          <p:nvPr/>
        </p:nvSpPr>
        <p:spPr>
          <a:xfrm>
            <a:off x="2671933" y="1204894"/>
            <a:ext cx="1119804" cy="602974"/>
          </a:xfrm>
          <a:prstGeom prst="borderCallout1">
            <a:avLst>
              <a:gd name="adj1" fmla="val 199160"/>
              <a:gd name="adj2" fmla="val -54093"/>
              <a:gd name="adj3" fmla="val 99641"/>
              <a:gd name="adj4" fmla="val 9504"/>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600" dirty="0">
                <a:latin typeface="Impact" panose="020B0806030902050204" pitchFamily="34" charset="0"/>
              </a:rPr>
              <a:t>Seals Opened</a:t>
            </a:r>
          </a:p>
        </p:txBody>
      </p:sp>
      <p:sp>
        <p:nvSpPr>
          <p:cNvPr id="46" name="Line Callout 1 45"/>
          <p:cNvSpPr/>
          <p:nvPr/>
        </p:nvSpPr>
        <p:spPr>
          <a:xfrm>
            <a:off x="4321094" y="3210246"/>
            <a:ext cx="1382394" cy="602974"/>
          </a:xfrm>
          <a:prstGeom prst="borderCallout1">
            <a:avLst>
              <a:gd name="adj1" fmla="val -33222"/>
              <a:gd name="adj2" fmla="val -5249"/>
              <a:gd name="adj3" fmla="val 360"/>
              <a:gd name="adj4" fmla="val 7299"/>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600" dirty="0">
                <a:latin typeface="Impact" panose="020B0806030902050204" pitchFamily="34" charset="0"/>
              </a:rPr>
              <a:t>Armageddon</a:t>
            </a:r>
          </a:p>
        </p:txBody>
      </p:sp>
      <p:sp>
        <p:nvSpPr>
          <p:cNvPr id="47" name="TextBox 46"/>
          <p:cNvSpPr txBox="1"/>
          <p:nvPr/>
        </p:nvSpPr>
        <p:spPr>
          <a:xfrm>
            <a:off x="4321094" y="3850067"/>
            <a:ext cx="2343390" cy="1015663"/>
          </a:xfrm>
          <a:prstGeom prst="rect">
            <a:avLst/>
          </a:prstGeom>
          <a:noFill/>
        </p:spPr>
        <p:txBody>
          <a:bodyPr wrap="square" rtlCol="0">
            <a:spAutoFit/>
          </a:bodyPr>
          <a:lstStyle/>
          <a:p>
            <a:pPr marL="111125" indent="-111125">
              <a:buFont typeface="Arial" panose="020B0604020202020204" pitchFamily="34" charset="0"/>
              <a:buChar char="•"/>
            </a:pPr>
            <a:r>
              <a:rPr lang="en-US" sz="1200" dirty="0">
                <a:solidFill>
                  <a:schemeClr val="bg1">
                    <a:lumMod val="85000"/>
                    <a:lumOff val="15000"/>
                  </a:schemeClr>
                </a:solidFill>
                <a:latin typeface="Impact" panose="020B0806030902050204" pitchFamily="34" charset="0"/>
              </a:rPr>
              <a:t>Harlot Destroyed</a:t>
            </a:r>
          </a:p>
          <a:p>
            <a:pPr marL="111125" indent="-111125">
              <a:buFont typeface="Arial" panose="020B0604020202020204" pitchFamily="34" charset="0"/>
              <a:buChar char="•"/>
            </a:pPr>
            <a:r>
              <a:rPr lang="en-US" sz="1200" dirty="0">
                <a:solidFill>
                  <a:schemeClr val="bg1">
                    <a:lumMod val="85000"/>
                    <a:lumOff val="15000"/>
                  </a:schemeClr>
                </a:solidFill>
                <a:latin typeface="Impact" panose="020B0806030902050204" pitchFamily="34" charset="0"/>
                <a:cs typeface="Times New Roman"/>
              </a:rPr>
              <a:t>Beast &amp; False Prophet Destroyed</a:t>
            </a:r>
          </a:p>
          <a:p>
            <a:pPr marL="111125" indent="-111125">
              <a:buFont typeface="Arial" panose="020B0604020202020204" pitchFamily="34" charset="0"/>
              <a:buChar char="•"/>
            </a:pPr>
            <a:r>
              <a:rPr lang="en-US" sz="1200" dirty="0">
                <a:solidFill>
                  <a:schemeClr val="bg1">
                    <a:lumMod val="85000"/>
                    <a:lumOff val="15000"/>
                  </a:schemeClr>
                </a:solidFill>
                <a:latin typeface="Impact" panose="020B0806030902050204" pitchFamily="34" charset="0"/>
                <a:cs typeface="Times New Roman"/>
              </a:rPr>
              <a:t>Dragon is Imprisoned</a:t>
            </a:r>
          </a:p>
          <a:p>
            <a:pPr marL="111125" indent="-111125">
              <a:buFont typeface="Arial" panose="020B0604020202020204" pitchFamily="34" charset="0"/>
              <a:buChar char="•"/>
            </a:pPr>
            <a:r>
              <a:rPr lang="en-US" sz="1200" dirty="0">
                <a:solidFill>
                  <a:schemeClr val="bg1">
                    <a:lumMod val="85000"/>
                    <a:lumOff val="15000"/>
                  </a:schemeClr>
                </a:solidFill>
                <a:latin typeface="Impact" panose="020B0806030902050204" pitchFamily="34" charset="0"/>
                <a:cs typeface="Times New Roman"/>
              </a:rPr>
              <a:t>Heart, Religion, &amp; Empire of Rome are Destroyed</a:t>
            </a:r>
            <a:endParaRPr lang="en-US" sz="1200" dirty="0">
              <a:solidFill>
                <a:schemeClr val="bg1">
                  <a:lumMod val="85000"/>
                  <a:lumOff val="15000"/>
                </a:schemeClr>
              </a:solidFill>
              <a:latin typeface="Impact" panose="020B0806030902050204" pitchFamily="34" charset="0"/>
            </a:endParaRPr>
          </a:p>
        </p:txBody>
      </p:sp>
      <p:sp>
        <p:nvSpPr>
          <p:cNvPr id="48" name="Left Brace 47"/>
          <p:cNvSpPr/>
          <p:nvPr/>
        </p:nvSpPr>
        <p:spPr>
          <a:xfrm rot="16200000" flipH="1">
            <a:off x="5806652" y="394442"/>
            <a:ext cx="374975" cy="3651535"/>
          </a:xfrm>
          <a:prstGeom prst="leftBrace">
            <a:avLst>
              <a:gd name="adj1" fmla="val 8333"/>
              <a:gd name="adj2" fmla="val 5790"/>
            </a:avLst>
          </a:prstGeom>
          <a:ln w="38100">
            <a:solidFill>
              <a:srgbClr val="8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n w="38100">
                <a:solidFill>
                  <a:schemeClr val="tx1"/>
                </a:solidFill>
              </a:ln>
            </a:endParaRPr>
          </a:p>
        </p:txBody>
      </p:sp>
      <p:sp>
        <p:nvSpPr>
          <p:cNvPr id="49" name="TextBox 48"/>
          <p:cNvSpPr txBox="1"/>
          <p:nvPr/>
        </p:nvSpPr>
        <p:spPr>
          <a:xfrm>
            <a:off x="4156392" y="1360070"/>
            <a:ext cx="3006543" cy="646331"/>
          </a:xfrm>
          <a:prstGeom prst="rect">
            <a:avLst/>
          </a:prstGeom>
          <a:noFill/>
        </p:spPr>
        <p:txBody>
          <a:bodyPr wrap="square" rtlCol="0">
            <a:spAutoFit/>
          </a:bodyPr>
          <a:lstStyle/>
          <a:p>
            <a:pPr marL="111125" indent="-111125">
              <a:buFont typeface="Arial" panose="020B0604020202020204" pitchFamily="34" charset="0"/>
              <a:buChar char="•"/>
            </a:pPr>
            <a:r>
              <a:rPr lang="en-US" sz="1200" dirty="0">
                <a:solidFill>
                  <a:schemeClr val="bg1">
                    <a:lumMod val="85000"/>
                    <a:lumOff val="15000"/>
                  </a:schemeClr>
                </a:solidFill>
                <a:latin typeface="Impact" panose="020B0806030902050204" pitchFamily="34" charset="0"/>
              </a:rPr>
              <a:t>Devil Remains Bound for 1000 years</a:t>
            </a:r>
          </a:p>
          <a:p>
            <a:pPr marL="111125" indent="-111125">
              <a:buFont typeface="Arial" panose="020B0604020202020204" pitchFamily="34" charset="0"/>
              <a:buChar char="•"/>
            </a:pPr>
            <a:r>
              <a:rPr lang="en-US" sz="1200" dirty="0">
                <a:solidFill>
                  <a:schemeClr val="bg1">
                    <a:lumMod val="85000"/>
                    <a:lumOff val="15000"/>
                  </a:schemeClr>
                </a:solidFill>
                <a:latin typeface="Impact" panose="020B0806030902050204" pitchFamily="34" charset="0"/>
              </a:rPr>
              <a:t>Victorious Martyrs in Heaven with Christ Reign on Earth for 1000 years</a:t>
            </a:r>
          </a:p>
        </p:txBody>
      </p:sp>
      <p:sp>
        <p:nvSpPr>
          <p:cNvPr id="50" name="TextBox 49"/>
          <p:cNvSpPr txBox="1"/>
          <p:nvPr/>
        </p:nvSpPr>
        <p:spPr>
          <a:xfrm>
            <a:off x="4907060" y="2344340"/>
            <a:ext cx="2343390" cy="261610"/>
          </a:xfrm>
          <a:prstGeom prst="rect">
            <a:avLst/>
          </a:prstGeom>
          <a:noFill/>
        </p:spPr>
        <p:txBody>
          <a:bodyPr wrap="square" rtlCol="0">
            <a:spAutoFit/>
          </a:bodyPr>
          <a:lstStyle/>
          <a:p>
            <a:pPr algn="ctr"/>
            <a:r>
              <a:rPr lang="en-US" sz="1100" dirty="0">
                <a:solidFill>
                  <a:schemeClr val="bg1">
                    <a:lumMod val="85000"/>
                    <a:lumOff val="15000"/>
                  </a:schemeClr>
                </a:solidFill>
                <a:latin typeface="Impact" panose="020B0806030902050204" pitchFamily="34" charset="0"/>
              </a:rPr>
              <a:t>1000 years (symbolic)</a:t>
            </a:r>
            <a:endParaRPr lang="en-US" sz="1100" i="1" dirty="0">
              <a:solidFill>
                <a:schemeClr val="bg1">
                  <a:lumMod val="85000"/>
                  <a:lumOff val="15000"/>
                </a:schemeClr>
              </a:solidFill>
              <a:latin typeface="Impact" panose="020B0806030902050204" pitchFamily="34" charset="0"/>
            </a:endParaRPr>
          </a:p>
        </p:txBody>
      </p:sp>
      <p:sp>
        <p:nvSpPr>
          <p:cNvPr id="51" name="Line Callout 1 50"/>
          <p:cNvSpPr/>
          <p:nvPr/>
        </p:nvSpPr>
        <p:spPr>
          <a:xfrm>
            <a:off x="224277" y="3989630"/>
            <a:ext cx="999418" cy="602974"/>
          </a:xfrm>
          <a:prstGeom prst="borderCallout1">
            <a:avLst>
              <a:gd name="adj1" fmla="val -48496"/>
              <a:gd name="adj2" fmla="val 8123"/>
              <a:gd name="adj3" fmla="val 1451"/>
              <a:gd name="adj4" fmla="val 14062"/>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600" dirty="0">
                <a:latin typeface="Impact" panose="020B0806030902050204" pitchFamily="34" charset="0"/>
              </a:rPr>
              <a:t>Dragon Fails</a:t>
            </a:r>
          </a:p>
        </p:txBody>
      </p:sp>
      <p:sp>
        <p:nvSpPr>
          <p:cNvPr id="33" name="TextBox 32"/>
          <p:cNvSpPr txBox="1"/>
          <p:nvPr/>
        </p:nvSpPr>
        <p:spPr>
          <a:xfrm>
            <a:off x="7399488" y="1738048"/>
            <a:ext cx="1245026" cy="261610"/>
          </a:xfrm>
          <a:prstGeom prst="rect">
            <a:avLst/>
          </a:prstGeom>
          <a:noFill/>
        </p:spPr>
        <p:txBody>
          <a:bodyPr wrap="square" rtlCol="0">
            <a:spAutoFit/>
          </a:bodyPr>
          <a:lstStyle/>
          <a:p>
            <a:pPr algn="ctr"/>
            <a:r>
              <a:rPr lang="en-US" sz="1100" i="1" dirty="0">
                <a:solidFill>
                  <a:schemeClr val="bg1">
                    <a:lumMod val="85000"/>
                    <a:lumOff val="15000"/>
                  </a:schemeClr>
                </a:solidFill>
                <a:latin typeface="Impact" panose="020B0806030902050204" pitchFamily="34" charset="0"/>
              </a:rPr>
              <a:t>“a little season”</a:t>
            </a:r>
          </a:p>
        </p:txBody>
      </p:sp>
      <p:sp>
        <p:nvSpPr>
          <p:cNvPr id="24" name="TextBox 23"/>
          <p:cNvSpPr txBox="1"/>
          <p:nvPr/>
        </p:nvSpPr>
        <p:spPr>
          <a:xfrm>
            <a:off x="7567137" y="1163320"/>
            <a:ext cx="1274450" cy="646331"/>
          </a:xfrm>
          <a:prstGeom prst="rect">
            <a:avLst/>
          </a:prstGeom>
          <a:noFill/>
        </p:spPr>
        <p:txBody>
          <a:bodyPr wrap="square" rtlCol="0">
            <a:spAutoFit/>
          </a:bodyPr>
          <a:lstStyle/>
          <a:p>
            <a:pPr algn="ctr"/>
            <a:r>
              <a:rPr lang="en-US" dirty="0">
                <a:solidFill>
                  <a:srgbClr val="800000"/>
                </a:solidFill>
                <a:latin typeface="Impact" panose="020B0806030902050204" pitchFamily="34" charset="0"/>
                <a:cs typeface="Times New Roman" panose="02020603050405020304" pitchFamily="18" charset="0"/>
              </a:rPr>
              <a:t>Judgment Day</a:t>
            </a:r>
          </a:p>
        </p:txBody>
      </p:sp>
      <p:sp>
        <p:nvSpPr>
          <p:cNvPr id="52" name="Left Brace 51"/>
          <p:cNvSpPr/>
          <p:nvPr/>
        </p:nvSpPr>
        <p:spPr>
          <a:xfrm rot="16200000" flipH="1">
            <a:off x="7796956" y="2029353"/>
            <a:ext cx="450091" cy="404192"/>
          </a:xfrm>
          <a:prstGeom prst="leftBrace">
            <a:avLst>
              <a:gd name="adj1" fmla="val 8333"/>
              <a:gd name="adj2" fmla="val 44851"/>
            </a:avLst>
          </a:prstGeom>
          <a:ln w="38100">
            <a:solidFill>
              <a:srgbClr val="8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n w="38100">
                <a:solidFill>
                  <a:schemeClr val="tx1"/>
                </a:solidFill>
              </a:ln>
            </a:endParaRPr>
          </a:p>
        </p:txBody>
      </p:sp>
    </p:spTree>
    <p:extLst>
      <p:ext uri="{BB962C8B-B14F-4D97-AF65-F5344CB8AC3E}">
        <p14:creationId xmlns:p14="http://schemas.microsoft.com/office/powerpoint/2010/main" val="4286610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fade">
                                      <p:cBhvr>
                                        <p:cTn id="12" dur="500"/>
                                        <p:tgtEl>
                                          <p:spTgt spid="3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fade">
                                      <p:cBhvr>
                                        <p:cTn id="17" dur="500"/>
                                        <p:tgtEl>
                                          <p:spTgt spid="32"/>
                                        </p:tgtEl>
                                      </p:cBhvr>
                                    </p:animEffect>
                                  </p:childTnLst>
                                </p:cTn>
                              </p:par>
                              <p:par>
                                <p:cTn id="18" presetID="10" presetClass="entr" presetSubtype="0" fill="hold" nodeType="withEffect">
                                  <p:stCondLst>
                                    <p:cond delay="0"/>
                                  </p:stCondLst>
                                  <p:childTnLst>
                                    <p:set>
                                      <p:cBhvr>
                                        <p:cTn id="19" dur="1" fill="hold">
                                          <p:stCondLst>
                                            <p:cond delay="0"/>
                                          </p:stCondLst>
                                        </p:cTn>
                                        <p:tgtEl>
                                          <p:spTgt spid="34"/>
                                        </p:tgtEl>
                                        <p:attrNameLst>
                                          <p:attrName>style.visibility</p:attrName>
                                        </p:attrNameLst>
                                      </p:cBhvr>
                                      <p:to>
                                        <p:strVal val="visible"/>
                                      </p:to>
                                    </p:set>
                                    <p:animEffect transition="in" filter="fade">
                                      <p:cBhvr>
                                        <p:cTn id="20" dur="500"/>
                                        <p:tgtEl>
                                          <p:spTgt spid="34"/>
                                        </p:tgtEl>
                                      </p:cBhvr>
                                    </p:animEffect>
                                  </p:childTnLst>
                                </p:cTn>
                              </p:par>
                            </p:childTnLst>
                          </p:cTn>
                        </p:par>
                        <p:par>
                          <p:cTn id="21" fill="hold">
                            <p:stCondLst>
                              <p:cond delay="500"/>
                            </p:stCondLst>
                            <p:childTnLst>
                              <p:par>
                                <p:cTn id="22" presetID="10" presetClass="entr" presetSubtype="0" fill="hold" grpId="0" nodeType="afterEffect">
                                  <p:stCondLst>
                                    <p:cond delay="0"/>
                                  </p:stCondLst>
                                  <p:childTnLst>
                                    <p:set>
                                      <p:cBhvr>
                                        <p:cTn id="23" dur="1" fill="hold">
                                          <p:stCondLst>
                                            <p:cond delay="0"/>
                                          </p:stCondLst>
                                        </p:cTn>
                                        <p:tgtEl>
                                          <p:spTgt spid="51"/>
                                        </p:tgtEl>
                                        <p:attrNameLst>
                                          <p:attrName>style.visibility</p:attrName>
                                        </p:attrNameLst>
                                      </p:cBhvr>
                                      <p:to>
                                        <p:strVal val="visible"/>
                                      </p:to>
                                    </p:set>
                                    <p:animEffect transition="in" filter="fade">
                                      <p:cBhvr>
                                        <p:cTn id="24" dur="500"/>
                                        <p:tgtEl>
                                          <p:spTgt spid="51"/>
                                        </p:tgtEl>
                                      </p:cBhvr>
                                    </p:animEffect>
                                  </p:childTnLst>
                                </p:cTn>
                              </p:par>
                            </p:childTnLst>
                          </p:cTn>
                        </p:par>
                        <p:par>
                          <p:cTn id="25" fill="hold">
                            <p:stCondLst>
                              <p:cond delay="1000"/>
                            </p:stCondLst>
                            <p:childTnLst>
                              <p:par>
                                <p:cTn id="26" presetID="10" presetClass="entr" presetSubtype="0" fill="hold" grpId="0" nodeType="afterEffect">
                                  <p:stCondLst>
                                    <p:cond delay="0"/>
                                  </p:stCondLst>
                                  <p:childTnLst>
                                    <p:set>
                                      <p:cBhvr>
                                        <p:cTn id="27" dur="1" fill="hold">
                                          <p:stCondLst>
                                            <p:cond delay="0"/>
                                          </p:stCondLst>
                                        </p:cTn>
                                        <p:tgtEl>
                                          <p:spTgt spid="37"/>
                                        </p:tgtEl>
                                        <p:attrNameLst>
                                          <p:attrName>style.visibility</p:attrName>
                                        </p:attrNameLst>
                                      </p:cBhvr>
                                      <p:to>
                                        <p:strVal val="visible"/>
                                      </p:to>
                                    </p:set>
                                    <p:animEffect transition="in" filter="fade">
                                      <p:cBhvr>
                                        <p:cTn id="28" dur="500"/>
                                        <p:tgtEl>
                                          <p:spTgt spid="37"/>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39"/>
                                        </p:tgtEl>
                                        <p:attrNameLst>
                                          <p:attrName>style.visibility</p:attrName>
                                        </p:attrNameLst>
                                      </p:cBhvr>
                                      <p:to>
                                        <p:strVal val="visible"/>
                                      </p:to>
                                    </p:set>
                                    <p:animEffect transition="in" filter="fade">
                                      <p:cBhvr>
                                        <p:cTn id="33" dur="500"/>
                                        <p:tgtEl>
                                          <p:spTgt spid="39"/>
                                        </p:tgtEl>
                                      </p:cBhvr>
                                    </p:animEffect>
                                  </p:childTnLst>
                                </p:cTn>
                              </p:par>
                            </p:childTnLst>
                          </p:cTn>
                        </p:par>
                        <p:par>
                          <p:cTn id="34" fill="hold">
                            <p:stCondLst>
                              <p:cond delay="500"/>
                            </p:stCondLst>
                            <p:childTnLst>
                              <p:par>
                                <p:cTn id="35" presetID="10" presetClass="entr" presetSubtype="0"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fade">
                                      <p:cBhvr>
                                        <p:cTn id="37" dur="500"/>
                                        <p:tgtEl>
                                          <p:spTgt spid="38"/>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fade">
                                      <p:cBhvr>
                                        <p:cTn id="42" dur="500"/>
                                        <p:tgtEl>
                                          <p:spTgt spid="40"/>
                                        </p:tgtEl>
                                      </p:cBhvr>
                                    </p:animEffect>
                                  </p:childTnLst>
                                </p:cTn>
                              </p:par>
                            </p:childTnLst>
                          </p:cTn>
                        </p:par>
                        <p:par>
                          <p:cTn id="43" fill="hold">
                            <p:stCondLst>
                              <p:cond delay="500"/>
                            </p:stCondLst>
                            <p:childTnLst>
                              <p:par>
                                <p:cTn id="44" presetID="10" presetClass="entr" presetSubtype="0" fill="hold" grpId="0" nodeType="afterEffect">
                                  <p:stCondLst>
                                    <p:cond delay="0"/>
                                  </p:stCondLst>
                                  <p:childTnLst>
                                    <p:set>
                                      <p:cBhvr>
                                        <p:cTn id="45" dur="1" fill="hold">
                                          <p:stCondLst>
                                            <p:cond delay="0"/>
                                          </p:stCondLst>
                                        </p:cTn>
                                        <p:tgtEl>
                                          <p:spTgt spid="42"/>
                                        </p:tgtEl>
                                        <p:attrNameLst>
                                          <p:attrName>style.visibility</p:attrName>
                                        </p:attrNameLst>
                                      </p:cBhvr>
                                      <p:to>
                                        <p:strVal val="visible"/>
                                      </p:to>
                                    </p:set>
                                    <p:animEffect transition="in" filter="fade">
                                      <p:cBhvr>
                                        <p:cTn id="46" dur="500"/>
                                        <p:tgtEl>
                                          <p:spTgt spid="42"/>
                                        </p:tgtEl>
                                      </p:cBhvr>
                                    </p:animEffect>
                                  </p:childTnLst>
                                </p:cTn>
                              </p:par>
                            </p:childTnLst>
                          </p:cTn>
                        </p:par>
                        <p:par>
                          <p:cTn id="47" fill="hold">
                            <p:stCondLst>
                              <p:cond delay="1000"/>
                            </p:stCondLst>
                            <p:childTnLst>
                              <p:par>
                                <p:cTn id="48" presetID="10" presetClass="entr" presetSubtype="0" fill="hold" grpId="0"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fade">
                                      <p:cBhvr>
                                        <p:cTn id="50" dur="500"/>
                                        <p:tgtEl>
                                          <p:spTgt spid="44"/>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43">
                                            <p:txEl>
                                              <p:pRg st="0" end="0"/>
                                            </p:txEl>
                                          </p:spTgt>
                                        </p:tgtEl>
                                        <p:attrNameLst>
                                          <p:attrName>style.visibility</p:attrName>
                                        </p:attrNameLst>
                                      </p:cBhvr>
                                      <p:to>
                                        <p:strVal val="visible"/>
                                      </p:to>
                                    </p:set>
                                    <p:animEffect transition="in" filter="fade">
                                      <p:cBhvr>
                                        <p:cTn id="55" dur="500"/>
                                        <p:tgtEl>
                                          <p:spTgt spid="43">
                                            <p:txEl>
                                              <p:pRg st="0" end="0"/>
                                            </p:txEl>
                                          </p:spTgt>
                                        </p:tgtEl>
                                      </p:cBhvr>
                                    </p:animEffect>
                                  </p:childTnLst>
                                </p:cTn>
                              </p:par>
                            </p:childTnLst>
                          </p:cTn>
                        </p:par>
                        <p:par>
                          <p:cTn id="56" fill="hold">
                            <p:stCondLst>
                              <p:cond delay="500"/>
                            </p:stCondLst>
                            <p:childTnLst>
                              <p:par>
                                <p:cTn id="57" presetID="10" presetClass="entr" presetSubtype="0" fill="hold" nodeType="afterEffect">
                                  <p:stCondLst>
                                    <p:cond delay="0"/>
                                  </p:stCondLst>
                                  <p:childTnLst>
                                    <p:set>
                                      <p:cBhvr>
                                        <p:cTn id="58" dur="1" fill="hold">
                                          <p:stCondLst>
                                            <p:cond delay="0"/>
                                          </p:stCondLst>
                                        </p:cTn>
                                        <p:tgtEl>
                                          <p:spTgt spid="43">
                                            <p:txEl>
                                              <p:pRg st="1" end="1"/>
                                            </p:txEl>
                                          </p:spTgt>
                                        </p:tgtEl>
                                        <p:attrNameLst>
                                          <p:attrName>style.visibility</p:attrName>
                                        </p:attrNameLst>
                                      </p:cBhvr>
                                      <p:to>
                                        <p:strVal val="visible"/>
                                      </p:to>
                                    </p:set>
                                    <p:animEffect transition="in" filter="fade">
                                      <p:cBhvr>
                                        <p:cTn id="59" dur="500"/>
                                        <p:tgtEl>
                                          <p:spTgt spid="43">
                                            <p:txEl>
                                              <p:pRg st="1" end="1"/>
                                            </p:txEl>
                                          </p:spTgt>
                                        </p:tgtEl>
                                      </p:cBhvr>
                                    </p:animEffect>
                                  </p:childTnLst>
                                </p:cTn>
                              </p:par>
                            </p:childTnLst>
                          </p:cTn>
                        </p:par>
                        <p:par>
                          <p:cTn id="60" fill="hold">
                            <p:stCondLst>
                              <p:cond delay="1000"/>
                            </p:stCondLst>
                            <p:childTnLst>
                              <p:par>
                                <p:cTn id="61" presetID="10" presetClass="entr" presetSubtype="0" fill="hold" nodeType="afterEffect">
                                  <p:stCondLst>
                                    <p:cond delay="0"/>
                                  </p:stCondLst>
                                  <p:childTnLst>
                                    <p:set>
                                      <p:cBhvr>
                                        <p:cTn id="62" dur="1" fill="hold">
                                          <p:stCondLst>
                                            <p:cond delay="0"/>
                                          </p:stCondLst>
                                        </p:cTn>
                                        <p:tgtEl>
                                          <p:spTgt spid="43">
                                            <p:txEl>
                                              <p:pRg st="2" end="2"/>
                                            </p:txEl>
                                          </p:spTgt>
                                        </p:tgtEl>
                                        <p:attrNameLst>
                                          <p:attrName>style.visibility</p:attrName>
                                        </p:attrNameLst>
                                      </p:cBhvr>
                                      <p:to>
                                        <p:strVal val="visible"/>
                                      </p:to>
                                    </p:set>
                                    <p:animEffect transition="in" filter="fade">
                                      <p:cBhvr>
                                        <p:cTn id="63" dur="500"/>
                                        <p:tgtEl>
                                          <p:spTgt spid="43">
                                            <p:txEl>
                                              <p:pRg st="2" end="2"/>
                                            </p:txEl>
                                          </p:spTgt>
                                        </p:tgtEl>
                                      </p:cBhvr>
                                    </p:animEffect>
                                  </p:childTnLst>
                                </p:cTn>
                              </p:par>
                            </p:childTnLst>
                          </p:cTn>
                        </p:par>
                        <p:par>
                          <p:cTn id="64" fill="hold">
                            <p:stCondLst>
                              <p:cond delay="1500"/>
                            </p:stCondLst>
                            <p:childTnLst>
                              <p:par>
                                <p:cTn id="65" presetID="10" presetClass="entr" presetSubtype="0" fill="hold" nodeType="afterEffect">
                                  <p:stCondLst>
                                    <p:cond delay="0"/>
                                  </p:stCondLst>
                                  <p:childTnLst>
                                    <p:set>
                                      <p:cBhvr>
                                        <p:cTn id="66" dur="1" fill="hold">
                                          <p:stCondLst>
                                            <p:cond delay="0"/>
                                          </p:stCondLst>
                                        </p:cTn>
                                        <p:tgtEl>
                                          <p:spTgt spid="43">
                                            <p:txEl>
                                              <p:pRg st="3" end="3"/>
                                            </p:txEl>
                                          </p:spTgt>
                                        </p:tgtEl>
                                        <p:attrNameLst>
                                          <p:attrName>style.visibility</p:attrName>
                                        </p:attrNameLst>
                                      </p:cBhvr>
                                      <p:to>
                                        <p:strVal val="visible"/>
                                      </p:to>
                                    </p:set>
                                    <p:animEffect transition="in" filter="fade">
                                      <p:cBhvr>
                                        <p:cTn id="67" dur="500"/>
                                        <p:tgtEl>
                                          <p:spTgt spid="43">
                                            <p:txEl>
                                              <p:pRg st="3" end="3"/>
                                            </p:txEl>
                                          </p:spTgt>
                                        </p:tgtEl>
                                      </p:cBhvr>
                                    </p:animEffect>
                                  </p:childTnLst>
                                </p:cTn>
                              </p:par>
                            </p:childTnLst>
                          </p:cTn>
                        </p:par>
                        <p:par>
                          <p:cTn id="68" fill="hold">
                            <p:stCondLst>
                              <p:cond delay="2000"/>
                            </p:stCondLst>
                            <p:childTnLst>
                              <p:par>
                                <p:cTn id="69" presetID="10" presetClass="entr" presetSubtype="0" fill="hold" nodeType="afterEffect">
                                  <p:stCondLst>
                                    <p:cond delay="0"/>
                                  </p:stCondLst>
                                  <p:childTnLst>
                                    <p:set>
                                      <p:cBhvr>
                                        <p:cTn id="70" dur="1" fill="hold">
                                          <p:stCondLst>
                                            <p:cond delay="0"/>
                                          </p:stCondLst>
                                        </p:cTn>
                                        <p:tgtEl>
                                          <p:spTgt spid="43">
                                            <p:txEl>
                                              <p:pRg st="4" end="4"/>
                                            </p:txEl>
                                          </p:spTgt>
                                        </p:tgtEl>
                                        <p:attrNameLst>
                                          <p:attrName>style.visibility</p:attrName>
                                        </p:attrNameLst>
                                      </p:cBhvr>
                                      <p:to>
                                        <p:strVal val="visible"/>
                                      </p:to>
                                    </p:set>
                                    <p:animEffect transition="in" filter="fade">
                                      <p:cBhvr>
                                        <p:cTn id="71" dur="500"/>
                                        <p:tgtEl>
                                          <p:spTgt spid="43">
                                            <p:txEl>
                                              <p:pRg st="4" end="4"/>
                                            </p:txEl>
                                          </p:spTgt>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grpId="0" nodeType="clickEffect">
                                  <p:stCondLst>
                                    <p:cond delay="0"/>
                                  </p:stCondLst>
                                  <p:childTnLst>
                                    <p:set>
                                      <p:cBhvr>
                                        <p:cTn id="75" dur="1" fill="hold">
                                          <p:stCondLst>
                                            <p:cond delay="0"/>
                                          </p:stCondLst>
                                        </p:cTn>
                                        <p:tgtEl>
                                          <p:spTgt spid="45"/>
                                        </p:tgtEl>
                                        <p:attrNameLst>
                                          <p:attrName>style.visibility</p:attrName>
                                        </p:attrNameLst>
                                      </p:cBhvr>
                                      <p:to>
                                        <p:strVal val="visible"/>
                                      </p:to>
                                    </p:set>
                                    <p:animEffect transition="in" filter="fade">
                                      <p:cBhvr>
                                        <p:cTn id="76" dur="500"/>
                                        <p:tgtEl>
                                          <p:spTgt spid="45"/>
                                        </p:tgtEl>
                                      </p:cBhvr>
                                    </p:animEffect>
                                  </p:childTnLst>
                                </p:cTn>
                              </p:par>
                            </p:childTnLst>
                          </p:cTn>
                        </p:par>
                        <p:par>
                          <p:cTn id="77" fill="hold">
                            <p:stCondLst>
                              <p:cond delay="500"/>
                            </p:stCondLst>
                            <p:childTnLst>
                              <p:par>
                                <p:cTn id="78" presetID="10" presetClass="entr" presetSubtype="0" fill="hold" nodeType="afterEffect">
                                  <p:stCondLst>
                                    <p:cond delay="0"/>
                                  </p:stCondLst>
                                  <p:childTnLst>
                                    <p:set>
                                      <p:cBhvr>
                                        <p:cTn id="79" dur="1" fill="hold">
                                          <p:stCondLst>
                                            <p:cond delay="0"/>
                                          </p:stCondLst>
                                        </p:cTn>
                                        <p:tgtEl>
                                          <p:spTgt spid="43">
                                            <p:txEl>
                                              <p:pRg st="5" end="5"/>
                                            </p:txEl>
                                          </p:spTgt>
                                        </p:tgtEl>
                                        <p:attrNameLst>
                                          <p:attrName>style.visibility</p:attrName>
                                        </p:attrNameLst>
                                      </p:cBhvr>
                                      <p:to>
                                        <p:strVal val="visible"/>
                                      </p:to>
                                    </p:set>
                                    <p:animEffect transition="in" filter="fade">
                                      <p:cBhvr>
                                        <p:cTn id="80" dur="500"/>
                                        <p:tgtEl>
                                          <p:spTgt spid="43">
                                            <p:txEl>
                                              <p:pRg st="5" end="5"/>
                                            </p:txEl>
                                          </p:spTgt>
                                        </p:tgtEl>
                                      </p:cBhvr>
                                    </p:animEffect>
                                  </p:childTnLst>
                                </p:cTn>
                              </p:par>
                            </p:childTnLst>
                          </p:cTn>
                        </p:par>
                        <p:par>
                          <p:cTn id="81" fill="hold">
                            <p:stCondLst>
                              <p:cond delay="1000"/>
                            </p:stCondLst>
                            <p:childTnLst>
                              <p:par>
                                <p:cTn id="82" presetID="10" presetClass="entr" presetSubtype="0" fill="hold" nodeType="afterEffect">
                                  <p:stCondLst>
                                    <p:cond delay="0"/>
                                  </p:stCondLst>
                                  <p:childTnLst>
                                    <p:set>
                                      <p:cBhvr>
                                        <p:cTn id="83" dur="1" fill="hold">
                                          <p:stCondLst>
                                            <p:cond delay="0"/>
                                          </p:stCondLst>
                                        </p:cTn>
                                        <p:tgtEl>
                                          <p:spTgt spid="43">
                                            <p:txEl>
                                              <p:pRg st="6" end="6"/>
                                            </p:txEl>
                                          </p:spTgt>
                                        </p:tgtEl>
                                        <p:attrNameLst>
                                          <p:attrName>style.visibility</p:attrName>
                                        </p:attrNameLst>
                                      </p:cBhvr>
                                      <p:to>
                                        <p:strVal val="visible"/>
                                      </p:to>
                                    </p:set>
                                    <p:animEffect transition="in" filter="fade">
                                      <p:cBhvr>
                                        <p:cTn id="84" dur="500"/>
                                        <p:tgtEl>
                                          <p:spTgt spid="43">
                                            <p:txEl>
                                              <p:pRg st="6" end="6"/>
                                            </p:txEl>
                                          </p:spTgt>
                                        </p:tgtEl>
                                      </p:cBhvr>
                                    </p:animEffect>
                                  </p:childTnLst>
                                </p:cTn>
                              </p:par>
                            </p:childTnLst>
                          </p:cTn>
                        </p:par>
                        <p:par>
                          <p:cTn id="85" fill="hold">
                            <p:stCondLst>
                              <p:cond delay="1500"/>
                            </p:stCondLst>
                            <p:childTnLst>
                              <p:par>
                                <p:cTn id="86" presetID="10" presetClass="entr" presetSubtype="0" fill="hold" nodeType="afterEffect">
                                  <p:stCondLst>
                                    <p:cond delay="0"/>
                                  </p:stCondLst>
                                  <p:childTnLst>
                                    <p:set>
                                      <p:cBhvr>
                                        <p:cTn id="87" dur="1" fill="hold">
                                          <p:stCondLst>
                                            <p:cond delay="0"/>
                                          </p:stCondLst>
                                        </p:cTn>
                                        <p:tgtEl>
                                          <p:spTgt spid="43">
                                            <p:txEl>
                                              <p:pRg st="7" end="7"/>
                                            </p:txEl>
                                          </p:spTgt>
                                        </p:tgtEl>
                                        <p:attrNameLst>
                                          <p:attrName>style.visibility</p:attrName>
                                        </p:attrNameLst>
                                      </p:cBhvr>
                                      <p:to>
                                        <p:strVal val="visible"/>
                                      </p:to>
                                    </p:set>
                                    <p:animEffect transition="in" filter="fade">
                                      <p:cBhvr>
                                        <p:cTn id="88" dur="500"/>
                                        <p:tgtEl>
                                          <p:spTgt spid="43">
                                            <p:txEl>
                                              <p:pRg st="7" end="7"/>
                                            </p:txEl>
                                          </p:spTgt>
                                        </p:tgtEl>
                                      </p:cBhvr>
                                    </p:animEffect>
                                  </p:childTnLst>
                                </p:cTn>
                              </p:par>
                            </p:childTnLst>
                          </p:cTn>
                        </p:par>
                      </p:childTnLst>
                    </p:cTn>
                  </p:par>
                  <p:par>
                    <p:cTn id="89" fill="hold">
                      <p:stCondLst>
                        <p:cond delay="indefinite"/>
                      </p:stCondLst>
                      <p:childTnLst>
                        <p:par>
                          <p:cTn id="90" fill="hold">
                            <p:stCondLst>
                              <p:cond delay="0"/>
                            </p:stCondLst>
                            <p:childTnLst>
                              <p:par>
                                <p:cTn id="91" presetID="10" presetClass="entr" presetSubtype="0" fill="hold" nodeType="clickEffect">
                                  <p:stCondLst>
                                    <p:cond delay="0"/>
                                  </p:stCondLst>
                                  <p:childTnLst>
                                    <p:set>
                                      <p:cBhvr>
                                        <p:cTn id="92" dur="1" fill="hold">
                                          <p:stCondLst>
                                            <p:cond delay="0"/>
                                          </p:stCondLst>
                                        </p:cTn>
                                        <p:tgtEl>
                                          <p:spTgt spid="41"/>
                                        </p:tgtEl>
                                        <p:attrNameLst>
                                          <p:attrName>style.visibility</p:attrName>
                                        </p:attrNameLst>
                                      </p:cBhvr>
                                      <p:to>
                                        <p:strVal val="visible"/>
                                      </p:to>
                                    </p:set>
                                    <p:animEffect transition="in" filter="fade">
                                      <p:cBhvr>
                                        <p:cTn id="93" dur="500"/>
                                        <p:tgtEl>
                                          <p:spTgt spid="41"/>
                                        </p:tgtEl>
                                      </p:cBhvr>
                                    </p:animEffect>
                                  </p:childTnLst>
                                </p:cTn>
                              </p:par>
                            </p:childTnLst>
                          </p:cTn>
                        </p:par>
                        <p:par>
                          <p:cTn id="94" fill="hold">
                            <p:stCondLst>
                              <p:cond delay="500"/>
                            </p:stCondLst>
                            <p:childTnLst>
                              <p:par>
                                <p:cTn id="95" presetID="10" presetClass="entr" presetSubtype="0" fill="hold" grpId="0" nodeType="afterEffect">
                                  <p:stCondLst>
                                    <p:cond delay="0"/>
                                  </p:stCondLst>
                                  <p:childTnLst>
                                    <p:set>
                                      <p:cBhvr>
                                        <p:cTn id="96" dur="1" fill="hold">
                                          <p:stCondLst>
                                            <p:cond delay="0"/>
                                          </p:stCondLst>
                                        </p:cTn>
                                        <p:tgtEl>
                                          <p:spTgt spid="46"/>
                                        </p:tgtEl>
                                        <p:attrNameLst>
                                          <p:attrName>style.visibility</p:attrName>
                                        </p:attrNameLst>
                                      </p:cBhvr>
                                      <p:to>
                                        <p:strVal val="visible"/>
                                      </p:to>
                                    </p:set>
                                    <p:animEffect transition="in" filter="fade">
                                      <p:cBhvr>
                                        <p:cTn id="97" dur="500"/>
                                        <p:tgtEl>
                                          <p:spTgt spid="46"/>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nodeType="clickEffect">
                                  <p:stCondLst>
                                    <p:cond delay="0"/>
                                  </p:stCondLst>
                                  <p:childTnLst>
                                    <p:set>
                                      <p:cBhvr>
                                        <p:cTn id="101" dur="1" fill="hold">
                                          <p:stCondLst>
                                            <p:cond delay="0"/>
                                          </p:stCondLst>
                                        </p:cTn>
                                        <p:tgtEl>
                                          <p:spTgt spid="47">
                                            <p:txEl>
                                              <p:pRg st="0" end="0"/>
                                            </p:txEl>
                                          </p:spTgt>
                                        </p:tgtEl>
                                        <p:attrNameLst>
                                          <p:attrName>style.visibility</p:attrName>
                                        </p:attrNameLst>
                                      </p:cBhvr>
                                      <p:to>
                                        <p:strVal val="visible"/>
                                      </p:to>
                                    </p:set>
                                    <p:animEffect transition="in" filter="fade">
                                      <p:cBhvr>
                                        <p:cTn id="102" dur="500"/>
                                        <p:tgtEl>
                                          <p:spTgt spid="47">
                                            <p:txEl>
                                              <p:pRg st="0" end="0"/>
                                            </p:txEl>
                                          </p:spTgt>
                                        </p:tgtEl>
                                      </p:cBhvr>
                                    </p:animEffect>
                                  </p:childTnLst>
                                </p:cTn>
                              </p:par>
                            </p:childTnLst>
                          </p:cTn>
                        </p:par>
                        <p:par>
                          <p:cTn id="103" fill="hold">
                            <p:stCondLst>
                              <p:cond delay="500"/>
                            </p:stCondLst>
                            <p:childTnLst>
                              <p:par>
                                <p:cTn id="104" presetID="10" presetClass="entr" presetSubtype="0" fill="hold" nodeType="afterEffect">
                                  <p:stCondLst>
                                    <p:cond delay="0"/>
                                  </p:stCondLst>
                                  <p:childTnLst>
                                    <p:set>
                                      <p:cBhvr>
                                        <p:cTn id="105" dur="1" fill="hold">
                                          <p:stCondLst>
                                            <p:cond delay="0"/>
                                          </p:stCondLst>
                                        </p:cTn>
                                        <p:tgtEl>
                                          <p:spTgt spid="47">
                                            <p:txEl>
                                              <p:pRg st="1" end="1"/>
                                            </p:txEl>
                                          </p:spTgt>
                                        </p:tgtEl>
                                        <p:attrNameLst>
                                          <p:attrName>style.visibility</p:attrName>
                                        </p:attrNameLst>
                                      </p:cBhvr>
                                      <p:to>
                                        <p:strVal val="visible"/>
                                      </p:to>
                                    </p:set>
                                    <p:animEffect transition="in" filter="fade">
                                      <p:cBhvr>
                                        <p:cTn id="106" dur="500"/>
                                        <p:tgtEl>
                                          <p:spTgt spid="47">
                                            <p:txEl>
                                              <p:pRg st="1" end="1"/>
                                            </p:txEl>
                                          </p:spTgt>
                                        </p:tgtEl>
                                      </p:cBhvr>
                                    </p:animEffect>
                                  </p:childTnLst>
                                </p:cTn>
                              </p:par>
                            </p:childTnLst>
                          </p:cTn>
                        </p:par>
                        <p:par>
                          <p:cTn id="107" fill="hold">
                            <p:stCondLst>
                              <p:cond delay="1000"/>
                            </p:stCondLst>
                            <p:childTnLst>
                              <p:par>
                                <p:cTn id="108" presetID="10" presetClass="entr" presetSubtype="0" fill="hold" nodeType="afterEffect">
                                  <p:stCondLst>
                                    <p:cond delay="0"/>
                                  </p:stCondLst>
                                  <p:childTnLst>
                                    <p:set>
                                      <p:cBhvr>
                                        <p:cTn id="109" dur="1" fill="hold">
                                          <p:stCondLst>
                                            <p:cond delay="0"/>
                                          </p:stCondLst>
                                        </p:cTn>
                                        <p:tgtEl>
                                          <p:spTgt spid="47">
                                            <p:txEl>
                                              <p:pRg st="2" end="2"/>
                                            </p:txEl>
                                          </p:spTgt>
                                        </p:tgtEl>
                                        <p:attrNameLst>
                                          <p:attrName>style.visibility</p:attrName>
                                        </p:attrNameLst>
                                      </p:cBhvr>
                                      <p:to>
                                        <p:strVal val="visible"/>
                                      </p:to>
                                    </p:set>
                                    <p:animEffect transition="in" filter="fade">
                                      <p:cBhvr>
                                        <p:cTn id="110" dur="500"/>
                                        <p:tgtEl>
                                          <p:spTgt spid="47">
                                            <p:txEl>
                                              <p:pRg st="2" end="2"/>
                                            </p:txEl>
                                          </p:spTgt>
                                        </p:tgtEl>
                                      </p:cBhvr>
                                    </p:animEffect>
                                  </p:childTnLst>
                                </p:cTn>
                              </p:par>
                            </p:childTnLst>
                          </p:cTn>
                        </p:par>
                        <p:par>
                          <p:cTn id="111" fill="hold">
                            <p:stCondLst>
                              <p:cond delay="1500"/>
                            </p:stCondLst>
                            <p:childTnLst>
                              <p:par>
                                <p:cTn id="112" presetID="10" presetClass="entr" presetSubtype="0" fill="hold" nodeType="afterEffect">
                                  <p:stCondLst>
                                    <p:cond delay="0"/>
                                  </p:stCondLst>
                                  <p:childTnLst>
                                    <p:set>
                                      <p:cBhvr>
                                        <p:cTn id="113" dur="1" fill="hold">
                                          <p:stCondLst>
                                            <p:cond delay="0"/>
                                          </p:stCondLst>
                                        </p:cTn>
                                        <p:tgtEl>
                                          <p:spTgt spid="47">
                                            <p:txEl>
                                              <p:pRg st="3" end="3"/>
                                            </p:txEl>
                                          </p:spTgt>
                                        </p:tgtEl>
                                        <p:attrNameLst>
                                          <p:attrName>style.visibility</p:attrName>
                                        </p:attrNameLst>
                                      </p:cBhvr>
                                      <p:to>
                                        <p:strVal val="visible"/>
                                      </p:to>
                                    </p:set>
                                    <p:animEffect transition="in" filter="fade">
                                      <p:cBhvr>
                                        <p:cTn id="114" dur="500"/>
                                        <p:tgtEl>
                                          <p:spTgt spid="47">
                                            <p:txEl>
                                              <p:pRg st="3" end="3"/>
                                            </p:txEl>
                                          </p:spTgt>
                                        </p:tgtEl>
                                      </p:cBhvr>
                                    </p:animEffect>
                                  </p:childTnLst>
                                </p:cTn>
                              </p:par>
                            </p:childTnLst>
                          </p:cTn>
                        </p:par>
                      </p:childTnLst>
                    </p:cTn>
                  </p:par>
                  <p:par>
                    <p:cTn id="115" fill="hold">
                      <p:stCondLst>
                        <p:cond delay="indefinite"/>
                      </p:stCondLst>
                      <p:childTnLst>
                        <p:par>
                          <p:cTn id="116" fill="hold">
                            <p:stCondLst>
                              <p:cond delay="0"/>
                            </p:stCondLst>
                            <p:childTnLst>
                              <p:par>
                                <p:cTn id="117" presetID="10" presetClass="entr" presetSubtype="0" fill="hold" grpId="0" nodeType="clickEffect">
                                  <p:stCondLst>
                                    <p:cond delay="0"/>
                                  </p:stCondLst>
                                  <p:childTnLst>
                                    <p:set>
                                      <p:cBhvr>
                                        <p:cTn id="118" dur="1" fill="hold">
                                          <p:stCondLst>
                                            <p:cond delay="0"/>
                                          </p:stCondLst>
                                        </p:cTn>
                                        <p:tgtEl>
                                          <p:spTgt spid="50"/>
                                        </p:tgtEl>
                                        <p:attrNameLst>
                                          <p:attrName>style.visibility</p:attrName>
                                        </p:attrNameLst>
                                      </p:cBhvr>
                                      <p:to>
                                        <p:strVal val="visible"/>
                                      </p:to>
                                    </p:set>
                                    <p:animEffect transition="in" filter="fade">
                                      <p:cBhvr>
                                        <p:cTn id="119" dur="500"/>
                                        <p:tgtEl>
                                          <p:spTgt spid="50"/>
                                        </p:tgtEl>
                                      </p:cBhvr>
                                    </p:animEffect>
                                  </p:childTnLst>
                                </p:cTn>
                              </p:par>
                            </p:childTnLst>
                          </p:cTn>
                        </p:par>
                        <p:par>
                          <p:cTn id="120" fill="hold">
                            <p:stCondLst>
                              <p:cond delay="500"/>
                            </p:stCondLst>
                            <p:childTnLst>
                              <p:par>
                                <p:cTn id="121" presetID="10" presetClass="entr" presetSubtype="0" fill="hold" grpId="0" nodeType="afterEffect">
                                  <p:stCondLst>
                                    <p:cond delay="0"/>
                                  </p:stCondLst>
                                  <p:childTnLst>
                                    <p:set>
                                      <p:cBhvr>
                                        <p:cTn id="122" dur="1" fill="hold">
                                          <p:stCondLst>
                                            <p:cond delay="0"/>
                                          </p:stCondLst>
                                        </p:cTn>
                                        <p:tgtEl>
                                          <p:spTgt spid="48"/>
                                        </p:tgtEl>
                                        <p:attrNameLst>
                                          <p:attrName>style.visibility</p:attrName>
                                        </p:attrNameLst>
                                      </p:cBhvr>
                                      <p:to>
                                        <p:strVal val="visible"/>
                                      </p:to>
                                    </p:set>
                                    <p:animEffect transition="in" filter="fade">
                                      <p:cBhvr>
                                        <p:cTn id="123" dur="500"/>
                                        <p:tgtEl>
                                          <p:spTgt spid="48"/>
                                        </p:tgtEl>
                                      </p:cBhvr>
                                    </p:animEffect>
                                  </p:childTnLst>
                                </p:cTn>
                              </p:par>
                            </p:childTnLst>
                          </p:cTn>
                        </p:par>
                        <p:par>
                          <p:cTn id="124" fill="hold">
                            <p:stCondLst>
                              <p:cond delay="1000"/>
                            </p:stCondLst>
                            <p:childTnLst>
                              <p:par>
                                <p:cTn id="125" presetID="10" presetClass="entr" presetSubtype="0" fill="hold" nodeType="afterEffect">
                                  <p:stCondLst>
                                    <p:cond delay="0"/>
                                  </p:stCondLst>
                                  <p:childTnLst>
                                    <p:set>
                                      <p:cBhvr>
                                        <p:cTn id="126" dur="1" fill="hold">
                                          <p:stCondLst>
                                            <p:cond delay="0"/>
                                          </p:stCondLst>
                                        </p:cTn>
                                        <p:tgtEl>
                                          <p:spTgt spid="49">
                                            <p:txEl>
                                              <p:pRg st="0" end="0"/>
                                            </p:txEl>
                                          </p:spTgt>
                                        </p:tgtEl>
                                        <p:attrNameLst>
                                          <p:attrName>style.visibility</p:attrName>
                                        </p:attrNameLst>
                                      </p:cBhvr>
                                      <p:to>
                                        <p:strVal val="visible"/>
                                      </p:to>
                                    </p:set>
                                    <p:animEffect transition="in" filter="fade">
                                      <p:cBhvr>
                                        <p:cTn id="127" dur="500"/>
                                        <p:tgtEl>
                                          <p:spTgt spid="49">
                                            <p:txEl>
                                              <p:pRg st="0" end="0"/>
                                            </p:txEl>
                                          </p:spTgt>
                                        </p:tgtEl>
                                      </p:cBhvr>
                                    </p:animEffect>
                                  </p:childTnLst>
                                </p:cTn>
                              </p:par>
                            </p:childTnLst>
                          </p:cTn>
                        </p:par>
                        <p:par>
                          <p:cTn id="128" fill="hold">
                            <p:stCondLst>
                              <p:cond delay="1500"/>
                            </p:stCondLst>
                            <p:childTnLst>
                              <p:par>
                                <p:cTn id="129" presetID="10" presetClass="entr" presetSubtype="0" fill="hold" nodeType="afterEffect">
                                  <p:stCondLst>
                                    <p:cond delay="0"/>
                                  </p:stCondLst>
                                  <p:childTnLst>
                                    <p:set>
                                      <p:cBhvr>
                                        <p:cTn id="130" dur="1" fill="hold">
                                          <p:stCondLst>
                                            <p:cond delay="0"/>
                                          </p:stCondLst>
                                        </p:cTn>
                                        <p:tgtEl>
                                          <p:spTgt spid="49">
                                            <p:txEl>
                                              <p:pRg st="1" end="1"/>
                                            </p:txEl>
                                          </p:spTgt>
                                        </p:tgtEl>
                                        <p:attrNameLst>
                                          <p:attrName>style.visibility</p:attrName>
                                        </p:attrNameLst>
                                      </p:cBhvr>
                                      <p:to>
                                        <p:strVal val="visible"/>
                                      </p:to>
                                    </p:set>
                                    <p:animEffect transition="in" filter="fade">
                                      <p:cBhvr>
                                        <p:cTn id="131" dur="500"/>
                                        <p:tgtEl>
                                          <p:spTgt spid="49">
                                            <p:txEl>
                                              <p:pRg st="1" end="1"/>
                                            </p:txEl>
                                          </p:spTgt>
                                        </p:tgtEl>
                                      </p:cBhvr>
                                    </p:animEffect>
                                  </p:childTnLst>
                                </p:cTn>
                              </p:par>
                            </p:childTnLst>
                          </p:cTn>
                        </p:par>
                      </p:childTnLst>
                    </p:cTn>
                  </p:par>
                  <p:par>
                    <p:cTn id="132" fill="hold">
                      <p:stCondLst>
                        <p:cond delay="indefinite"/>
                      </p:stCondLst>
                      <p:childTnLst>
                        <p:par>
                          <p:cTn id="133" fill="hold">
                            <p:stCondLst>
                              <p:cond delay="0"/>
                            </p:stCondLst>
                            <p:childTnLst>
                              <p:par>
                                <p:cTn id="134" presetID="10" presetClass="entr" presetSubtype="0" fill="hold" nodeType="clickEffect">
                                  <p:stCondLst>
                                    <p:cond delay="0"/>
                                  </p:stCondLst>
                                  <p:childTnLst>
                                    <p:set>
                                      <p:cBhvr>
                                        <p:cTn id="135" dur="1" fill="hold">
                                          <p:stCondLst>
                                            <p:cond delay="0"/>
                                          </p:stCondLst>
                                        </p:cTn>
                                        <p:tgtEl>
                                          <p:spTgt spid="26"/>
                                        </p:tgtEl>
                                        <p:attrNameLst>
                                          <p:attrName>style.visibility</p:attrName>
                                        </p:attrNameLst>
                                      </p:cBhvr>
                                      <p:to>
                                        <p:strVal val="visible"/>
                                      </p:to>
                                    </p:set>
                                    <p:animEffect transition="in" filter="fade">
                                      <p:cBhvr>
                                        <p:cTn id="136" dur="500"/>
                                        <p:tgtEl>
                                          <p:spTgt spid="26"/>
                                        </p:tgtEl>
                                      </p:cBhvr>
                                    </p:animEffect>
                                  </p:childTnLst>
                                </p:cTn>
                              </p:par>
                            </p:childTnLst>
                          </p:cTn>
                        </p:par>
                        <p:par>
                          <p:cTn id="137" fill="hold">
                            <p:stCondLst>
                              <p:cond delay="500"/>
                            </p:stCondLst>
                            <p:childTnLst>
                              <p:par>
                                <p:cTn id="138" presetID="10" presetClass="entr" presetSubtype="0" fill="hold" grpId="0" nodeType="afterEffect">
                                  <p:stCondLst>
                                    <p:cond delay="0"/>
                                  </p:stCondLst>
                                  <p:childTnLst>
                                    <p:set>
                                      <p:cBhvr>
                                        <p:cTn id="139" dur="1" fill="hold">
                                          <p:stCondLst>
                                            <p:cond delay="0"/>
                                          </p:stCondLst>
                                        </p:cTn>
                                        <p:tgtEl>
                                          <p:spTgt spid="29"/>
                                        </p:tgtEl>
                                        <p:attrNameLst>
                                          <p:attrName>style.visibility</p:attrName>
                                        </p:attrNameLst>
                                      </p:cBhvr>
                                      <p:to>
                                        <p:strVal val="visible"/>
                                      </p:to>
                                    </p:set>
                                    <p:animEffect transition="in" filter="fade">
                                      <p:cBhvr>
                                        <p:cTn id="140" dur="500"/>
                                        <p:tgtEl>
                                          <p:spTgt spid="29"/>
                                        </p:tgtEl>
                                      </p:cBhvr>
                                    </p:animEffect>
                                  </p:childTnLst>
                                </p:cTn>
                              </p:par>
                            </p:childTnLst>
                          </p:cTn>
                        </p:par>
                        <p:par>
                          <p:cTn id="141" fill="hold">
                            <p:stCondLst>
                              <p:cond delay="1000"/>
                            </p:stCondLst>
                            <p:childTnLst>
                              <p:par>
                                <p:cTn id="142" presetID="10" presetClass="entr" presetSubtype="0" fill="hold" grpId="0" nodeType="afterEffect">
                                  <p:stCondLst>
                                    <p:cond delay="0"/>
                                  </p:stCondLst>
                                  <p:childTnLst>
                                    <p:set>
                                      <p:cBhvr>
                                        <p:cTn id="143" dur="1" fill="hold">
                                          <p:stCondLst>
                                            <p:cond delay="0"/>
                                          </p:stCondLst>
                                        </p:cTn>
                                        <p:tgtEl>
                                          <p:spTgt spid="52"/>
                                        </p:tgtEl>
                                        <p:attrNameLst>
                                          <p:attrName>style.visibility</p:attrName>
                                        </p:attrNameLst>
                                      </p:cBhvr>
                                      <p:to>
                                        <p:strVal val="visible"/>
                                      </p:to>
                                    </p:set>
                                    <p:animEffect transition="in" filter="fade">
                                      <p:cBhvr>
                                        <p:cTn id="144" dur="500"/>
                                        <p:tgtEl>
                                          <p:spTgt spid="52"/>
                                        </p:tgtEl>
                                      </p:cBhvr>
                                    </p:animEffect>
                                  </p:childTnLst>
                                </p:cTn>
                              </p:par>
                            </p:childTnLst>
                          </p:cTn>
                        </p:par>
                        <p:par>
                          <p:cTn id="145" fill="hold">
                            <p:stCondLst>
                              <p:cond delay="1500"/>
                            </p:stCondLst>
                            <p:childTnLst>
                              <p:par>
                                <p:cTn id="146" presetID="10" presetClass="entr" presetSubtype="0" fill="hold" grpId="0" nodeType="afterEffect">
                                  <p:stCondLst>
                                    <p:cond delay="0"/>
                                  </p:stCondLst>
                                  <p:childTnLst>
                                    <p:set>
                                      <p:cBhvr>
                                        <p:cTn id="147" dur="1" fill="hold">
                                          <p:stCondLst>
                                            <p:cond delay="0"/>
                                          </p:stCondLst>
                                        </p:cTn>
                                        <p:tgtEl>
                                          <p:spTgt spid="33"/>
                                        </p:tgtEl>
                                        <p:attrNameLst>
                                          <p:attrName>style.visibility</p:attrName>
                                        </p:attrNameLst>
                                      </p:cBhvr>
                                      <p:to>
                                        <p:strVal val="visible"/>
                                      </p:to>
                                    </p:set>
                                    <p:animEffect transition="in" filter="fade">
                                      <p:cBhvr>
                                        <p:cTn id="148" dur="500"/>
                                        <p:tgtEl>
                                          <p:spTgt spid="33"/>
                                        </p:tgtEl>
                                      </p:cBhvr>
                                    </p:animEffect>
                                  </p:childTnLst>
                                </p:cTn>
                              </p:par>
                            </p:childTnLst>
                          </p:cTn>
                        </p:par>
                      </p:childTnLst>
                    </p:cTn>
                  </p:par>
                  <p:par>
                    <p:cTn id="149" fill="hold">
                      <p:stCondLst>
                        <p:cond delay="indefinite"/>
                      </p:stCondLst>
                      <p:childTnLst>
                        <p:par>
                          <p:cTn id="150" fill="hold">
                            <p:stCondLst>
                              <p:cond delay="0"/>
                            </p:stCondLst>
                            <p:childTnLst>
                              <p:par>
                                <p:cTn id="151" presetID="10" presetClass="entr" presetSubtype="0" fill="hold" grpId="0" nodeType="clickEffect">
                                  <p:stCondLst>
                                    <p:cond delay="0"/>
                                  </p:stCondLst>
                                  <p:childTnLst>
                                    <p:set>
                                      <p:cBhvr>
                                        <p:cTn id="152" dur="1" fill="hold">
                                          <p:stCondLst>
                                            <p:cond delay="0"/>
                                          </p:stCondLst>
                                        </p:cTn>
                                        <p:tgtEl>
                                          <p:spTgt spid="30"/>
                                        </p:tgtEl>
                                        <p:attrNameLst>
                                          <p:attrName>style.visibility</p:attrName>
                                        </p:attrNameLst>
                                      </p:cBhvr>
                                      <p:to>
                                        <p:strVal val="visible"/>
                                      </p:to>
                                    </p:set>
                                    <p:animEffect transition="in" filter="fade">
                                      <p:cBhvr>
                                        <p:cTn id="153" dur="500"/>
                                        <p:tgtEl>
                                          <p:spTgt spid="30"/>
                                        </p:tgtEl>
                                      </p:cBhvr>
                                    </p:animEffect>
                                  </p:childTnLst>
                                </p:cTn>
                              </p:par>
                            </p:childTnLst>
                          </p:cTn>
                        </p:par>
                      </p:childTnLst>
                    </p:cTn>
                  </p:par>
                  <p:par>
                    <p:cTn id="154" fill="hold">
                      <p:stCondLst>
                        <p:cond delay="indefinite"/>
                      </p:stCondLst>
                      <p:childTnLst>
                        <p:par>
                          <p:cTn id="155" fill="hold">
                            <p:stCondLst>
                              <p:cond delay="0"/>
                            </p:stCondLst>
                            <p:childTnLst>
                              <p:par>
                                <p:cTn id="156" presetID="10" presetClass="entr" presetSubtype="0" fill="hold" grpId="0" nodeType="clickEffect">
                                  <p:stCondLst>
                                    <p:cond delay="0"/>
                                  </p:stCondLst>
                                  <p:childTnLst>
                                    <p:set>
                                      <p:cBhvr>
                                        <p:cTn id="157" dur="1" fill="hold">
                                          <p:stCondLst>
                                            <p:cond delay="0"/>
                                          </p:stCondLst>
                                        </p:cTn>
                                        <p:tgtEl>
                                          <p:spTgt spid="31"/>
                                        </p:tgtEl>
                                        <p:attrNameLst>
                                          <p:attrName>style.visibility</p:attrName>
                                        </p:attrNameLst>
                                      </p:cBhvr>
                                      <p:to>
                                        <p:strVal val="visible"/>
                                      </p:to>
                                    </p:set>
                                    <p:animEffect transition="in" filter="fade">
                                      <p:cBhvr>
                                        <p:cTn id="158" dur="500"/>
                                        <p:tgtEl>
                                          <p:spTgt spid="31"/>
                                        </p:tgtEl>
                                      </p:cBhvr>
                                    </p:animEffect>
                                  </p:childTnLst>
                                </p:cTn>
                              </p:par>
                            </p:childTnLst>
                          </p:cTn>
                        </p:par>
                        <p:par>
                          <p:cTn id="159" fill="hold">
                            <p:stCondLst>
                              <p:cond delay="500"/>
                            </p:stCondLst>
                            <p:childTnLst>
                              <p:par>
                                <p:cTn id="160" presetID="10" presetClass="entr" presetSubtype="0" fill="hold" nodeType="afterEffect">
                                  <p:stCondLst>
                                    <p:cond delay="0"/>
                                  </p:stCondLst>
                                  <p:childTnLst>
                                    <p:set>
                                      <p:cBhvr>
                                        <p:cTn id="161" dur="1" fill="hold">
                                          <p:stCondLst>
                                            <p:cond delay="0"/>
                                          </p:stCondLst>
                                        </p:cTn>
                                        <p:tgtEl>
                                          <p:spTgt spid="21"/>
                                        </p:tgtEl>
                                        <p:attrNameLst>
                                          <p:attrName>style.visibility</p:attrName>
                                        </p:attrNameLst>
                                      </p:cBhvr>
                                      <p:to>
                                        <p:strVal val="visible"/>
                                      </p:to>
                                    </p:set>
                                    <p:animEffect transition="in" filter="fade">
                                      <p:cBhvr>
                                        <p:cTn id="162" dur="500"/>
                                        <p:tgtEl>
                                          <p:spTgt spid="21"/>
                                        </p:tgtEl>
                                      </p:cBhvr>
                                    </p:animEffect>
                                  </p:childTnLst>
                                </p:cTn>
                              </p:par>
                            </p:childTnLst>
                          </p:cTn>
                        </p:par>
                        <p:par>
                          <p:cTn id="163" fill="hold">
                            <p:stCondLst>
                              <p:cond delay="1000"/>
                            </p:stCondLst>
                            <p:childTnLst>
                              <p:par>
                                <p:cTn id="164" presetID="10" presetClass="entr" presetSubtype="0" fill="hold" grpId="0" nodeType="afterEffect">
                                  <p:stCondLst>
                                    <p:cond delay="0"/>
                                  </p:stCondLst>
                                  <p:childTnLst>
                                    <p:set>
                                      <p:cBhvr>
                                        <p:cTn id="165" dur="1" fill="hold">
                                          <p:stCondLst>
                                            <p:cond delay="0"/>
                                          </p:stCondLst>
                                        </p:cTn>
                                        <p:tgtEl>
                                          <p:spTgt spid="24"/>
                                        </p:tgtEl>
                                        <p:attrNameLst>
                                          <p:attrName>style.visibility</p:attrName>
                                        </p:attrNameLst>
                                      </p:cBhvr>
                                      <p:to>
                                        <p:strVal val="visible"/>
                                      </p:to>
                                    </p:set>
                                    <p:animEffect transition="in" filter="fade">
                                      <p:cBhvr>
                                        <p:cTn id="166" dur="500"/>
                                        <p:tgtEl>
                                          <p:spTgt spid="24"/>
                                        </p:tgtEl>
                                      </p:cBhvr>
                                    </p:animEffect>
                                  </p:childTnLst>
                                </p:cTn>
                              </p:par>
                            </p:childTnLst>
                          </p:cTn>
                        </p:par>
                      </p:childTnLst>
                    </p:cTn>
                  </p:par>
                  <p:par>
                    <p:cTn id="167" fill="hold">
                      <p:stCondLst>
                        <p:cond delay="indefinite"/>
                      </p:stCondLst>
                      <p:childTnLst>
                        <p:par>
                          <p:cTn id="168" fill="hold">
                            <p:stCondLst>
                              <p:cond delay="0"/>
                            </p:stCondLst>
                            <p:childTnLst>
                              <p:par>
                                <p:cTn id="169" presetID="10" presetClass="entr" presetSubtype="0" fill="hold" grpId="0" nodeType="clickEffect">
                                  <p:stCondLst>
                                    <p:cond delay="0"/>
                                  </p:stCondLst>
                                  <p:childTnLst>
                                    <p:set>
                                      <p:cBhvr>
                                        <p:cTn id="170" dur="1" fill="hold">
                                          <p:stCondLst>
                                            <p:cond delay="0"/>
                                          </p:stCondLst>
                                        </p:cTn>
                                        <p:tgtEl>
                                          <p:spTgt spid="13"/>
                                        </p:tgtEl>
                                        <p:attrNameLst>
                                          <p:attrName>style.visibility</p:attrName>
                                        </p:attrNameLst>
                                      </p:cBhvr>
                                      <p:to>
                                        <p:strVal val="visible"/>
                                      </p:to>
                                    </p:set>
                                    <p:animEffect transition="in" filter="fade">
                                      <p:cBhvr>
                                        <p:cTn id="171" dur="500"/>
                                        <p:tgtEl>
                                          <p:spTgt spid="13"/>
                                        </p:tgtEl>
                                      </p:cBhvr>
                                    </p:animEffect>
                                  </p:childTnLst>
                                </p:cTn>
                              </p:par>
                            </p:childTnLst>
                          </p:cTn>
                        </p:par>
                        <p:par>
                          <p:cTn id="172" fill="hold">
                            <p:stCondLst>
                              <p:cond delay="500"/>
                            </p:stCondLst>
                            <p:childTnLst>
                              <p:par>
                                <p:cTn id="173" presetID="10" presetClass="entr" presetSubtype="0" fill="hold" grpId="0" nodeType="afterEffect">
                                  <p:stCondLst>
                                    <p:cond delay="0"/>
                                  </p:stCondLst>
                                  <p:childTnLst>
                                    <p:set>
                                      <p:cBhvr>
                                        <p:cTn id="174" dur="1" fill="hold">
                                          <p:stCondLst>
                                            <p:cond delay="0"/>
                                          </p:stCondLst>
                                        </p:cTn>
                                        <p:tgtEl>
                                          <p:spTgt spid="17"/>
                                        </p:tgtEl>
                                        <p:attrNameLst>
                                          <p:attrName>style.visibility</p:attrName>
                                        </p:attrNameLst>
                                      </p:cBhvr>
                                      <p:to>
                                        <p:strVal val="visible"/>
                                      </p:to>
                                    </p:set>
                                    <p:animEffect transition="in" filter="fade">
                                      <p:cBhvr>
                                        <p:cTn id="175" dur="500"/>
                                        <p:tgtEl>
                                          <p:spTgt spid="17"/>
                                        </p:tgtEl>
                                      </p:cBhvr>
                                    </p:animEffect>
                                  </p:childTnLst>
                                </p:cTn>
                              </p:par>
                              <p:par>
                                <p:cTn id="176" presetID="10" presetClass="entr" presetSubtype="0" fill="hold" grpId="0" nodeType="withEffect">
                                  <p:stCondLst>
                                    <p:cond delay="0"/>
                                  </p:stCondLst>
                                  <p:childTnLst>
                                    <p:set>
                                      <p:cBhvr>
                                        <p:cTn id="177" dur="1" fill="hold">
                                          <p:stCondLst>
                                            <p:cond delay="0"/>
                                          </p:stCondLst>
                                        </p:cTn>
                                        <p:tgtEl>
                                          <p:spTgt spid="16"/>
                                        </p:tgtEl>
                                        <p:attrNameLst>
                                          <p:attrName>style.visibility</p:attrName>
                                        </p:attrNameLst>
                                      </p:cBhvr>
                                      <p:to>
                                        <p:strVal val="visible"/>
                                      </p:to>
                                    </p:set>
                                    <p:animEffect transition="in" filter="fade">
                                      <p:cBhvr>
                                        <p:cTn id="178" dur="500"/>
                                        <p:tgtEl>
                                          <p:spTgt spid="16"/>
                                        </p:tgtEl>
                                      </p:cBhvr>
                                    </p:animEffect>
                                  </p:childTnLst>
                                </p:cTn>
                              </p:par>
                            </p:childTnLst>
                          </p:cTn>
                        </p:par>
                        <p:par>
                          <p:cTn id="179" fill="hold">
                            <p:stCondLst>
                              <p:cond delay="1000"/>
                            </p:stCondLst>
                            <p:childTnLst>
                              <p:par>
                                <p:cTn id="180" presetID="10" presetClass="entr" presetSubtype="0" fill="hold" grpId="0" nodeType="afterEffect">
                                  <p:stCondLst>
                                    <p:cond delay="0"/>
                                  </p:stCondLst>
                                  <p:childTnLst>
                                    <p:set>
                                      <p:cBhvr>
                                        <p:cTn id="181" dur="1" fill="hold">
                                          <p:stCondLst>
                                            <p:cond delay="0"/>
                                          </p:stCondLst>
                                        </p:cTn>
                                        <p:tgtEl>
                                          <p:spTgt spid="14"/>
                                        </p:tgtEl>
                                        <p:attrNameLst>
                                          <p:attrName>style.visibility</p:attrName>
                                        </p:attrNameLst>
                                      </p:cBhvr>
                                      <p:to>
                                        <p:strVal val="visible"/>
                                      </p:to>
                                    </p:set>
                                    <p:animEffect transition="in" filter="fade">
                                      <p:cBhvr>
                                        <p:cTn id="18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13" grpId="0" animBg="1"/>
      <p:bldP spid="14" grpId="0"/>
      <p:bldP spid="16" grpId="0"/>
      <p:bldP spid="17" grpId="0"/>
      <p:bldP spid="30" grpId="0" animBg="1"/>
      <p:bldP spid="31" grpId="0" animBg="1"/>
      <p:bldP spid="36" grpId="0" animBg="1"/>
      <p:bldP spid="37" grpId="0" animBg="1"/>
      <p:bldP spid="38" grpId="0" animBg="1"/>
      <p:bldP spid="39" grpId="0" animBg="1"/>
      <p:bldP spid="42" grpId="0" animBg="1"/>
      <p:bldP spid="44" grpId="0"/>
      <p:bldP spid="45" grpId="0" animBg="1"/>
      <p:bldP spid="46" grpId="0" animBg="1"/>
      <p:bldP spid="48" grpId="0" animBg="1"/>
      <p:bldP spid="50" grpId="0"/>
      <p:bldP spid="51" grpId="0" animBg="1"/>
      <p:bldP spid="33" grpId="0"/>
      <p:bldP spid="24" grpId="0"/>
      <p:bldP spid="5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746625" y="503345"/>
            <a:ext cx="4154387" cy="3568593"/>
          </a:xfrm>
        </p:spPr>
        <p:txBody>
          <a:bodyPr/>
          <a:lstStyle/>
          <a:p>
            <a:r>
              <a:rPr lang="en-US" sz="5400" dirty="0"/>
              <a:t>Revelation</a:t>
            </a:r>
            <a:br>
              <a:rPr lang="en-US" sz="5400" dirty="0"/>
            </a:br>
            <a:r>
              <a:rPr lang="en-US" sz="2800" dirty="0">
                <a:solidFill>
                  <a:srgbClr val="C00000"/>
                </a:solidFill>
              </a:rPr>
              <a:t>Trust God</a:t>
            </a:r>
            <a:endParaRPr lang="en-US" sz="5400" dirty="0">
              <a:solidFill>
                <a:srgbClr val="C00000"/>
              </a:solidFill>
            </a:endParaRPr>
          </a:p>
        </p:txBody>
      </p:sp>
      <p:sp>
        <p:nvSpPr>
          <p:cNvPr id="5" name="Text Placeholder 4"/>
          <p:cNvSpPr>
            <a:spLocks noGrp="1"/>
          </p:cNvSpPr>
          <p:nvPr>
            <p:ph type="body" sz="quarter" idx="11"/>
          </p:nvPr>
        </p:nvSpPr>
        <p:spPr>
          <a:xfrm>
            <a:off x="4746626" y="4253453"/>
            <a:ext cx="4154387" cy="407611"/>
          </a:xfrm>
        </p:spPr>
        <p:txBody>
          <a:bodyPr>
            <a:noAutofit/>
          </a:bodyPr>
          <a:lstStyle/>
          <a:p>
            <a:r>
              <a:rPr lang="en-US" sz="1800" b="1" dirty="0"/>
              <a:t>Lesson 22 – </a:t>
            </a:r>
            <a:r>
              <a:rPr lang="en-US" sz="1800" dirty="0"/>
              <a:t>New Heaven, Earth, and Jerusalem</a:t>
            </a:r>
            <a:endParaRPr lang="en-US" sz="1800" b="1" dirty="0"/>
          </a:p>
        </p:txBody>
      </p:sp>
    </p:spTree>
    <p:extLst>
      <p:ext uri="{BB962C8B-B14F-4D97-AF65-F5344CB8AC3E}">
        <p14:creationId xmlns:p14="http://schemas.microsoft.com/office/powerpoint/2010/main" val="3880568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US" dirty="0"/>
              <a:t>The New Heaven and</a:t>
            </a:r>
          </a:p>
          <a:p>
            <a:r>
              <a:rPr lang="en-US" dirty="0"/>
              <a:t>the New Earth</a:t>
            </a:r>
          </a:p>
          <a:p>
            <a:r>
              <a:rPr lang="en-US" dirty="0">
                <a:solidFill>
                  <a:srgbClr val="C00000"/>
                </a:solidFill>
              </a:rPr>
              <a:t>Revelation 21:1-8</a:t>
            </a:r>
          </a:p>
        </p:txBody>
      </p:sp>
    </p:spTree>
    <p:extLst>
      <p:ext uri="{BB962C8B-B14F-4D97-AF65-F5344CB8AC3E}">
        <p14:creationId xmlns:p14="http://schemas.microsoft.com/office/powerpoint/2010/main" val="27014145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“A New Heaven and a New Earth”</a:t>
            </a:r>
          </a:p>
        </p:txBody>
      </p:sp>
      <p:sp>
        <p:nvSpPr>
          <p:cNvPr id="3" name="Content Placeholder 2"/>
          <p:cNvSpPr>
            <a:spLocks noGrp="1"/>
          </p:cNvSpPr>
          <p:nvPr>
            <p:ph sz="quarter" idx="10"/>
          </p:nvPr>
        </p:nvSpPr>
        <p:spPr/>
        <p:txBody>
          <a:bodyPr/>
          <a:lstStyle/>
          <a:p>
            <a:pPr marL="0" lvl="0" indent="0">
              <a:spcBef>
                <a:spcPts val="0"/>
              </a:spcBef>
              <a:buNone/>
            </a:pPr>
            <a:r>
              <a:rPr lang="en-US" sz="1800" i="1" dirty="0">
                <a:solidFill>
                  <a:srgbClr val="800000"/>
                </a:solidFill>
              </a:rPr>
              <a:t>Now I saw </a:t>
            </a:r>
            <a:r>
              <a:rPr lang="en-US" sz="1800" b="1" i="1" dirty="0">
                <a:solidFill>
                  <a:srgbClr val="800000"/>
                </a:solidFill>
              </a:rPr>
              <a:t>a new heaven and a new earth, for the first heaven and the first earth had </a:t>
            </a:r>
            <a:r>
              <a:rPr lang="en-US" sz="1800" b="1" i="1" u="sng" dirty="0">
                <a:solidFill>
                  <a:srgbClr val="800000"/>
                </a:solidFill>
              </a:rPr>
              <a:t>passed away</a:t>
            </a:r>
            <a:r>
              <a:rPr lang="en-US" sz="1800" i="1" dirty="0">
                <a:solidFill>
                  <a:srgbClr val="800000"/>
                </a:solidFill>
              </a:rPr>
              <a:t>. Also there was </a:t>
            </a:r>
            <a:r>
              <a:rPr lang="en-US" sz="1800" b="1" i="1" dirty="0">
                <a:solidFill>
                  <a:srgbClr val="800000"/>
                </a:solidFill>
              </a:rPr>
              <a:t>no more sea</a:t>
            </a:r>
            <a:r>
              <a:rPr lang="en-US" sz="1800" i="1" dirty="0">
                <a:solidFill>
                  <a:srgbClr val="800000"/>
                </a:solidFill>
              </a:rPr>
              <a:t>. </a:t>
            </a:r>
            <a:r>
              <a:rPr lang="en-US" sz="1800" dirty="0"/>
              <a:t>(</a:t>
            </a:r>
            <a:r>
              <a:rPr lang="en-US" sz="1800" b="1" dirty="0">
                <a:solidFill>
                  <a:srgbClr val="800000"/>
                </a:solidFill>
              </a:rPr>
              <a:t>21:1</a:t>
            </a:r>
            <a:r>
              <a:rPr lang="en-US" sz="1800" dirty="0"/>
              <a:t>)</a:t>
            </a:r>
          </a:p>
          <a:p>
            <a:pPr marL="346075" lvl="0" indent="-346075">
              <a:spcBef>
                <a:spcPts val="0"/>
              </a:spcBef>
              <a:buFont typeface="+mj-lt"/>
              <a:buAutoNum type="arabicPeriod"/>
            </a:pPr>
            <a:r>
              <a:rPr lang="en-US" sz="1800" dirty="0"/>
              <a:t>Why is a </a:t>
            </a:r>
            <a:r>
              <a:rPr lang="en-US" sz="1800" i="1" dirty="0">
                <a:solidFill>
                  <a:srgbClr val="800000"/>
                </a:solidFill>
              </a:rPr>
              <a:t>“new heaven and new earth”</a:t>
            </a:r>
            <a:r>
              <a:rPr lang="en-US" sz="1800" dirty="0"/>
              <a:t> required?  What is the significance of there being </a:t>
            </a:r>
            <a:r>
              <a:rPr lang="en-US" sz="1800" i="1" dirty="0">
                <a:solidFill>
                  <a:srgbClr val="800000"/>
                </a:solidFill>
              </a:rPr>
              <a:t>“no more sea”</a:t>
            </a:r>
            <a:r>
              <a:rPr lang="en-US" sz="1800" dirty="0"/>
              <a:t>?</a:t>
            </a:r>
          </a:p>
          <a:p>
            <a:pPr>
              <a:spcBef>
                <a:spcPts val="0"/>
              </a:spcBef>
            </a:pPr>
            <a:r>
              <a:rPr lang="en-US" sz="1800" dirty="0"/>
              <a:t>Old heaven and earth represent corruption – spiritual and physical – cannot host the </a:t>
            </a:r>
            <a:r>
              <a:rPr lang="en-US" sz="1800" i="1" dirty="0">
                <a:solidFill>
                  <a:srgbClr val="800000"/>
                </a:solidFill>
              </a:rPr>
              <a:t>“incorruptible”</a:t>
            </a:r>
            <a:r>
              <a:rPr lang="en-US" sz="1800" dirty="0"/>
              <a:t> (</a:t>
            </a:r>
            <a:r>
              <a:rPr lang="en-US" sz="1800" b="1" dirty="0">
                <a:solidFill>
                  <a:srgbClr val="800000"/>
                </a:solidFill>
              </a:rPr>
              <a:t>Leviticus 18:25-28; 1 Corinthians 15:49-55; 2 Peter 3:7-13</a:t>
            </a:r>
            <a:r>
              <a:rPr lang="en-US" sz="1800" dirty="0"/>
              <a:t>).</a:t>
            </a:r>
          </a:p>
          <a:p>
            <a:pPr marL="0" indent="0">
              <a:spcBef>
                <a:spcPts val="0"/>
              </a:spcBef>
              <a:buNone/>
            </a:pPr>
            <a:r>
              <a:rPr lang="en-US" sz="1800" i="1" dirty="0">
                <a:solidFill>
                  <a:srgbClr val="800000"/>
                </a:solidFill>
              </a:rPr>
              <a:t>For behold, </a:t>
            </a:r>
            <a:r>
              <a:rPr lang="en-US" sz="1800" b="1" i="1" dirty="0">
                <a:solidFill>
                  <a:srgbClr val="800000"/>
                </a:solidFill>
              </a:rPr>
              <a:t>I create new heavens and a new earth</a:t>
            </a:r>
            <a:r>
              <a:rPr lang="en-US" sz="1800" i="1" dirty="0">
                <a:solidFill>
                  <a:srgbClr val="800000"/>
                </a:solidFill>
              </a:rPr>
              <a:t>; And the </a:t>
            </a:r>
            <a:r>
              <a:rPr lang="en-US" sz="1800" b="1" i="1" dirty="0">
                <a:solidFill>
                  <a:srgbClr val="800000"/>
                </a:solidFill>
              </a:rPr>
              <a:t>former shall not be remembered </a:t>
            </a:r>
            <a:r>
              <a:rPr lang="en-US" sz="1800" i="1" dirty="0">
                <a:solidFill>
                  <a:srgbClr val="800000"/>
                </a:solidFill>
              </a:rPr>
              <a:t>or come to mind. But be glad and rejoice forever in what I create; For behold, </a:t>
            </a:r>
            <a:r>
              <a:rPr lang="en-US" sz="1800" b="1" i="1" dirty="0">
                <a:solidFill>
                  <a:srgbClr val="800000"/>
                </a:solidFill>
              </a:rPr>
              <a:t>I create Jerusalem as a rejoicing</a:t>
            </a:r>
            <a:r>
              <a:rPr lang="en-US" sz="1800" i="1" dirty="0">
                <a:solidFill>
                  <a:srgbClr val="800000"/>
                </a:solidFill>
              </a:rPr>
              <a:t>, And her people a joy. … Then they shall bring </a:t>
            </a:r>
            <a:r>
              <a:rPr lang="en-US" sz="1800" b="1" i="1" dirty="0">
                <a:solidFill>
                  <a:srgbClr val="800000"/>
                </a:solidFill>
              </a:rPr>
              <a:t>all your brethren for an offering to the LORD out of all nations</a:t>
            </a:r>
            <a:r>
              <a:rPr lang="en-US" sz="1800" i="1" dirty="0">
                <a:solidFill>
                  <a:srgbClr val="800000"/>
                </a:solidFill>
              </a:rPr>
              <a:t> … to My holy mountain Jerusalem … And I will also take some of them for priests and Levites,” says the LORD.  For as </a:t>
            </a:r>
            <a:r>
              <a:rPr lang="en-US" sz="1800" b="1" i="1" dirty="0">
                <a:solidFill>
                  <a:srgbClr val="800000"/>
                </a:solidFill>
              </a:rPr>
              <a:t>the new heavens and the new earth Which I will make shall remain before Me</a:t>
            </a:r>
            <a:r>
              <a:rPr lang="en-US" sz="1800" i="1" dirty="0">
                <a:solidFill>
                  <a:srgbClr val="800000"/>
                </a:solidFill>
              </a:rPr>
              <a:t>,” says the LORD, “So shall your descendants and your name remain.” </a:t>
            </a:r>
            <a:r>
              <a:rPr lang="en-US" sz="1800" dirty="0"/>
              <a:t>(</a:t>
            </a:r>
            <a:r>
              <a:rPr lang="en-US" sz="1800" b="1" dirty="0">
                <a:solidFill>
                  <a:srgbClr val="800000"/>
                </a:solidFill>
              </a:rPr>
              <a:t>Isaiah 65:17-18; 66:20-22</a:t>
            </a:r>
            <a:r>
              <a:rPr lang="en-US" sz="1800" dirty="0"/>
              <a:t>)</a:t>
            </a:r>
          </a:p>
          <a:p>
            <a:pPr>
              <a:spcBef>
                <a:spcPts val="0"/>
              </a:spcBef>
            </a:pPr>
            <a:r>
              <a:rPr lang="en-US" sz="1800" dirty="0"/>
              <a:t>Refers to the sweeping changes introduced by Messianic kingdom – reapplied to end time.</a:t>
            </a:r>
          </a:p>
          <a:p>
            <a:pPr>
              <a:spcBef>
                <a:spcPts val="0"/>
              </a:spcBef>
            </a:pPr>
            <a:r>
              <a:rPr lang="en-US" sz="1800" dirty="0"/>
              <a:t>Sea?  Dissolution of society, governments, earthly realm, no barrier to God (</a:t>
            </a:r>
            <a:r>
              <a:rPr lang="en-US" sz="1800" b="1" dirty="0">
                <a:solidFill>
                  <a:srgbClr val="800000"/>
                </a:solidFill>
              </a:rPr>
              <a:t>4:6; 13:1; 15:2</a:t>
            </a:r>
            <a:r>
              <a:rPr lang="en-US" sz="1800" dirty="0"/>
              <a:t>).</a:t>
            </a:r>
          </a:p>
        </p:txBody>
      </p:sp>
    </p:spTree>
    <p:extLst>
      <p:ext uri="{BB962C8B-B14F-4D97-AF65-F5344CB8AC3E}">
        <p14:creationId xmlns:p14="http://schemas.microsoft.com/office/powerpoint/2010/main" val="2182115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“Look for New Heavens and New Earth”</a:t>
            </a:r>
          </a:p>
        </p:txBody>
      </p:sp>
      <p:sp>
        <p:nvSpPr>
          <p:cNvPr id="3" name="Content Placeholder 2"/>
          <p:cNvSpPr>
            <a:spLocks noGrp="1"/>
          </p:cNvSpPr>
          <p:nvPr>
            <p:ph sz="quarter" idx="10"/>
          </p:nvPr>
        </p:nvSpPr>
        <p:spPr/>
        <p:txBody>
          <a:bodyPr/>
          <a:lstStyle/>
          <a:p>
            <a:pPr marL="0" indent="0">
              <a:buNone/>
            </a:pPr>
            <a:r>
              <a:rPr lang="en-US" sz="2000" i="1" dirty="0">
                <a:solidFill>
                  <a:srgbClr val="800000"/>
                </a:solidFill>
              </a:rPr>
              <a:t>But </a:t>
            </a:r>
            <a:r>
              <a:rPr lang="en-US" sz="2000" b="1" i="1" dirty="0">
                <a:solidFill>
                  <a:srgbClr val="800000"/>
                </a:solidFill>
              </a:rPr>
              <a:t>the heavens and the earth which are now preserved by the same word, are </a:t>
            </a:r>
            <a:r>
              <a:rPr lang="en-US" sz="2000" b="1" i="1" u="sng" dirty="0">
                <a:solidFill>
                  <a:srgbClr val="800000"/>
                </a:solidFill>
              </a:rPr>
              <a:t>reserved for fire until the day of judgment</a:t>
            </a:r>
            <a:r>
              <a:rPr lang="en-US" sz="2000" b="1" i="1" dirty="0">
                <a:solidFill>
                  <a:srgbClr val="800000"/>
                </a:solidFill>
              </a:rPr>
              <a:t> and perdition of ungodly men</a:t>
            </a:r>
            <a:r>
              <a:rPr lang="en-US" sz="2000" i="1" dirty="0">
                <a:solidFill>
                  <a:srgbClr val="800000"/>
                </a:solidFill>
              </a:rPr>
              <a:t>.  But, beloved, do not forget this one thing, that with the Lord one day is as a thousand years, and a thousand years as one day.  The Lord is not slack concerning His promise, as some count slackness, but is longsuffering toward us, not willing that any should perish but that all should come to repentance.  But </a:t>
            </a:r>
            <a:r>
              <a:rPr lang="en-US" sz="2000" b="1" i="1" dirty="0">
                <a:solidFill>
                  <a:srgbClr val="800000"/>
                </a:solidFill>
              </a:rPr>
              <a:t>the day of the Lord will come </a:t>
            </a:r>
            <a:r>
              <a:rPr lang="en-US" sz="2000" i="1" dirty="0">
                <a:solidFill>
                  <a:srgbClr val="800000"/>
                </a:solidFill>
              </a:rPr>
              <a:t>as a thief in the night, in which </a:t>
            </a:r>
            <a:r>
              <a:rPr lang="en-US" sz="2000" b="1" i="1" dirty="0">
                <a:solidFill>
                  <a:srgbClr val="800000"/>
                </a:solidFill>
              </a:rPr>
              <a:t>the heavens will </a:t>
            </a:r>
            <a:r>
              <a:rPr lang="en-US" sz="2000" b="1" i="1" u="sng" dirty="0">
                <a:solidFill>
                  <a:srgbClr val="800000"/>
                </a:solidFill>
              </a:rPr>
              <a:t>pass away with a great noise</a:t>
            </a:r>
            <a:r>
              <a:rPr lang="en-US" sz="2000" i="1" dirty="0">
                <a:solidFill>
                  <a:srgbClr val="800000"/>
                </a:solidFill>
              </a:rPr>
              <a:t>, and </a:t>
            </a:r>
            <a:r>
              <a:rPr lang="en-US" sz="2000" b="1" i="1" dirty="0">
                <a:solidFill>
                  <a:srgbClr val="800000"/>
                </a:solidFill>
              </a:rPr>
              <a:t>the elements will </a:t>
            </a:r>
            <a:r>
              <a:rPr lang="en-US" sz="2000" b="1" i="1" u="sng" dirty="0">
                <a:solidFill>
                  <a:srgbClr val="800000"/>
                </a:solidFill>
              </a:rPr>
              <a:t>melt with fervent heat</a:t>
            </a:r>
            <a:r>
              <a:rPr lang="en-US" sz="2000" i="1" dirty="0">
                <a:solidFill>
                  <a:srgbClr val="800000"/>
                </a:solidFill>
              </a:rPr>
              <a:t>; both </a:t>
            </a:r>
            <a:r>
              <a:rPr lang="en-US" sz="2000" b="1" i="1" dirty="0">
                <a:solidFill>
                  <a:srgbClr val="800000"/>
                </a:solidFill>
              </a:rPr>
              <a:t>the earth and the works that are in it will be </a:t>
            </a:r>
            <a:r>
              <a:rPr lang="en-US" sz="2000" b="1" i="1" u="sng" dirty="0">
                <a:solidFill>
                  <a:srgbClr val="800000"/>
                </a:solidFill>
              </a:rPr>
              <a:t>burned up</a:t>
            </a:r>
            <a:r>
              <a:rPr lang="en-US" sz="2000" i="1" dirty="0">
                <a:solidFill>
                  <a:srgbClr val="800000"/>
                </a:solidFill>
              </a:rPr>
              <a:t>.  Therefore, since all these things will be dissolved, what manner of persons ought you to be in holy conduct and godliness, looking for and hastening the coming of the day of God, because of which </a:t>
            </a:r>
            <a:r>
              <a:rPr lang="en-US" sz="2000" b="1" i="1" dirty="0">
                <a:solidFill>
                  <a:srgbClr val="800000"/>
                </a:solidFill>
              </a:rPr>
              <a:t>the heavens will be </a:t>
            </a:r>
            <a:r>
              <a:rPr lang="en-US" sz="2000" b="1" i="1" u="sng" dirty="0">
                <a:solidFill>
                  <a:srgbClr val="800000"/>
                </a:solidFill>
              </a:rPr>
              <a:t>dissolved</a:t>
            </a:r>
            <a:r>
              <a:rPr lang="en-US" sz="2000" b="1" i="1" dirty="0">
                <a:solidFill>
                  <a:srgbClr val="800000"/>
                </a:solidFill>
              </a:rPr>
              <a:t>, being </a:t>
            </a:r>
            <a:r>
              <a:rPr lang="en-US" sz="2000" b="1" i="1" u="sng" dirty="0">
                <a:solidFill>
                  <a:srgbClr val="800000"/>
                </a:solidFill>
              </a:rPr>
              <a:t>on fire</a:t>
            </a:r>
            <a:r>
              <a:rPr lang="en-US" sz="2000" b="1" i="1" dirty="0">
                <a:solidFill>
                  <a:srgbClr val="800000"/>
                </a:solidFill>
              </a:rPr>
              <a:t>, and the elements will </a:t>
            </a:r>
            <a:r>
              <a:rPr lang="en-US" sz="2000" b="1" i="1" u="sng" dirty="0">
                <a:solidFill>
                  <a:srgbClr val="800000"/>
                </a:solidFill>
              </a:rPr>
              <a:t>melt with fervent heat</a:t>
            </a:r>
            <a:r>
              <a:rPr lang="en-US" sz="2000" i="1" dirty="0">
                <a:solidFill>
                  <a:srgbClr val="800000"/>
                </a:solidFill>
              </a:rPr>
              <a:t>?  Nevertheless we, according to His promise</a:t>
            </a:r>
            <a:r>
              <a:rPr lang="en-US" sz="2000" i="1" dirty="0">
                <a:solidFill>
                  <a:srgbClr val="FF5050"/>
                </a:solidFill>
              </a:rPr>
              <a:t>, </a:t>
            </a:r>
            <a:r>
              <a:rPr lang="en-US" sz="2000" b="1" i="1" dirty="0">
                <a:solidFill>
                  <a:srgbClr val="FF5050"/>
                </a:solidFill>
              </a:rPr>
              <a:t>look for </a:t>
            </a:r>
            <a:r>
              <a:rPr lang="en-US" sz="2000" b="1" i="1" u="sng" dirty="0">
                <a:solidFill>
                  <a:srgbClr val="FF5050"/>
                </a:solidFill>
              </a:rPr>
              <a:t>new heavens and a new earth</a:t>
            </a:r>
            <a:r>
              <a:rPr lang="en-US" sz="2000" b="1" i="1" dirty="0">
                <a:solidFill>
                  <a:srgbClr val="FF5050"/>
                </a:solidFill>
              </a:rPr>
              <a:t> in which righteousness dwells</a:t>
            </a:r>
            <a:r>
              <a:rPr lang="en-US" sz="2000" dirty="0"/>
              <a:t>. (</a:t>
            </a:r>
            <a:r>
              <a:rPr lang="en-US" sz="2000" b="1" dirty="0">
                <a:solidFill>
                  <a:srgbClr val="800000"/>
                </a:solidFill>
              </a:rPr>
              <a:t>2 Peter 3:7-13</a:t>
            </a:r>
            <a:r>
              <a:rPr lang="en-US" sz="2000" dirty="0"/>
              <a:t>)</a:t>
            </a:r>
          </a:p>
          <a:p>
            <a:pPr marL="0" indent="0">
              <a:buNone/>
            </a:pPr>
            <a:endParaRPr lang="en-US" sz="2000" dirty="0"/>
          </a:p>
        </p:txBody>
      </p:sp>
    </p:spTree>
    <p:extLst>
      <p:ext uri="{BB962C8B-B14F-4D97-AF65-F5344CB8AC3E}">
        <p14:creationId xmlns:p14="http://schemas.microsoft.com/office/powerpoint/2010/main" val="3901272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New Jerusalem and Its Tabernacle</a:t>
            </a:r>
          </a:p>
        </p:txBody>
      </p:sp>
      <p:sp>
        <p:nvSpPr>
          <p:cNvPr id="3" name="Content Placeholder 2"/>
          <p:cNvSpPr>
            <a:spLocks noGrp="1"/>
          </p:cNvSpPr>
          <p:nvPr>
            <p:ph sz="quarter" idx="10"/>
          </p:nvPr>
        </p:nvSpPr>
        <p:spPr/>
        <p:txBody>
          <a:bodyPr/>
          <a:lstStyle/>
          <a:p>
            <a:pPr marL="346075" indent="-346075">
              <a:spcBef>
                <a:spcPts val="0"/>
              </a:spcBef>
              <a:buFont typeface="+mj-lt"/>
              <a:buAutoNum type="arabicPeriod" startAt="2"/>
            </a:pPr>
            <a:r>
              <a:rPr lang="en-US" sz="1900" dirty="0"/>
              <a:t>What is special about the new dwelling place?  Who else will be there?</a:t>
            </a:r>
          </a:p>
          <a:p>
            <a:pPr marL="0" lvl="0" indent="0">
              <a:spcBef>
                <a:spcPts val="0"/>
              </a:spcBef>
              <a:buNone/>
            </a:pPr>
            <a:r>
              <a:rPr lang="en-US" sz="1900" i="1" dirty="0">
                <a:solidFill>
                  <a:srgbClr val="800000"/>
                </a:solidFill>
              </a:rPr>
              <a:t>Then I, John, saw </a:t>
            </a:r>
            <a:r>
              <a:rPr lang="en-US" sz="1900" b="1" i="1" dirty="0">
                <a:solidFill>
                  <a:srgbClr val="800000"/>
                </a:solidFill>
              </a:rPr>
              <a:t>the holy city, New Jerusalem, coming down out of heaven</a:t>
            </a:r>
            <a:r>
              <a:rPr lang="en-US" sz="1900" i="1" dirty="0">
                <a:solidFill>
                  <a:srgbClr val="800000"/>
                </a:solidFill>
              </a:rPr>
              <a:t> from God, </a:t>
            </a:r>
            <a:r>
              <a:rPr lang="en-US" sz="1900" b="1" i="1" dirty="0">
                <a:solidFill>
                  <a:srgbClr val="800000"/>
                </a:solidFill>
              </a:rPr>
              <a:t>prepared as a </a:t>
            </a:r>
            <a:r>
              <a:rPr lang="en-US" sz="1900" b="1" i="1" u="sng" dirty="0">
                <a:solidFill>
                  <a:srgbClr val="800000"/>
                </a:solidFill>
              </a:rPr>
              <a:t>bride</a:t>
            </a:r>
            <a:r>
              <a:rPr lang="en-US" sz="1900" b="1" i="1" dirty="0">
                <a:solidFill>
                  <a:srgbClr val="800000"/>
                </a:solidFill>
              </a:rPr>
              <a:t> adorned for her husband</a:t>
            </a:r>
            <a:r>
              <a:rPr lang="en-US" sz="1900" i="1" dirty="0">
                <a:solidFill>
                  <a:srgbClr val="800000"/>
                </a:solidFill>
              </a:rPr>
              <a:t>.  And I heard a loud voice from heaven saying, “Behold, </a:t>
            </a:r>
            <a:r>
              <a:rPr lang="en-US" sz="1900" b="1" i="1" dirty="0">
                <a:solidFill>
                  <a:srgbClr val="800000"/>
                </a:solidFill>
              </a:rPr>
              <a:t>the tabernacle of God is with men</a:t>
            </a:r>
            <a:r>
              <a:rPr lang="en-US" sz="1900" i="1" dirty="0">
                <a:solidFill>
                  <a:srgbClr val="800000"/>
                </a:solidFill>
              </a:rPr>
              <a:t>, and </a:t>
            </a:r>
            <a:r>
              <a:rPr lang="en-US" sz="1900" b="1" i="1" u="sng" dirty="0">
                <a:solidFill>
                  <a:srgbClr val="800000"/>
                </a:solidFill>
              </a:rPr>
              <a:t>He</a:t>
            </a:r>
            <a:r>
              <a:rPr lang="en-US" sz="1900" b="1" i="1" dirty="0">
                <a:solidFill>
                  <a:srgbClr val="800000"/>
                </a:solidFill>
              </a:rPr>
              <a:t> will </a:t>
            </a:r>
            <a:r>
              <a:rPr lang="en-US" sz="1900" b="1" i="1" u="sng" dirty="0">
                <a:solidFill>
                  <a:srgbClr val="800000"/>
                </a:solidFill>
              </a:rPr>
              <a:t>dwell with</a:t>
            </a:r>
            <a:r>
              <a:rPr lang="en-US" sz="1900" b="1" i="1" dirty="0">
                <a:solidFill>
                  <a:srgbClr val="800000"/>
                </a:solidFill>
              </a:rPr>
              <a:t> them</a:t>
            </a:r>
            <a:r>
              <a:rPr lang="en-US" sz="1900" i="1" dirty="0">
                <a:solidFill>
                  <a:srgbClr val="800000"/>
                </a:solidFill>
              </a:rPr>
              <a:t>, and </a:t>
            </a:r>
            <a:r>
              <a:rPr lang="en-US" sz="1900" b="1" i="1" dirty="0">
                <a:solidFill>
                  <a:srgbClr val="800000"/>
                </a:solidFill>
              </a:rPr>
              <a:t>they shall be His people</a:t>
            </a:r>
            <a:r>
              <a:rPr lang="en-US" sz="1900" i="1" dirty="0">
                <a:solidFill>
                  <a:srgbClr val="800000"/>
                </a:solidFill>
              </a:rPr>
              <a:t>. </a:t>
            </a:r>
            <a:r>
              <a:rPr lang="en-US" sz="1900" b="1" i="1" u="sng" dirty="0">
                <a:solidFill>
                  <a:srgbClr val="800000"/>
                </a:solidFill>
              </a:rPr>
              <a:t>God Himself will be with them</a:t>
            </a:r>
            <a:r>
              <a:rPr lang="en-US" sz="1900" i="1" dirty="0">
                <a:solidFill>
                  <a:srgbClr val="800000"/>
                </a:solidFill>
              </a:rPr>
              <a:t> and </a:t>
            </a:r>
            <a:r>
              <a:rPr lang="en-US" sz="1900" b="1" i="1" dirty="0">
                <a:solidFill>
                  <a:srgbClr val="800000"/>
                </a:solidFill>
              </a:rPr>
              <a:t>be their God</a:t>
            </a:r>
            <a:r>
              <a:rPr lang="en-US" sz="1900" i="1" dirty="0">
                <a:solidFill>
                  <a:srgbClr val="800000"/>
                </a:solidFill>
              </a:rPr>
              <a:t>.” </a:t>
            </a:r>
            <a:r>
              <a:rPr lang="en-US" sz="1900" dirty="0"/>
              <a:t>(</a:t>
            </a:r>
            <a:r>
              <a:rPr lang="en-US" sz="1900" b="1" dirty="0">
                <a:solidFill>
                  <a:srgbClr val="800000"/>
                </a:solidFill>
              </a:rPr>
              <a:t>21:2-3</a:t>
            </a:r>
            <a:r>
              <a:rPr lang="en-US" sz="1900" dirty="0"/>
              <a:t>)</a:t>
            </a:r>
          </a:p>
          <a:p>
            <a:pPr>
              <a:spcBef>
                <a:spcPts val="0"/>
              </a:spcBef>
            </a:pPr>
            <a:r>
              <a:rPr lang="en-US" sz="1900" dirty="0"/>
              <a:t>God’s people have always been looking for </a:t>
            </a:r>
            <a:r>
              <a:rPr lang="en-US" sz="1900" i="1" dirty="0">
                <a:solidFill>
                  <a:srgbClr val="800000"/>
                </a:solidFill>
              </a:rPr>
              <a:t>“a city”</a:t>
            </a:r>
            <a:r>
              <a:rPr lang="en-US" sz="1900" dirty="0">
                <a:solidFill>
                  <a:srgbClr val="800000"/>
                </a:solidFill>
              </a:rPr>
              <a:t> </a:t>
            </a:r>
            <a:r>
              <a:rPr lang="en-US" sz="1900" dirty="0"/>
              <a:t>(</a:t>
            </a:r>
            <a:r>
              <a:rPr lang="en-US" sz="1900" b="1" dirty="0">
                <a:solidFill>
                  <a:srgbClr val="800000"/>
                </a:solidFill>
              </a:rPr>
              <a:t>Hebrews 11:10-16</a:t>
            </a:r>
            <a:r>
              <a:rPr lang="en-US" sz="1900" dirty="0"/>
              <a:t>).</a:t>
            </a:r>
          </a:p>
          <a:p>
            <a:pPr>
              <a:spcBef>
                <a:spcPts val="0"/>
              </a:spcBef>
            </a:pPr>
            <a:r>
              <a:rPr lang="en-US" sz="1900" dirty="0"/>
              <a:t>Cohabitation, the plan and promise from the beginning (</a:t>
            </a:r>
            <a:r>
              <a:rPr lang="en-US" sz="1900" b="1" dirty="0">
                <a:solidFill>
                  <a:srgbClr val="800000"/>
                </a:solidFill>
              </a:rPr>
              <a:t>Genesis 3:8; Exodus 6:7</a:t>
            </a:r>
            <a:r>
              <a:rPr lang="en-US" sz="1900" dirty="0"/>
              <a:t>).</a:t>
            </a:r>
          </a:p>
          <a:p>
            <a:pPr marL="0" indent="0">
              <a:spcBef>
                <a:spcPts val="0"/>
              </a:spcBef>
              <a:buNone/>
            </a:pPr>
            <a:r>
              <a:rPr lang="en-US" sz="1900" i="1" dirty="0">
                <a:solidFill>
                  <a:srgbClr val="800000"/>
                </a:solidFill>
              </a:rPr>
              <a:t>I will </a:t>
            </a:r>
            <a:r>
              <a:rPr lang="en-US" sz="1900" b="1" i="1" dirty="0">
                <a:solidFill>
                  <a:srgbClr val="800000"/>
                </a:solidFill>
              </a:rPr>
              <a:t>set My </a:t>
            </a:r>
            <a:r>
              <a:rPr lang="en-US" sz="1900" b="1" i="1" u="sng" dirty="0">
                <a:solidFill>
                  <a:srgbClr val="800000"/>
                </a:solidFill>
              </a:rPr>
              <a:t>tabernacle</a:t>
            </a:r>
            <a:r>
              <a:rPr lang="en-US" sz="1900" b="1" i="1" dirty="0">
                <a:solidFill>
                  <a:srgbClr val="800000"/>
                </a:solidFill>
              </a:rPr>
              <a:t> among you</a:t>
            </a:r>
            <a:r>
              <a:rPr lang="en-US" sz="1900" i="1" dirty="0">
                <a:solidFill>
                  <a:srgbClr val="800000"/>
                </a:solidFill>
              </a:rPr>
              <a:t>, and My soul shall not abhor you.  </a:t>
            </a:r>
            <a:r>
              <a:rPr lang="en-US" sz="1900" b="1" i="1" u="sng" dirty="0">
                <a:solidFill>
                  <a:srgbClr val="800000"/>
                </a:solidFill>
              </a:rPr>
              <a:t>I will walk among you</a:t>
            </a:r>
            <a:r>
              <a:rPr lang="en-US" sz="1900" i="1" dirty="0">
                <a:solidFill>
                  <a:srgbClr val="800000"/>
                </a:solidFill>
              </a:rPr>
              <a:t> and </a:t>
            </a:r>
            <a:r>
              <a:rPr lang="en-US" sz="1900" b="1" i="1" dirty="0">
                <a:solidFill>
                  <a:srgbClr val="800000"/>
                </a:solidFill>
              </a:rPr>
              <a:t>be your God</a:t>
            </a:r>
            <a:r>
              <a:rPr lang="en-US" sz="1900" i="1" dirty="0">
                <a:solidFill>
                  <a:srgbClr val="800000"/>
                </a:solidFill>
              </a:rPr>
              <a:t>, and </a:t>
            </a:r>
            <a:r>
              <a:rPr lang="en-US" sz="1900" b="1" i="1" dirty="0">
                <a:solidFill>
                  <a:srgbClr val="800000"/>
                </a:solidFill>
              </a:rPr>
              <a:t>you shall be My people</a:t>
            </a:r>
            <a:r>
              <a:rPr lang="en-US" sz="1900" i="1" dirty="0">
                <a:solidFill>
                  <a:srgbClr val="800000"/>
                </a:solidFill>
              </a:rPr>
              <a:t>. </a:t>
            </a:r>
            <a:r>
              <a:rPr lang="en-US" sz="1900" dirty="0"/>
              <a:t>(</a:t>
            </a:r>
            <a:r>
              <a:rPr lang="en-US" sz="1900" b="1" dirty="0">
                <a:solidFill>
                  <a:srgbClr val="800000"/>
                </a:solidFill>
              </a:rPr>
              <a:t>Leviticus 26:11-12</a:t>
            </a:r>
            <a:r>
              <a:rPr lang="en-US" sz="1900" dirty="0"/>
              <a:t>)</a:t>
            </a:r>
          </a:p>
          <a:p>
            <a:pPr>
              <a:spcBef>
                <a:spcPts val="0"/>
              </a:spcBef>
            </a:pPr>
            <a:r>
              <a:rPr lang="en-US" sz="1900" dirty="0"/>
              <a:t>Plan after return from captivity (</a:t>
            </a:r>
            <a:r>
              <a:rPr lang="en-US" sz="1900" b="1" dirty="0">
                <a:solidFill>
                  <a:srgbClr val="800000"/>
                </a:solidFill>
              </a:rPr>
              <a:t>Jer. 24:6-7; 30:18-31:1; 32:28; </a:t>
            </a:r>
            <a:r>
              <a:rPr lang="en-US" sz="1900" b="1" dirty="0" err="1">
                <a:solidFill>
                  <a:srgbClr val="800000"/>
                </a:solidFill>
              </a:rPr>
              <a:t>Eze</a:t>
            </a:r>
            <a:r>
              <a:rPr lang="en-US" sz="1900" b="1" dirty="0">
                <a:solidFill>
                  <a:srgbClr val="800000"/>
                </a:solidFill>
              </a:rPr>
              <a:t>. 36:19-28</a:t>
            </a:r>
            <a:r>
              <a:rPr lang="en-US" sz="1900" dirty="0"/>
              <a:t>).</a:t>
            </a:r>
          </a:p>
          <a:p>
            <a:pPr>
              <a:spcBef>
                <a:spcPts val="0"/>
              </a:spcBef>
            </a:pPr>
            <a:r>
              <a:rPr lang="en-US" sz="1900" dirty="0"/>
              <a:t>Plan for Messianic kingdom (</a:t>
            </a:r>
            <a:r>
              <a:rPr lang="en-US" sz="1900" b="1" dirty="0" err="1">
                <a:solidFill>
                  <a:srgbClr val="800000"/>
                </a:solidFill>
              </a:rPr>
              <a:t>Eze</a:t>
            </a:r>
            <a:r>
              <a:rPr lang="en-US" sz="1900" b="1" dirty="0">
                <a:solidFill>
                  <a:srgbClr val="800000"/>
                </a:solidFill>
              </a:rPr>
              <a:t>. 37:23-28; Hos. 1:10; 2:23; Rom. 9:26; 2 Cor. 6:16</a:t>
            </a:r>
            <a:r>
              <a:rPr lang="en-US" sz="1900" dirty="0"/>
              <a:t>).</a:t>
            </a:r>
          </a:p>
          <a:p>
            <a:pPr>
              <a:spcBef>
                <a:spcPts val="0"/>
              </a:spcBef>
            </a:pPr>
            <a:r>
              <a:rPr lang="en-US" sz="1900" dirty="0"/>
              <a:t>Our citizenship and country is already in heaven (</a:t>
            </a:r>
            <a:r>
              <a:rPr lang="en-US" sz="1900" b="1" dirty="0">
                <a:solidFill>
                  <a:srgbClr val="800000"/>
                </a:solidFill>
              </a:rPr>
              <a:t>Philippians 3:20; Galatians 4:26</a:t>
            </a:r>
            <a:r>
              <a:rPr lang="en-US" sz="1900" dirty="0"/>
              <a:t>).</a:t>
            </a:r>
          </a:p>
          <a:p>
            <a:pPr>
              <a:spcBef>
                <a:spcPts val="0"/>
              </a:spcBef>
            </a:pPr>
            <a:r>
              <a:rPr lang="en-US" sz="1900" dirty="0"/>
              <a:t>But, only fully realized in the eternity of heaven (</a:t>
            </a:r>
            <a:r>
              <a:rPr lang="en-US" sz="1900" b="1" dirty="0">
                <a:solidFill>
                  <a:srgbClr val="800000"/>
                </a:solidFill>
              </a:rPr>
              <a:t>Hebrews 12:22-24; </a:t>
            </a:r>
            <a:r>
              <a:rPr lang="en-US" sz="1900" b="1" u="sng" dirty="0">
                <a:solidFill>
                  <a:srgbClr val="800000"/>
                </a:solidFill>
              </a:rPr>
              <a:t>13:14</a:t>
            </a:r>
            <a:r>
              <a:rPr lang="en-US" sz="1900" dirty="0"/>
              <a:t>).</a:t>
            </a:r>
          </a:p>
          <a:p>
            <a:pPr>
              <a:spcBef>
                <a:spcPts val="0"/>
              </a:spcBef>
            </a:pPr>
            <a:r>
              <a:rPr lang="en-US" sz="1900" dirty="0"/>
              <a:t>God’s close presence is the greatest reward of heaven – to be with God!</a:t>
            </a:r>
          </a:p>
        </p:txBody>
      </p:sp>
    </p:spTree>
    <p:extLst>
      <p:ext uri="{BB962C8B-B14F-4D97-AF65-F5344CB8AC3E}">
        <p14:creationId xmlns:p14="http://schemas.microsoft.com/office/powerpoint/2010/main" val="3198352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500"/>
                                        <p:tgtEl>
                                          <p:spTgt spid="3">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Effect transition="in" filter="fade">
                                      <p:cBhvr>
                                        <p:cTn id="41" dur="500"/>
                                        <p:tgtEl>
                                          <p:spTgt spid="3">
                                            <p:txEl>
                                              <p:pRg st="6" end="6"/>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3">
                                            <p:txEl>
                                              <p:pRg st="7" end="7"/>
                                            </p:txEl>
                                          </p:spTgt>
                                        </p:tgtEl>
                                        <p:attrNameLst>
                                          <p:attrName>style.visibility</p:attrName>
                                        </p:attrNameLst>
                                      </p:cBhvr>
                                      <p:to>
                                        <p:strVal val="visible"/>
                                      </p:to>
                                    </p:set>
                                    <p:animEffect transition="in" filter="fade">
                                      <p:cBhvr>
                                        <p:cTn id="46" dur="500"/>
                                        <p:tgtEl>
                                          <p:spTgt spid="3">
                                            <p:txEl>
                                              <p:pRg st="7" end="7"/>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3">
                                            <p:txEl>
                                              <p:pRg st="8" end="8"/>
                                            </p:txEl>
                                          </p:spTgt>
                                        </p:tgtEl>
                                        <p:attrNameLst>
                                          <p:attrName>style.visibility</p:attrName>
                                        </p:attrNameLst>
                                      </p:cBhvr>
                                      <p:to>
                                        <p:strVal val="visible"/>
                                      </p:to>
                                    </p:set>
                                    <p:animEffect transition="in" filter="fade">
                                      <p:cBhvr>
                                        <p:cTn id="51" dur="500"/>
                                        <p:tgtEl>
                                          <p:spTgt spid="3">
                                            <p:txEl>
                                              <p:pRg st="8" end="8"/>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3">
                                            <p:txEl>
                                              <p:pRg st="9" end="9"/>
                                            </p:txEl>
                                          </p:spTgt>
                                        </p:tgtEl>
                                        <p:attrNameLst>
                                          <p:attrName>style.visibility</p:attrName>
                                        </p:attrNameLst>
                                      </p:cBhvr>
                                      <p:to>
                                        <p:strVal val="visible"/>
                                      </p:to>
                                    </p:set>
                                    <p:animEffect transition="in" filter="fade">
                                      <p:cBhvr>
                                        <p:cTn id="56"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End of Anguish</a:t>
            </a:r>
          </a:p>
        </p:txBody>
      </p:sp>
      <p:sp>
        <p:nvSpPr>
          <p:cNvPr id="3" name="Content Placeholder 2"/>
          <p:cNvSpPr>
            <a:spLocks noGrp="1"/>
          </p:cNvSpPr>
          <p:nvPr>
            <p:ph sz="quarter" idx="10"/>
          </p:nvPr>
        </p:nvSpPr>
        <p:spPr/>
        <p:txBody>
          <a:bodyPr/>
          <a:lstStyle/>
          <a:p>
            <a:pPr marL="346075" lvl="0" indent="-346075">
              <a:buFont typeface="+mj-lt"/>
              <a:buAutoNum type="arabicPeriod" startAt="3"/>
            </a:pPr>
            <a:r>
              <a:rPr lang="en-US" sz="2000" dirty="0"/>
              <a:t>How is this new dwelling place described?</a:t>
            </a:r>
          </a:p>
          <a:p>
            <a:pPr marL="0" indent="0">
              <a:buNone/>
            </a:pPr>
            <a:r>
              <a:rPr lang="en-US" sz="2000" i="1" dirty="0">
                <a:solidFill>
                  <a:srgbClr val="800000"/>
                </a:solidFill>
              </a:rPr>
              <a:t>“And </a:t>
            </a:r>
            <a:r>
              <a:rPr lang="en-US" sz="2000" b="1" i="1" u="sng" dirty="0">
                <a:solidFill>
                  <a:srgbClr val="800000"/>
                </a:solidFill>
              </a:rPr>
              <a:t>God will</a:t>
            </a:r>
            <a:r>
              <a:rPr lang="en-US" sz="2000" b="1" i="1" dirty="0">
                <a:solidFill>
                  <a:srgbClr val="800000"/>
                </a:solidFill>
              </a:rPr>
              <a:t> wipe away every tear </a:t>
            </a:r>
            <a:r>
              <a:rPr lang="en-US" sz="2000" i="1" dirty="0">
                <a:solidFill>
                  <a:srgbClr val="800000"/>
                </a:solidFill>
              </a:rPr>
              <a:t>from their eyes; there shall be </a:t>
            </a:r>
            <a:r>
              <a:rPr lang="en-US" sz="2000" b="1" i="1" baseline="30000" dirty="0">
                <a:solidFill>
                  <a:srgbClr val="800000"/>
                </a:solidFill>
              </a:rPr>
              <a:t>1</a:t>
            </a:r>
            <a:r>
              <a:rPr lang="en-US" sz="2000" b="1" i="1" dirty="0">
                <a:solidFill>
                  <a:srgbClr val="800000"/>
                </a:solidFill>
              </a:rPr>
              <a:t>no more death, </a:t>
            </a:r>
            <a:r>
              <a:rPr lang="en-US" sz="2000" b="1" i="1" baseline="30000" dirty="0">
                <a:solidFill>
                  <a:srgbClr val="800000"/>
                </a:solidFill>
              </a:rPr>
              <a:t>2</a:t>
            </a:r>
            <a:r>
              <a:rPr lang="en-US" sz="2000" b="1" i="1" dirty="0">
                <a:solidFill>
                  <a:srgbClr val="800000"/>
                </a:solidFill>
              </a:rPr>
              <a:t>nor sorrow</a:t>
            </a:r>
            <a:r>
              <a:rPr lang="en-US" sz="2000" i="1" dirty="0">
                <a:solidFill>
                  <a:srgbClr val="800000"/>
                </a:solidFill>
              </a:rPr>
              <a:t>, </a:t>
            </a:r>
            <a:r>
              <a:rPr lang="en-US" sz="2000" i="1" baseline="30000" dirty="0">
                <a:solidFill>
                  <a:srgbClr val="800000"/>
                </a:solidFill>
              </a:rPr>
              <a:t>3</a:t>
            </a:r>
            <a:r>
              <a:rPr lang="en-US" sz="2000" b="1" i="1" dirty="0">
                <a:solidFill>
                  <a:srgbClr val="800000"/>
                </a:solidFill>
              </a:rPr>
              <a:t>nor crying</a:t>
            </a:r>
            <a:r>
              <a:rPr lang="en-US" sz="2000" i="1" dirty="0">
                <a:solidFill>
                  <a:srgbClr val="800000"/>
                </a:solidFill>
              </a:rPr>
              <a:t>. There shall be </a:t>
            </a:r>
            <a:r>
              <a:rPr lang="en-US" sz="2000" b="1" i="1" baseline="30000" dirty="0">
                <a:solidFill>
                  <a:srgbClr val="800000"/>
                </a:solidFill>
              </a:rPr>
              <a:t>4</a:t>
            </a:r>
            <a:r>
              <a:rPr lang="en-US" sz="2000" b="1" i="1" dirty="0">
                <a:solidFill>
                  <a:srgbClr val="800000"/>
                </a:solidFill>
              </a:rPr>
              <a:t>no more pain</a:t>
            </a:r>
            <a:r>
              <a:rPr lang="en-US" sz="2000" i="1" dirty="0">
                <a:solidFill>
                  <a:srgbClr val="800000"/>
                </a:solidFill>
              </a:rPr>
              <a:t>, for </a:t>
            </a:r>
            <a:r>
              <a:rPr lang="en-US" sz="2000" b="1" i="1" dirty="0">
                <a:solidFill>
                  <a:srgbClr val="800000"/>
                </a:solidFill>
              </a:rPr>
              <a:t>the former things have passed</a:t>
            </a:r>
            <a:r>
              <a:rPr lang="en-US" sz="2000" i="1" dirty="0">
                <a:solidFill>
                  <a:srgbClr val="800000"/>
                </a:solidFill>
              </a:rPr>
              <a:t> away.”  Then </a:t>
            </a:r>
            <a:r>
              <a:rPr lang="en-US" sz="2000" b="1" i="1" u="sng" dirty="0">
                <a:solidFill>
                  <a:srgbClr val="800000"/>
                </a:solidFill>
              </a:rPr>
              <a:t>He who sat on the throne</a:t>
            </a:r>
            <a:r>
              <a:rPr lang="en-US" sz="2000" b="1" i="1" dirty="0">
                <a:solidFill>
                  <a:srgbClr val="800000"/>
                </a:solidFill>
              </a:rPr>
              <a:t> said</a:t>
            </a:r>
            <a:r>
              <a:rPr lang="en-US" sz="2000" i="1" dirty="0">
                <a:solidFill>
                  <a:srgbClr val="800000"/>
                </a:solidFill>
              </a:rPr>
              <a:t>, “Behold, </a:t>
            </a:r>
            <a:r>
              <a:rPr lang="en-US" sz="2000" b="1" i="1" u="sng" dirty="0">
                <a:solidFill>
                  <a:srgbClr val="800000"/>
                </a:solidFill>
              </a:rPr>
              <a:t>I make all things new</a:t>
            </a:r>
            <a:r>
              <a:rPr lang="en-US" sz="2000" i="1" dirty="0">
                <a:solidFill>
                  <a:srgbClr val="800000"/>
                </a:solidFill>
              </a:rPr>
              <a:t>.” And He said to me, “</a:t>
            </a:r>
            <a:r>
              <a:rPr lang="en-US" sz="2000" b="1" i="1" dirty="0">
                <a:solidFill>
                  <a:srgbClr val="800000"/>
                </a:solidFill>
              </a:rPr>
              <a:t>Write</a:t>
            </a:r>
            <a:r>
              <a:rPr lang="en-US" sz="2000" i="1" dirty="0">
                <a:solidFill>
                  <a:srgbClr val="800000"/>
                </a:solidFill>
              </a:rPr>
              <a:t>, for these words are </a:t>
            </a:r>
            <a:r>
              <a:rPr lang="en-US" sz="2000" b="1" i="1" dirty="0">
                <a:solidFill>
                  <a:srgbClr val="800000"/>
                </a:solidFill>
              </a:rPr>
              <a:t>true</a:t>
            </a:r>
            <a:r>
              <a:rPr lang="en-US" sz="2000" i="1" dirty="0">
                <a:solidFill>
                  <a:srgbClr val="800000"/>
                </a:solidFill>
              </a:rPr>
              <a:t> and </a:t>
            </a:r>
            <a:r>
              <a:rPr lang="en-US" sz="2000" b="1" i="1" dirty="0">
                <a:solidFill>
                  <a:srgbClr val="800000"/>
                </a:solidFill>
              </a:rPr>
              <a:t>faithful</a:t>
            </a:r>
            <a:r>
              <a:rPr lang="en-US" sz="2000" i="1" dirty="0">
                <a:solidFill>
                  <a:srgbClr val="800000"/>
                </a:solidFill>
              </a:rPr>
              <a:t>.”  And He said to me, “</a:t>
            </a:r>
            <a:r>
              <a:rPr lang="en-US" sz="2000" b="1" i="1" dirty="0">
                <a:solidFill>
                  <a:srgbClr val="800000"/>
                </a:solidFill>
              </a:rPr>
              <a:t>It is done! </a:t>
            </a:r>
            <a:r>
              <a:rPr lang="en-US" sz="2000" b="1" i="1" u="sng" dirty="0">
                <a:solidFill>
                  <a:srgbClr val="800000"/>
                </a:solidFill>
              </a:rPr>
              <a:t>I am the Alpha and the Omega, the Beginning and the End</a:t>
            </a:r>
            <a:r>
              <a:rPr lang="en-US" sz="2000" i="1" dirty="0">
                <a:solidFill>
                  <a:srgbClr val="800000"/>
                </a:solidFill>
              </a:rPr>
              <a:t>. I will give of </a:t>
            </a:r>
            <a:r>
              <a:rPr lang="en-US" sz="2000" b="1" i="1" dirty="0">
                <a:solidFill>
                  <a:srgbClr val="800000"/>
                </a:solidFill>
              </a:rPr>
              <a:t>the fountain of the water of life freely </a:t>
            </a:r>
            <a:r>
              <a:rPr lang="en-US" sz="2000" i="1" dirty="0">
                <a:solidFill>
                  <a:srgbClr val="800000"/>
                </a:solidFill>
              </a:rPr>
              <a:t>to him who thirsts.” </a:t>
            </a:r>
            <a:r>
              <a:rPr lang="en-US" sz="2000" dirty="0"/>
              <a:t>(</a:t>
            </a:r>
            <a:r>
              <a:rPr lang="en-US" sz="2000" b="1" dirty="0">
                <a:solidFill>
                  <a:srgbClr val="800000"/>
                </a:solidFill>
              </a:rPr>
              <a:t>21:4-6</a:t>
            </a:r>
            <a:r>
              <a:rPr lang="en-US" sz="2000" dirty="0"/>
              <a:t>)</a:t>
            </a:r>
          </a:p>
          <a:p>
            <a:r>
              <a:rPr lang="en-US" sz="2000" dirty="0"/>
              <a:t>Like a Father, God wipes away our tears – nothing remains to make us cry.</a:t>
            </a:r>
          </a:p>
          <a:p>
            <a:r>
              <a:rPr lang="en-US" sz="2000" dirty="0"/>
              <a:t>Everything old is destroyed, all that is needed or wanted is made new, fresh.</a:t>
            </a:r>
          </a:p>
          <a:p>
            <a:r>
              <a:rPr lang="en-US" sz="2000" i="1" dirty="0">
                <a:solidFill>
                  <a:srgbClr val="800000"/>
                </a:solidFill>
              </a:rPr>
              <a:t>“It is done!”</a:t>
            </a:r>
            <a:r>
              <a:rPr lang="en-US" sz="2000" dirty="0"/>
              <a:t> – the prophetic past tense indicating certainty, no turning back.</a:t>
            </a:r>
          </a:p>
          <a:p>
            <a:r>
              <a:rPr lang="en-US" sz="2000" i="1" dirty="0">
                <a:solidFill>
                  <a:srgbClr val="800000"/>
                </a:solidFill>
              </a:rPr>
              <a:t>“The Beginning and the End”</a:t>
            </a:r>
            <a:r>
              <a:rPr lang="en-US" sz="2000" dirty="0"/>
              <a:t> – Represents His role as Creator and Judge (</a:t>
            </a:r>
            <a:r>
              <a:rPr lang="en-US" sz="2000" b="1" dirty="0">
                <a:solidFill>
                  <a:srgbClr val="800000"/>
                </a:solidFill>
              </a:rPr>
              <a:t>1:5-18</a:t>
            </a:r>
            <a:r>
              <a:rPr lang="en-US" sz="2000" dirty="0"/>
              <a:t>).</a:t>
            </a:r>
          </a:p>
          <a:p>
            <a:r>
              <a:rPr lang="en-US" sz="2000" i="1" dirty="0">
                <a:solidFill>
                  <a:srgbClr val="800000"/>
                </a:solidFill>
              </a:rPr>
              <a:t>“The fountain of the water of life”</a:t>
            </a:r>
            <a:r>
              <a:rPr lang="en-US" sz="2000" dirty="0"/>
              <a:t> finally, fully realized (</a:t>
            </a:r>
            <a:r>
              <a:rPr lang="en-US" sz="2000" b="1" dirty="0">
                <a:solidFill>
                  <a:srgbClr val="800000"/>
                </a:solidFill>
              </a:rPr>
              <a:t>John 4:10-14</a:t>
            </a:r>
            <a:r>
              <a:rPr lang="en-US" sz="2000" dirty="0"/>
              <a:t>).</a:t>
            </a:r>
          </a:p>
        </p:txBody>
      </p:sp>
    </p:spTree>
    <p:extLst>
      <p:ext uri="{BB962C8B-B14F-4D97-AF65-F5344CB8AC3E}">
        <p14:creationId xmlns:p14="http://schemas.microsoft.com/office/powerpoint/2010/main" val="3545905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par>
                          <p:cTn id="23" fill="hold">
                            <p:stCondLst>
                              <p:cond delay="500"/>
                            </p:stCondLst>
                            <p:childTnLst>
                              <p:par>
                                <p:cTn id="24" presetID="10" presetClass="entr" presetSubtype="0" fill="hold" grpId="0" nodeType="after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fade">
                                      <p:cBhvr>
                                        <p:cTn id="26" dur="500"/>
                                        <p:tgtEl>
                                          <p:spTgt spid="2"/>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500"/>
                                        <p:tgtEl>
                                          <p:spTgt spid="3">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Effect transition="in" filter="fade">
                                      <p:cBhvr>
                                        <p:cTn id="41"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Promise for Those Who Overcome</a:t>
            </a:r>
          </a:p>
        </p:txBody>
      </p:sp>
      <p:sp>
        <p:nvSpPr>
          <p:cNvPr id="3" name="Content Placeholder 2"/>
          <p:cNvSpPr>
            <a:spLocks noGrp="1"/>
          </p:cNvSpPr>
          <p:nvPr>
            <p:ph sz="quarter" idx="10"/>
          </p:nvPr>
        </p:nvSpPr>
        <p:spPr/>
        <p:txBody>
          <a:bodyPr/>
          <a:lstStyle/>
          <a:p>
            <a:pPr marL="346075" lvl="0" indent="-346075">
              <a:buFont typeface="+mj-lt"/>
              <a:buAutoNum type="arabicPeriod" startAt="4"/>
            </a:pPr>
            <a:r>
              <a:rPr lang="en-US" sz="2000" dirty="0"/>
              <a:t>What promise does the Lord extend to those who </a:t>
            </a:r>
            <a:r>
              <a:rPr lang="en-US" sz="2000" i="1" dirty="0">
                <a:solidFill>
                  <a:srgbClr val="800000"/>
                </a:solidFill>
              </a:rPr>
              <a:t>“overcome”</a:t>
            </a:r>
            <a:r>
              <a:rPr lang="en-US" sz="2000" dirty="0"/>
              <a:t>?</a:t>
            </a:r>
          </a:p>
          <a:p>
            <a:pPr marL="0" indent="0">
              <a:buNone/>
            </a:pPr>
            <a:r>
              <a:rPr lang="en-US" sz="2000" i="1" dirty="0">
                <a:solidFill>
                  <a:srgbClr val="800000"/>
                </a:solidFill>
              </a:rPr>
              <a:t>He </a:t>
            </a:r>
            <a:r>
              <a:rPr lang="en-US" sz="2000" b="1" i="1" dirty="0">
                <a:solidFill>
                  <a:srgbClr val="800000"/>
                </a:solidFill>
              </a:rPr>
              <a:t>who </a:t>
            </a:r>
            <a:r>
              <a:rPr lang="en-US" sz="2000" b="1" i="1" u="sng" dirty="0">
                <a:solidFill>
                  <a:srgbClr val="800000"/>
                </a:solidFill>
              </a:rPr>
              <a:t>overcomes</a:t>
            </a:r>
            <a:r>
              <a:rPr lang="en-US" sz="2000" b="1" i="1" dirty="0">
                <a:solidFill>
                  <a:srgbClr val="800000"/>
                </a:solidFill>
              </a:rPr>
              <a:t> shall </a:t>
            </a:r>
            <a:r>
              <a:rPr lang="en-US" sz="2000" b="1" i="1" baseline="30000" dirty="0">
                <a:solidFill>
                  <a:srgbClr val="800000"/>
                </a:solidFill>
              </a:rPr>
              <a:t>1</a:t>
            </a:r>
            <a:r>
              <a:rPr lang="en-US" sz="2000" b="1" i="1" dirty="0">
                <a:solidFill>
                  <a:srgbClr val="800000"/>
                </a:solidFill>
              </a:rPr>
              <a:t>inherit all things</a:t>
            </a:r>
            <a:r>
              <a:rPr lang="en-US" sz="2000" i="1" dirty="0">
                <a:solidFill>
                  <a:srgbClr val="800000"/>
                </a:solidFill>
              </a:rPr>
              <a:t>, and </a:t>
            </a:r>
            <a:r>
              <a:rPr lang="en-US" sz="2000" b="1" i="1" baseline="30000" dirty="0">
                <a:solidFill>
                  <a:srgbClr val="800000"/>
                </a:solidFill>
              </a:rPr>
              <a:t>2</a:t>
            </a:r>
            <a:r>
              <a:rPr lang="en-US" sz="2000" b="1" i="1" dirty="0">
                <a:solidFill>
                  <a:srgbClr val="800000"/>
                </a:solidFill>
              </a:rPr>
              <a:t>I will be his God </a:t>
            </a:r>
            <a:r>
              <a:rPr lang="en-US" sz="2000" i="1" dirty="0">
                <a:solidFill>
                  <a:srgbClr val="800000"/>
                </a:solidFill>
              </a:rPr>
              <a:t>and </a:t>
            </a:r>
            <a:r>
              <a:rPr lang="en-US" sz="2000" b="1" i="1" baseline="30000" dirty="0">
                <a:solidFill>
                  <a:srgbClr val="800000"/>
                </a:solidFill>
              </a:rPr>
              <a:t>3</a:t>
            </a:r>
            <a:r>
              <a:rPr lang="en-US" sz="2000" b="1" i="1" dirty="0">
                <a:solidFill>
                  <a:srgbClr val="800000"/>
                </a:solidFill>
              </a:rPr>
              <a:t>he shall be My son</a:t>
            </a:r>
            <a:r>
              <a:rPr lang="en-US" sz="2000" i="1" dirty="0">
                <a:solidFill>
                  <a:srgbClr val="800000"/>
                </a:solidFill>
              </a:rPr>
              <a:t>. </a:t>
            </a:r>
            <a:r>
              <a:rPr lang="en-US" sz="2000" dirty="0"/>
              <a:t>(</a:t>
            </a:r>
            <a:r>
              <a:rPr lang="en-US" sz="2000" b="1" dirty="0">
                <a:solidFill>
                  <a:srgbClr val="800000"/>
                </a:solidFill>
              </a:rPr>
              <a:t>21:7</a:t>
            </a:r>
            <a:r>
              <a:rPr lang="en-US" sz="2000" dirty="0"/>
              <a:t>)</a:t>
            </a:r>
          </a:p>
          <a:p>
            <a:r>
              <a:rPr lang="en-US" sz="2000" dirty="0"/>
              <a:t>In letters to seven churches, those who </a:t>
            </a:r>
            <a:r>
              <a:rPr lang="en-US" sz="2000" i="1" dirty="0">
                <a:solidFill>
                  <a:srgbClr val="800000"/>
                </a:solidFill>
              </a:rPr>
              <a:t>“overcame”</a:t>
            </a:r>
            <a:r>
              <a:rPr lang="en-US" sz="2000" dirty="0"/>
              <a:t> received promises of blessing (</a:t>
            </a:r>
            <a:r>
              <a:rPr lang="en-US" sz="2000" b="1" dirty="0">
                <a:solidFill>
                  <a:srgbClr val="800000"/>
                </a:solidFill>
              </a:rPr>
              <a:t>2:7, 11, 17, 26; 3:5, 12, 21</a:t>
            </a:r>
            <a:r>
              <a:rPr lang="en-US" sz="2000" dirty="0"/>
              <a:t>) – here realized, elaborated, shown in more detail</a:t>
            </a:r>
          </a:p>
          <a:p>
            <a:r>
              <a:rPr lang="en-US" sz="2000" dirty="0"/>
              <a:t>Reiteration of promise, </a:t>
            </a:r>
            <a:r>
              <a:rPr lang="en-US" sz="2000" i="1" dirty="0">
                <a:solidFill>
                  <a:srgbClr val="800000"/>
                </a:solidFill>
              </a:rPr>
              <a:t>“I will be his God and he shall be My son”</a:t>
            </a:r>
            <a:r>
              <a:rPr lang="en-US" sz="2000" dirty="0"/>
              <a:t>, but now made personal and familial – individual will be </a:t>
            </a:r>
            <a:r>
              <a:rPr lang="en-US" sz="2000" i="1" dirty="0">
                <a:solidFill>
                  <a:srgbClr val="800000"/>
                </a:solidFill>
              </a:rPr>
              <a:t>“My son”</a:t>
            </a:r>
            <a:r>
              <a:rPr lang="en-US" sz="2000" dirty="0"/>
              <a:t>.</a:t>
            </a:r>
          </a:p>
          <a:p>
            <a:r>
              <a:rPr lang="en-US" sz="2000" dirty="0"/>
              <a:t>Represents adoption as acceptable sons finally, fully realized (</a:t>
            </a:r>
            <a:r>
              <a:rPr lang="en-US" sz="2000" b="1" dirty="0">
                <a:solidFill>
                  <a:srgbClr val="800000"/>
                </a:solidFill>
              </a:rPr>
              <a:t>Rom. 8:15, 23; Gal. 4:5-7; Eph. 1:3-6</a:t>
            </a:r>
            <a:r>
              <a:rPr lang="en-US" sz="2000" dirty="0"/>
              <a:t>).</a:t>
            </a:r>
          </a:p>
          <a:p>
            <a:r>
              <a:rPr lang="en-US" sz="2000" dirty="0"/>
              <a:t>Additionally, </a:t>
            </a:r>
            <a:r>
              <a:rPr lang="en-US" sz="2000" i="1" dirty="0">
                <a:solidFill>
                  <a:srgbClr val="800000"/>
                </a:solidFill>
              </a:rPr>
              <a:t>“inherit all things”</a:t>
            </a:r>
            <a:r>
              <a:rPr lang="en-US" sz="2000" dirty="0"/>
              <a:t> – receive the inheritance as a son – </a:t>
            </a:r>
            <a:r>
              <a:rPr lang="en-US" sz="2000" i="1" dirty="0">
                <a:solidFill>
                  <a:srgbClr val="800000"/>
                </a:solidFill>
              </a:rPr>
              <a:t>“all things”</a:t>
            </a:r>
            <a:r>
              <a:rPr lang="en-US" sz="2000" dirty="0"/>
              <a:t>.</a:t>
            </a:r>
          </a:p>
          <a:p>
            <a:r>
              <a:rPr lang="en-US" sz="2000" dirty="0"/>
              <a:t>What is left to want or desire beyond </a:t>
            </a:r>
            <a:r>
              <a:rPr lang="en-US" sz="2000" i="1" dirty="0">
                <a:solidFill>
                  <a:srgbClr val="800000"/>
                </a:solidFill>
              </a:rPr>
              <a:t>“all things”</a:t>
            </a:r>
            <a:r>
              <a:rPr lang="en-US" sz="2000" dirty="0"/>
              <a:t>?  What things could be better (</a:t>
            </a:r>
            <a:r>
              <a:rPr lang="en-US" sz="2000" b="1" dirty="0">
                <a:solidFill>
                  <a:srgbClr val="800000"/>
                </a:solidFill>
              </a:rPr>
              <a:t>John 14:1-3; Romans 8:18-24; 2 Corinthians 4:18-5:4; Colossians 3:1-4</a:t>
            </a:r>
            <a:r>
              <a:rPr lang="en-US" sz="2000" dirty="0"/>
              <a:t>)?</a:t>
            </a:r>
          </a:p>
        </p:txBody>
      </p:sp>
    </p:spTree>
    <p:extLst>
      <p:ext uri="{BB962C8B-B14F-4D97-AF65-F5344CB8AC3E}">
        <p14:creationId xmlns:p14="http://schemas.microsoft.com/office/powerpoint/2010/main" val="1075818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500"/>
                                        <p:tgtEl>
                                          <p:spTgt spid="3">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Effect transition="in" filter="fade">
                                      <p:cBhvr>
                                        <p:cTn id="41"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Satan &amp; the World …</a:t>
            </a:r>
          </a:p>
        </p:txBody>
      </p:sp>
      <p:sp>
        <p:nvSpPr>
          <p:cNvPr id="3" name="Content Placeholder 2"/>
          <p:cNvSpPr>
            <a:spLocks noGrp="1"/>
          </p:cNvSpPr>
          <p:nvPr>
            <p:ph sz="quarter" idx="10"/>
          </p:nvPr>
        </p:nvSpPr>
        <p:spPr/>
        <p:txBody>
          <a:bodyPr/>
          <a:lstStyle/>
          <a:p>
            <a:pPr marL="341313" lvl="0" indent="-341313">
              <a:buFont typeface="+mj-lt"/>
              <a:buAutoNum type="arabicPeriod" startAt="8"/>
            </a:pPr>
            <a:r>
              <a:rPr lang="en-US" sz="2000" dirty="0"/>
              <a:t>Who will the Devil enlist to help him in his final rebellion?  What is the significance of this symbol?</a:t>
            </a:r>
          </a:p>
          <a:p>
            <a:pPr marL="0" indent="0">
              <a:buNone/>
            </a:pPr>
            <a:r>
              <a:rPr lang="en-US" sz="2000" i="1" dirty="0">
                <a:solidFill>
                  <a:srgbClr val="800000"/>
                </a:solidFill>
              </a:rPr>
              <a:t>Now </a:t>
            </a:r>
            <a:r>
              <a:rPr lang="en-US" sz="2000" b="1" i="1" dirty="0">
                <a:solidFill>
                  <a:srgbClr val="800000"/>
                </a:solidFill>
              </a:rPr>
              <a:t>when the </a:t>
            </a:r>
            <a:r>
              <a:rPr lang="en-US" sz="2000" b="1" i="1" u="sng" dirty="0">
                <a:solidFill>
                  <a:srgbClr val="800000"/>
                </a:solidFill>
              </a:rPr>
              <a:t>thousand years</a:t>
            </a:r>
            <a:r>
              <a:rPr lang="en-US" sz="2000" b="1" i="1" dirty="0">
                <a:solidFill>
                  <a:srgbClr val="800000"/>
                </a:solidFill>
              </a:rPr>
              <a:t> have expired</a:t>
            </a:r>
            <a:r>
              <a:rPr lang="en-US" sz="2000" i="1" dirty="0">
                <a:solidFill>
                  <a:srgbClr val="800000"/>
                </a:solidFill>
              </a:rPr>
              <a:t>, </a:t>
            </a:r>
            <a:r>
              <a:rPr lang="en-US" sz="2000" b="1" i="1" dirty="0">
                <a:solidFill>
                  <a:srgbClr val="800000"/>
                </a:solidFill>
              </a:rPr>
              <a:t>Satan will be </a:t>
            </a:r>
            <a:r>
              <a:rPr lang="en-US" sz="2000" b="1" i="1" u="sng" dirty="0">
                <a:solidFill>
                  <a:srgbClr val="800000"/>
                </a:solidFill>
              </a:rPr>
              <a:t>released</a:t>
            </a:r>
            <a:r>
              <a:rPr lang="en-US" sz="2000" b="1" i="1" dirty="0">
                <a:solidFill>
                  <a:srgbClr val="800000"/>
                </a:solidFill>
              </a:rPr>
              <a:t> from his prison </a:t>
            </a:r>
            <a:r>
              <a:rPr lang="en-US" sz="2000" i="1" dirty="0">
                <a:solidFill>
                  <a:srgbClr val="800000"/>
                </a:solidFill>
              </a:rPr>
              <a:t>and will go out to </a:t>
            </a:r>
            <a:r>
              <a:rPr lang="en-US" sz="2000" b="1" i="1" dirty="0">
                <a:solidFill>
                  <a:srgbClr val="800000"/>
                </a:solidFill>
              </a:rPr>
              <a:t>deceive the </a:t>
            </a:r>
            <a:r>
              <a:rPr lang="en-US" sz="2000" b="1" i="1" u="sng" dirty="0">
                <a:solidFill>
                  <a:srgbClr val="800000"/>
                </a:solidFill>
              </a:rPr>
              <a:t>nations</a:t>
            </a:r>
            <a:r>
              <a:rPr lang="en-US" sz="2000" b="1" i="1" dirty="0">
                <a:solidFill>
                  <a:srgbClr val="800000"/>
                </a:solidFill>
              </a:rPr>
              <a:t> which are in the </a:t>
            </a:r>
            <a:r>
              <a:rPr lang="en-US" sz="2000" b="1" i="1" u="sng" dirty="0">
                <a:solidFill>
                  <a:srgbClr val="800000"/>
                </a:solidFill>
              </a:rPr>
              <a:t>four corners</a:t>
            </a:r>
            <a:r>
              <a:rPr lang="en-US" sz="2000" b="1" i="1" dirty="0">
                <a:solidFill>
                  <a:srgbClr val="800000"/>
                </a:solidFill>
              </a:rPr>
              <a:t> of the earth</a:t>
            </a:r>
            <a:r>
              <a:rPr lang="en-US" sz="2000" i="1" dirty="0">
                <a:solidFill>
                  <a:srgbClr val="800000"/>
                </a:solidFill>
              </a:rPr>
              <a:t>, </a:t>
            </a:r>
            <a:r>
              <a:rPr lang="en-US" sz="2000" b="1" i="1" u="sng" dirty="0">
                <a:solidFill>
                  <a:srgbClr val="800000"/>
                </a:solidFill>
              </a:rPr>
              <a:t>Gog and Magog</a:t>
            </a:r>
            <a:r>
              <a:rPr lang="en-US" sz="2000" i="1" dirty="0">
                <a:solidFill>
                  <a:srgbClr val="800000"/>
                </a:solidFill>
              </a:rPr>
              <a:t>, to gather them together to battle, whose </a:t>
            </a:r>
            <a:r>
              <a:rPr lang="en-US" sz="2000" b="1" i="1" dirty="0">
                <a:solidFill>
                  <a:srgbClr val="800000"/>
                </a:solidFill>
              </a:rPr>
              <a:t>number is as the sand of the sea</a:t>
            </a:r>
            <a:r>
              <a:rPr lang="en-US" sz="2000" i="1" dirty="0">
                <a:solidFill>
                  <a:srgbClr val="800000"/>
                </a:solidFill>
              </a:rPr>
              <a:t>. </a:t>
            </a:r>
            <a:r>
              <a:rPr lang="en-US" sz="2000" dirty="0"/>
              <a:t>(</a:t>
            </a:r>
            <a:r>
              <a:rPr lang="en-US" sz="2000" b="1" dirty="0">
                <a:solidFill>
                  <a:srgbClr val="800000"/>
                </a:solidFill>
              </a:rPr>
              <a:t>20:7-8</a:t>
            </a:r>
            <a:r>
              <a:rPr lang="en-US" sz="2000" dirty="0"/>
              <a:t>)</a:t>
            </a:r>
          </a:p>
          <a:p>
            <a:r>
              <a:rPr lang="en-US" sz="2000" i="1" dirty="0">
                <a:solidFill>
                  <a:srgbClr val="800000"/>
                </a:solidFill>
              </a:rPr>
              <a:t>“Nations in the four corners of the earth”</a:t>
            </a:r>
            <a:r>
              <a:rPr lang="en-US" sz="2000" dirty="0"/>
              <a:t> – Indicates nations from all over the earth, the remotest regions – not a single kingdom or </a:t>
            </a:r>
            <a:r>
              <a:rPr lang="en-US" sz="2000" i="1" dirty="0">
                <a:solidFill>
                  <a:srgbClr val="800000"/>
                </a:solidFill>
              </a:rPr>
              <a:t>“beast”</a:t>
            </a:r>
            <a:r>
              <a:rPr lang="en-US" sz="2000" dirty="0"/>
              <a:t>, as before.</a:t>
            </a:r>
          </a:p>
          <a:p>
            <a:r>
              <a:rPr lang="en-US" sz="2000" i="1" dirty="0">
                <a:solidFill>
                  <a:srgbClr val="800000"/>
                </a:solidFill>
              </a:rPr>
              <a:t>“Number is as the sand of the sea”</a:t>
            </a:r>
            <a:r>
              <a:rPr lang="en-US" sz="2000" dirty="0"/>
              <a:t> – Additionally indicates that it is virtually everyone who is not a Christian aligns themselves with the Devil in this war, although likely unconsciously, not fully understanding what they are doing (</a:t>
            </a:r>
            <a:r>
              <a:rPr lang="en-US" sz="2000" i="1" dirty="0">
                <a:solidFill>
                  <a:srgbClr val="800000"/>
                </a:solidFill>
              </a:rPr>
              <a:t>“deceived”</a:t>
            </a:r>
            <a:r>
              <a:rPr lang="en-US" sz="2000" dirty="0"/>
              <a:t>; </a:t>
            </a:r>
            <a:r>
              <a:rPr lang="en-US" sz="2000" b="1" dirty="0">
                <a:solidFill>
                  <a:srgbClr val="800000"/>
                </a:solidFill>
              </a:rPr>
              <a:t>12:9; 13:14; Gen. 3:13; 2 Cor. 11:3, 13; Pr. 14:8; 2 Tm. 3:1, 12-14</a:t>
            </a:r>
            <a:r>
              <a:rPr lang="en-US" sz="2000" dirty="0"/>
              <a:t>).</a:t>
            </a:r>
          </a:p>
          <a:p>
            <a:r>
              <a:rPr lang="en-US" sz="2000" dirty="0"/>
              <a:t>Who are </a:t>
            </a:r>
            <a:r>
              <a:rPr lang="en-US" sz="2000" i="1" dirty="0">
                <a:solidFill>
                  <a:srgbClr val="800000"/>
                </a:solidFill>
              </a:rPr>
              <a:t>“the nations, Gog and Magog”</a:t>
            </a:r>
            <a:r>
              <a:rPr lang="en-US" sz="2000" dirty="0"/>
              <a:t>?  What is the OT precedence for these?</a:t>
            </a:r>
          </a:p>
        </p:txBody>
      </p:sp>
    </p:spTree>
    <p:extLst>
      <p:ext uri="{BB962C8B-B14F-4D97-AF65-F5344CB8AC3E}">
        <p14:creationId xmlns:p14="http://schemas.microsoft.com/office/powerpoint/2010/main" val="2661956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Lake of Fire and Brimstone</a:t>
            </a:r>
          </a:p>
        </p:txBody>
      </p:sp>
      <p:sp>
        <p:nvSpPr>
          <p:cNvPr id="3" name="Content Placeholder 2"/>
          <p:cNvSpPr>
            <a:spLocks noGrp="1"/>
          </p:cNvSpPr>
          <p:nvPr>
            <p:ph sz="quarter" idx="10"/>
          </p:nvPr>
        </p:nvSpPr>
        <p:spPr/>
        <p:txBody>
          <a:bodyPr/>
          <a:lstStyle/>
          <a:p>
            <a:pPr marL="346075" lvl="0" indent="-346075">
              <a:buFont typeface="+mj-lt"/>
              <a:buAutoNum type="arabicPeriod" startAt="5"/>
            </a:pPr>
            <a:r>
              <a:rPr lang="en-US" sz="2000" dirty="0"/>
              <a:t>What promise is extended to those who fail?  How are they identified?</a:t>
            </a:r>
          </a:p>
          <a:p>
            <a:pPr marL="0" lvl="0" indent="0">
              <a:buNone/>
            </a:pPr>
            <a:r>
              <a:rPr lang="en-US" sz="2000" i="1" dirty="0">
                <a:solidFill>
                  <a:srgbClr val="800000"/>
                </a:solidFill>
              </a:rPr>
              <a:t>“But the </a:t>
            </a:r>
            <a:r>
              <a:rPr lang="en-US" sz="2000" b="1" i="1" baseline="30000" dirty="0">
                <a:solidFill>
                  <a:srgbClr val="800000"/>
                </a:solidFill>
              </a:rPr>
              <a:t>1</a:t>
            </a:r>
            <a:r>
              <a:rPr lang="en-US" sz="2000" b="1" i="1" dirty="0">
                <a:solidFill>
                  <a:srgbClr val="800000"/>
                </a:solidFill>
              </a:rPr>
              <a:t>cowardly</a:t>
            </a:r>
            <a:r>
              <a:rPr lang="en-US" sz="2000" i="1" dirty="0">
                <a:solidFill>
                  <a:srgbClr val="800000"/>
                </a:solidFill>
              </a:rPr>
              <a:t>, </a:t>
            </a:r>
            <a:r>
              <a:rPr lang="en-US" sz="2000" b="1" i="1" baseline="30000" dirty="0">
                <a:solidFill>
                  <a:srgbClr val="800000"/>
                </a:solidFill>
              </a:rPr>
              <a:t>2</a:t>
            </a:r>
            <a:r>
              <a:rPr lang="en-US" sz="2000" b="1" i="1" dirty="0">
                <a:solidFill>
                  <a:srgbClr val="800000"/>
                </a:solidFill>
              </a:rPr>
              <a:t>unbelieving</a:t>
            </a:r>
            <a:r>
              <a:rPr lang="en-US" sz="2000" i="1" dirty="0">
                <a:solidFill>
                  <a:srgbClr val="800000"/>
                </a:solidFill>
              </a:rPr>
              <a:t>, </a:t>
            </a:r>
            <a:r>
              <a:rPr lang="en-US" sz="2000" b="1" i="1" baseline="30000" dirty="0">
                <a:solidFill>
                  <a:srgbClr val="800000"/>
                </a:solidFill>
              </a:rPr>
              <a:t>3</a:t>
            </a:r>
            <a:r>
              <a:rPr lang="en-US" sz="2000" b="1" i="1" dirty="0">
                <a:solidFill>
                  <a:srgbClr val="800000"/>
                </a:solidFill>
              </a:rPr>
              <a:t>abominable</a:t>
            </a:r>
            <a:r>
              <a:rPr lang="en-US" sz="2000" i="1" dirty="0">
                <a:solidFill>
                  <a:srgbClr val="800000"/>
                </a:solidFill>
              </a:rPr>
              <a:t>, </a:t>
            </a:r>
            <a:r>
              <a:rPr lang="en-US" sz="2000" b="1" i="1" baseline="30000" dirty="0">
                <a:solidFill>
                  <a:srgbClr val="800000"/>
                </a:solidFill>
              </a:rPr>
              <a:t>4</a:t>
            </a:r>
            <a:r>
              <a:rPr lang="en-US" sz="2000" b="1" i="1" dirty="0">
                <a:solidFill>
                  <a:srgbClr val="800000"/>
                </a:solidFill>
              </a:rPr>
              <a:t>murderers</a:t>
            </a:r>
            <a:r>
              <a:rPr lang="en-US" sz="2000" i="1" dirty="0">
                <a:solidFill>
                  <a:srgbClr val="800000"/>
                </a:solidFill>
              </a:rPr>
              <a:t>, </a:t>
            </a:r>
            <a:r>
              <a:rPr lang="en-US" sz="2000" b="1" i="1" baseline="30000" dirty="0">
                <a:solidFill>
                  <a:srgbClr val="800000"/>
                </a:solidFill>
              </a:rPr>
              <a:t>5</a:t>
            </a:r>
            <a:r>
              <a:rPr lang="en-US" sz="2000" b="1" i="1" dirty="0">
                <a:solidFill>
                  <a:srgbClr val="800000"/>
                </a:solidFill>
              </a:rPr>
              <a:t>sexually immoral</a:t>
            </a:r>
            <a:r>
              <a:rPr lang="en-US" sz="2000" i="1" dirty="0">
                <a:solidFill>
                  <a:srgbClr val="800000"/>
                </a:solidFill>
              </a:rPr>
              <a:t>, </a:t>
            </a:r>
            <a:r>
              <a:rPr lang="en-US" sz="2000" b="1" i="1" baseline="30000" dirty="0">
                <a:solidFill>
                  <a:srgbClr val="800000"/>
                </a:solidFill>
              </a:rPr>
              <a:t>6</a:t>
            </a:r>
            <a:r>
              <a:rPr lang="en-US" sz="2000" b="1" i="1" dirty="0">
                <a:solidFill>
                  <a:srgbClr val="800000"/>
                </a:solidFill>
              </a:rPr>
              <a:t>sorcerers</a:t>
            </a:r>
            <a:r>
              <a:rPr lang="en-US" sz="2000" i="1" dirty="0">
                <a:solidFill>
                  <a:srgbClr val="800000"/>
                </a:solidFill>
              </a:rPr>
              <a:t>, </a:t>
            </a:r>
            <a:r>
              <a:rPr lang="en-US" sz="2000" b="1" i="1" baseline="30000" dirty="0">
                <a:solidFill>
                  <a:srgbClr val="800000"/>
                </a:solidFill>
              </a:rPr>
              <a:t>7</a:t>
            </a:r>
            <a:r>
              <a:rPr lang="en-US" sz="2000" b="1" i="1" dirty="0">
                <a:solidFill>
                  <a:srgbClr val="800000"/>
                </a:solidFill>
              </a:rPr>
              <a:t>idolaters</a:t>
            </a:r>
            <a:r>
              <a:rPr lang="en-US" sz="2000" i="1" dirty="0">
                <a:solidFill>
                  <a:srgbClr val="800000"/>
                </a:solidFill>
              </a:rPr>
              <a:t>, and </a:t>
            </a:r>
            <a:r>
              <a:rPr lang="en-US" sz="2000" b="1" i="1" baseline="30000" dirty="0">
                <a:solidFill>
                  <a:srgbClr val="800000"/>
                </a:solidFill>
              </a:rPr>
              <a:t>8</a:t>
            </a:r>
            <a:r>
              <a:rPr lang="en-US" sz="2000" b="1" i="1" dirty="0">
                <a:solidFill>
                  <a:srgbClr val="800000"/>
                </a:solidFill>
              </a:rPr>
              <a:t>all liars </a:t>
            </a:r>
            <a:r>
              <a:rPr lang="en-US" sz="2000" i="1" dirty="0">
                <a:solidFill>
                  <a:srgbClr val="800000"/>
                </a:solidFill>
              </a:rPr>
              <a:t>shall have </a:t>
            </a:r>
            <a:r>
              <a:rPr lang="en-US" sz="2000" b="1" i="1" dirty="0">
                <a:solidFill>
                  <a:srgbClr val="800000"/>
                </a:solidFill>
              </a:rPr>
              <a:t>their part in the </a:t>
            </a:r>
            <a:r>
              <a:rPr lang="en-US" sz="2000" b="1" i="1" u="sng" dirty="0">
                <a:solidFill>
                  <a:srgbClr val="800000"/>
                </a:solidFill>
              </a:rPr>
              <a:t>lake which burns with fire and brimstone</a:t>
            </a:r>
            <a:r>
              <a:rPr lang="en-US" sz="2000" i="1" dirty="0">
                <a:solidFill>
                  <a:srgbClr val="800000"/>
                </a:solidFill>
              </a:rPr>
              <a:t>, which is the second death.” </a:t>
            </a:r>
            <a:r>
              <a:rPr lang="en-US" sz="2000" dirty="0"/>
              <a:t>(</a:t>
            </a:r>
            <a:r>
              <a:rPr lang="en-US" sz="2000" b="1" dirty="0">
                <a:solidFill>
                  <a:srgbClr val="800000"/>
                </a:solidFill>
              </a:rPr>
              <a:t>21:8</a:t>
            </a:r>
            <a:r>
              <a:rPr lang="en-US" sz="2000" dirty="0"/>
              <a:t>)</a:t>
            </a:r>
          </a:p>
          <a:p>
            <a:r>
              <a:rPr lang="en-US" sz="2000" dirty="0"/>
              <a:t>These people will also share in hell fire along with the Devil, Death, the beasts, false religion, and the harlot.</a:t>
            </a:r>
          </a:p>
          <a:p>
            <a:r>
              <a:rPr lang="en-US" sz="2000" dirty="0"/>
              <a:t>Murderers may be expected, but other types of sinners may be surprising …</a:t>
            </a:r>
          </a:p>
          <a:p>
            <a:pPr lvl="1"/>
            <a:r>
              <a:rPr lang="en-US" sz="1600" dirty="0"/>
              <a:t>Cowardly, Fearful – More scared of immediate wrath of men (</a:t>
            </a:r>
            <a:r>
              <a:rPr lang="en-US" sz="1600" b="1" dirty="0">
                <a:solidFill>
                  <a:srgbClr val="800000"/>
                </a:solidFill>
              </a:rPr>
              <a:t>Heb. 10:38-39; Mat. 10:21-33</a:t>
            </a:r>
            <a:r>
              <a:rPr lang="en-US" sz="1600" dirty="0"/>
              <a:t>).</a:t>
            </a:r>
          </a:p>
          <a:p>
            <a:pPr lvl="1"/>
            <a:r>
              <a:rPr lang="en-US" sz="1600" dirty="0"/>
              <a:t>Sexually Immoral – Reject God’s regulations (</a:t>
            </a:r>
            <a:r>
              <a:rPr lang="en-US" sz="1600" b="1" dirty="0">
                <a:solidFill>
                  <a:srgbClr val="800000"/>
                </a:solidFill>
              </a:rPr>
              <a:t>Hebrews 13:4</a:t>
            </a:r>
            <a:r>
              <a:rPr lang="en-US" sz="1600" dirty="0"/>
              <a:t>).</a:t>
            </a:r>
          </a:p>
          <a:p>
            <a:pPr lvl="1"/>
            <a:r>
              <a:rPr lang="en-US" sz="1600" dirty="0"/>
              <a:t>Sorcerers (</a:t>
            </a:r>
            <a:r>
              <a:rPr lang="en-US" sz="1600" i="1" dirty="0" err="1"/>
              <a:t>pharmakia</a:t>
            </a:r>
            <a:r>
              <a:rPr lang="en-US" sz="1600" dirty="0"/>
              <a:t>) – Those who use drugs to distort or induce visions.</a:t>
            </a:r>
          </a:p>
          <a:p>
            <a:pPr lvl="1"/>
            <a:r>
              <a:rPr lang="en-US" sz="1600" dirty="0"/>
              <a:t>All Liars – Not just the worst liars, but </a:t>
            </a:r>
            <a:r>
              <a:rPr lang="en-US" sz="1600" b="1" i="1" dirty="0"/>
              <a:t>all</a:t>
            </a:r>
            <a:r>
              <a:rPr lang="en-US" sz="1600" dirty="0"/>
              <a:t> liars – include self-deceived (</a:t>
            </a:r>
            <a:r>
              <a:rPr lang="en-US" sz="1600" b="1" dirty="0">
                <a:solidFill>
                  <a:srgbClr val="800000"/>
                </a:solidFill>
              </a:rPr>
              <a:t>2 Thessalonians 2:9-12</a:t>
            </a:r>
            <a:r>
              <a:rPr lang="en-US" sz="1600" dirty="0"/>
              <a:t>).</a:t>
            </a:r>
          </a:p>
          <a:p>
            <a:r>
              <a:rPr lang="en-US" sz="2000" dirty="0"/>
              <a:t>Other passages supplement this list:  </a:t>
            </a:r>
            <a:r>
              <a:rPr lang="en-US" sz="2000" b="1" dirty="0">
                <a:solidFill>
                  <a:srgbClr val="800000"/>
                </a:solidFill>
              </a:rPr>
              <a:t>Rom. 1:26-32; 1 Cor. 6:9-10; Gal. 5:19-21</a:t>
            </a:r>
            <a:r>
              <a:rPr lang="en-US" sz="2000" dirty="0"/>
              <a:t>.</a:t>
            </a:r>
          </a:p>
          <a:p>
            <a:r>
              <a:rPr lang="en-US" sz="2000" dirty="0"/>
              <a:t>But, they are all incomplete, not exhaustive – </a:t>
            </a:r>
            <a:r>
              <a:rPr lang="en-US" sz="2000" i="1" dirty="0">
                <a:solidFill>
                  <a:srgbClr val="800000"/>
                </a:solidFill>
              </a:rPr>
              <a:t>“and such like”</a:t>
            </a:r>
            <a:r>
              <a:rPr lang="en-US" sz="2000" dirty="0"/>
              <a:t> (</a:t>
            </a:r>
            <a:r>
              <a:rPr lang="en-US" sz="2000" b="1" dirty="0">
                <a:solidFill>
                  <a:srgbClr val="800000"/>
                </a:solidFill>
              </a:rPr>
              <a:t>Gal. 5:21</a:t>
            </a:r>
            <a:r>
              <a:rPr lang="en-US" sz="2000" dirty="0"/>
              <a:t>).</a:t>
            </a:r>
          </a:p>
        </p:txBody>
      </p:sp>
    </p:spTree>
    <p:extLst>
      <p:ext uri="{BB962C8B-B14F-4D97-AF65-F5344CB8AC3E}">
        <p14:creationId xmlns:p14="http://schemas.microsoft.com/office/powerpoint/2010/main" val="886924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500"/>
                                        <p:tgtEl>
                                          <p:spTgt spid="3">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Effect transition="in" filter="fade">
                                      <p:cBhvr>
                                        <p:cTn id="41" dur="500"/>
                                        <p:tgtEl>
                                          <p:spTgt spid="3">
                                            <p:txEl>
                                              <p:pRg st="6" end="6"/>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3">
                                            <p:txEl>
                                              <p:pRg st="7" end="7"/>
                                            </p:txEl>
                                          </p:spTgt>
                                        </p:tgtEl>
                                        <p:attrNameLst>
                                          <p:attrName>style.visibility</p:attrName>
                                        </p:attrNameLst>
                                      </p:cBhvr>
                                      <p:to>
                                        <p:strVal val="visible"/>
                                      </p:to>
                                    </p:set>
                                    <p:animEffect transition="in" filter="fade">
                                      <p:cBhvr>
                                        <p:cTn id="46" dur="500"/>
                                        <p:tgtEl>
                                          <p:spTgt spid="3">
                                            <p:txEl>
                                              <p:pRg st="7" end="7"/>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3">
                                            <p:txEl>
                                              <p:pRg st="8" end="8"/>
                                            </p:txEl>
                                          </p:spTgt>
                                        </p:tgtEl>
                                        <p:attrNameLst>
                                          <p:attrName>style.visibility</p:attrName>
                                        </p:attrNameLst>
                                      </p:cBhvr>
                                      <p:to>
                                        <p:strVal val="visible"/>
                                      </p:to>
                                    </p:set>
                                    <p:animEffect transition="in" filter="fade">
                                      <p:cBhvr>
                                        <p:cTn id="51" dur="500"/>
                                        <p:tgtEl>
                                          <p:spTgt spid="3">
                                            <p:txEl>
                                              <p:pRg st="8" end="8"/>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3">
                                            <p:txEl>
                                              <p:pRg st="9" end="9"/>
                                            </p:txEl>
                                          </p:spTgt>
                                        </p:tgtEl>
                                        <p:attrNameLst>
                                          <p:attrName>style.visibility</p:attrName>
                                        </p:attrNameLst>
                                      </p:cBhvr>
                                      <p:to>
                                        <p:strVal val="visible"/>
                                      </p:to>
                                    </p:set>
                                    <p:animEffect transition="in" filter="fade">
                                      <p:cBhvr>
                                        <p:cTn id="56"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Second Death</a:t>
            </a:r>
          </a:p>
        </p:txBody>
      </p:sp>
      <p:sp>
        <p:nvSpPr>
          <p:cNvPr id="3" name="Content Placeholder 2"/>
          <p:cNvSpPr>
            <a:spLocks noGrp="1"/>
          </p:cNvSpPr>
          <p:nvPr>
            <p:ph sz="quarter" idx="10"/>
          </p:nvPr>
        </p:nvSpPr>
        <p:spPr/>
        <p:txBody>
          <a:bodyPr/>
          <a:lstStyle/>
          <a:p>
            <a:pPr marL="0" lvl="0" indent="0">
              <a:buNone/>
            </a:pPr>
            <a:r>
              <a:rPr lang="en-US" sz="2000" i="1" dirty="0">
                <a:solidFill>
                  <a:srgbClr val="800000"/>
                </a:solidFill>
              </a:rPr>
              <a:t>“But the cowardly, unbelieving, abominable, murderers, sexually immoral, sorcerers, idolaters, and all liars </a:t>
            </a:r>
            <a:r>
              <a:rPr lang="en-US" sz="2000" b="1" i="1" dirty="0">
                <a:solidFill>
                  <a:srgbClr val="800000"/>
                </a:solidFill>
              </a:rPr>
              <a:t>shall have their part in the </a:t>
            </a:r>
            <a:r>
              <a:rPr lang="en-US" sz="2000" b="1" i="1" u="sng" dirty="0">
                <a:solidFill>
                  <a:srgbClr val="800000"/>
                </a:solidFill>
              </a:rPr>
              <a:t>lake which burns with fire and brimstone</a:t>
            </a:r>
            <a:r>
              <a:rPr lang="en-US" sz="2000" b="1" i="1" dirty="0">
                <a:solidFill>
                  <a:srgbClr val="800000"/>
                </a:solidFill>
              </a:rPr>
              <a:t>, which is the </a:t>
            </a:r>
            <a:r>
              <a:rPr lang="en-US" sz="2000" b="1" i="1" u="sng" dirty="0">
                <a:solidFill>
                  <a:srgbClr val="800000"/>
                </a:solidFill>
              </a:rPr>
              <a:t>second death</a:t>
            </a:r>
            <a:r>
              <a:rPr lang="en-US" sz="2000" i="1" dirty="0">
                <a:solidFill>
                  <a:srgbClr val="800000"/>
                </a:solidFill>
              </a:rPr>
              <a:t>.” </a:t>
            </a:r>
            <a:r>
              <a:rPr lang="en-US" sz="2000" dirty="0"/>
              <a:t>(</a:t>
            </a:r>
            <a:r>
              <a:rPr lang="en-US" sz="2000" b="1" dirty="0">
                <a:solidFill>
                  <a:srgbClr val="800000"/>
                </a:solidFill>
              </a:rPr>
              <a:t>21:8</a:t>
            </a:r>
            <a:r>
              <a:rPr lang="en-US" sz="2000" dirty="0"/>
              <a:t>)</a:t>
            </a:r>
          </a:p>
          <a:p>
            <a:r>
              <a:rPr lang="en-US" sz="2000" dirty="0"/>
              <a:t>Mentioned previously in </a:t>
            </a:r>
            <a:r>
              <a:rPr lang="en-US" sz="2000" b="1" dirty="0">
                <a:solidFill>
                  <a:srgbClr val="800000"/>
                </a:solidFill>
              </a:rPr>
              <a:t>20:14</a:t>
            </a:r>
            <a:r>
              <a:rPr lang="en-US" sz="2000" dirty="0"/>
              <a:t>.</a:t>
            </a:r>
          </a:p>
          <a:p>
            <a:pPr marL="346075" lvl="0" indent="-346075">
              <a:buFont typeface="+mj-lt"/>
              <a:buAutoNum type="arabicPeriod" startAt="6"/>
            </a:pPr>
            <a:r>
              <a:rPr lang="en-US" sz="2000" dirty="0"/>
              <a:t>In what way would the </a:t>
            </a:r>
            <a:r>
              <a:rPr lang="en-US" sz="2000" i="1" dirty="0">
                <a:solidFill>
                  <a:srgbClr val="800000"/>
                </a:solidFill>
              </a:rPr>
              <a:t>“lake which burns with fire and brimstone”</a:t>
            </a:r>
            <a:r>
              <a:rPr lang="en-US" sz="2000" dirty="0"/>
              <a:t> be considered a </a:t>
            </a:r>
            <a:r>
              <a:rPr lang="en-US" sz="2000" i="1" dirty="0">
                <a:solidFill>
                  <a:srgbClr val="800000"/>
                </a:solidFill>
              </a:rPr>
              <a:t>“second death”</a:t>
            </a:r>
            <a:r>
              <a:rPr lang="en-US" sz="2000" dirty="0"/>
              <a:t>?</a:t>
            </a:r>
          </a:p>
          <a:p>
            <a:r>
              <a:rPr lang="en-US" sz="2000" dirty="0"/>
              <a:t>Like physical death, it represents a separation from the life giving source:</a:t>
            </a:r>
          </a:p>
          <a:p>
            <a:pPr marL="0" indent="0">
              <a:buNone/>
            </a:pPr>
            <a:r>
              <a:rPr lang="en-US" sz="2000" i="1" dirty="0">
                <a:solidFill>
                  <a:srgbClr val="800000"/>
                </a:solidFill>
              </a:rPr>
              <a:t> For as the </a:t>
            </a:r>
            <a:r>
              <a:rPr lang="en-US" sz="2000" b="1" i="1" dirty="0">
                <a:solidFill>
                  <a:srgbClr val="800000"/>
                </a:solidFill>
              </a:rPr>
              <a:t>body </a:t>
            </a:r>
            <a:r>
              <a:rPr lang="en-US" sz="2000" b="1" i="1" u="sng" dirty="0">
                <a:solidFill>
                  <a:srgbClr val="800000"/>
                </a:solidFill>
              </a:rPr>
              <a:t>without</a:t>
            </a:r>
            <a:r>
              <a:rPr lang="en-US" sz="2000" b="1" i="1" dirty="0">
                <a:solidFill>
                  <a:srgbClr val="800000"/>
                </a:solidFill>
              </a:rPr>
              <a:t> the spirit is </a:t>
            </a:r>
            <a:r>
              <a:rPr lang="en-US" sz="2000" b="1" i="1" u="sng" dirty="0">
                <a:solidFill>
                  <a:srgbClr val="800000"/>
                </a:solidFill>
              </a:rPr>
              <a:t>dead</a:t>
            </a:r>
            <a:r>
              <a:rPr lang="en-US" sz="2000" i="1" dirty="0">
                <a:solidFill>
                  <a:srgbClr val="800000"/>
                </a:solidFill>
              </a:rPr>
              <a:t>, so faith without works is dead also.</a:t>
            </a:r>
            <a:r>
              <a:rPr lang="en-US" sz="2000" dirty="0"/>
              <a:t> (</a:t>
            </a:r>
            <a:r>
              <a:rPr lang="en-US" sz="2000" b="1" dirty="0">
                <a:solidFill>
                  <a:srgbClr val="800000"/>
                </a:solidFill>
              </a:rPr>
              <a:t>James 2:26</a:t>
            </a:r>
            <a:r>
              <a:rPr lang="en-US" sz="2000" dirty="0"/>
              <a:t>)</a:t>
            </a:r>
          </a:p>
          <a:p>
            <a:r>
              <a:rPr lang="en-US" sz="2000" dirty="0"/>
              <a:t>Hell represents a total separation from God – no more blessings on </a:t>
            </a:r>
            <a:r>
              <a:rPr lang="en-US" sz="2000" i="1" dirty="0">
                <a:solidFill>
                  <a:srgbClr val="800000"/>
                </a:solidFill>
              </a:rPr>
              <a:t>“the just and the unjust”</a:t>
            </a:r>
            <a:r>
              <a:rPr lang="en-US" sz="2000" dirty="0"/>
              <a:t> (</a:t>
            </a:r>
            <a:r>
              <a:rPr lang="en-US" sz="2000" b="1" dirty="0">
                <a:solidFill>
                  <a:srgbClr val="800000"/>
                </a:solidFill>
              </a:rPr>
              <a:t>Matthew 5:45</a:t>
            </a:r>
            <a:r>
              <a:rPr lang="en-US" sz="2000" dirty="0"/>
              <a:t>).</a:t>
            </a:r>
          </a:p>
          <a:p>
            <a:r>
              <a:rPr lang="en-US" sz="2000" dirty="0"/>
              <a:t>Also, like death, represents a transition from which there is no return (</a:t>
            </a:r>
            <a:r>
              <a:rPr lang="en-US" sz="2000" b="1" dirty="0" err="1">
                <a:solidFill>
                  <a:srgbClr val="800000"/>
                </a:solidFill>
              </a:rPr>
              <a:t>Ecc</a:t>
            </a:r>
            <a:r>
              <a:rPr lang="en-US" sz="2000" b="1" dirty="0">
                <a:solidFill>
                  <a:srgbClr val="800000"/>
                </a:solidFill>
              </a:rPr>
              <a:t>. 9:3-6</a:t>
            </a:r>
            <a:r>
              <a:rPr lang="en-US" sz="2000" dirty="0"/>
              <a:t>).</a:t>
            </a:r>
          </a:p>
        </p:txBody>
      </p:sp>
    </p:spTree>
    <p:extLst>
      <p:ext uri="{BB962C8B-B14F-4D97-AF65-F5344CB8AC3E}">
        <p14:creationId xmlns:p14="http://schemas.microsoft.com/office/powerpoint/2010/main" val="2395064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childTnLst>
                          </p:cTn>
                        </p:par>
                        <p:par>
                          <p:cTn id="27" fill="hold">
                            <p:stCondLst>
                              <p:cond delay="500"/>
                            </p:stCondLst>
                            <p:childTnLst>
                              <p:par>
                                <p:cTn id="28" presetID="10" presetClass="entr" presetSubtype="0" fill="hold" nodeType="after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fade">
                                      <p:cBhvr>
                                        <p:cTn id="30" dur="500"/>
                                        <p:tgtEl>
                                          <p:spTgt spid="3">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500"/>
                                        <p:tgtEl>
                                          <p:spTgt spid="3">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
                                            <p:txEl>
                                              <p:pRg st="6" end="6"/>
                                            </p:txEl>
                                          </p:spTgt>
                                        </p:tgtEl>
                                        <p:attrNameLst>
                                          <p:attrName>style.visibility</p:attrName>
                                        </p:attrNameLst>
                                      </p:cBhvr>
                                      <p:to>
                                        <p:strVal val="visible"/>
                                      </p:to>
                                    </p:set>
                                    <p:animEffect transition="in" filter="fade">
                                      <p:cBhvr>
                                        <p:cTn id="40"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Gog and Magog – Ezekiel 38-39</a:t>
            </a:r>
          </a:p>
        </p:txBody>
      </p:sp>
      <p:sp>
        <p:nvSpPr>
          <p:cNvPr id="3" name="Content Placeholder 2"/>
          <p:cNvSpPr>
            <a:spLocks noGrp="1"/>
          </p:cNvSpPr>
          <p:nvPr>
            <p:ph sz="quarter" idx="10"/>
          </p:nvPr>
        </p:nvSpPr>
        <p:spPr/>
        <p:txBody>
          <a:bodyPr/>
          <a:lstStyle/>
          <a:p>
            <a:pPr>
              <a:spcBef>
                <a:spcPts val="100"/>
              </a:spcBef>
            </a:pPr>
            <a:r>
              <a:rPr lang="en-US" sz="2000" i="1" dirty="0">
                <a:solidFill>
                  <a:srgbClr val="800000"/>
                </a:solidFill>
              </a:rPr>
              <a:t>“Gog”</a:t>
            </a:r>
            <a:r>
              <a:rPr lang="en-US" sz="2000" dirty="0"/>
              <a:t>, probably play on </a:t>
            </a:r>
            <a:r>
              <a:rPr lang="en-US" sz="2000" i="1" dirty="0">
                <a:solidFill>
                  <a:srgbClr val="800000"/>
                </a:solidFill>
              </a:rPr>
              <a:t>“Magog”</a:t>
            </a:r>
            <a:r>
              <a:rPr lang="en-US" sz="2000" dirty="0"/>
              <a:t>, is only mentioned here in </a:t>
            </a:r>
            <a:r>
              <a:rPr lang="en-US" sz="2000" b="1" dirty="0">
                <a:solidFill>
                  <a:srgbClr val="800000"/>
                </a:solidFill>
              </a:rPr>
              <a:t>20:8 </a:t>
            </a:r>
            <a:r>
              <a:rPr lang="en-US" sz="2000" dirty="0"/>
              <a:t>and </a:t>
            </a:r>
            <a:r>
              <a:rPr lang="en-US" sz="2000" b="1" dirty="0">
                <a:solidFill>
                  <a:srgbClr val="800000"/>
                </a:solidFill>
              </a:rPr>
              <a:t>Eze. 38-39</a:t>
            </a:r>
            <a:r>
              <a:rPr lang="en-US" sz="2000" dirty="0"/>
              <a:t>.</a:t>
            </a:r>
          </a:p>
          <a:p>
            <a:pPr>
              <a:spcBef>
                <a:spcPts val="100"/>
              </a:spcBef>
            </a:pPr>
            <a:r>
              <a:rPr lang="en-US" sz="2000" dirty="0"/>
              <a:t>In </a:t>
            </a:r>
            <a:r>
              <a:rPr lang="en-US" sz="2000" b="1" dirty="0">
                <a:solidFill>
                  <a:srgbClr val="800000"/>
                </a:solidFill>
              </a:rPr>
              <a:t>Ezekiel</a:t>
            </a:r>
            <a:r>
              <a:rPr lang="en-US" sz="2000" dirty="0"/>
              <a:t>, after judgment against Israel’s </a:t>
            </a:r>
            <a:r>
              <a:rPr lang="en-US" sz="2000" b="1" i="1" dirty="0"/>
              <a:t>external</a:t>
            </a:r>
            <a:r>
              <a:rPr lang="en-US" sz="2000" dirty="0"/>
              <a:t> enemies (surrounding nations, </a:t>
            </a:r>
            <a:r>
              <a:rPr lang="en-US" sz="2000" b="1" dirty="0">
                <a:solidFill>
                  <a:srgbClr val="800000"/>
                </a:solidFill>
              </a:rPr>
              <a:t>25-32, 35</a:t>
            </a:r>
            <a:r>
              <a:rPr lang="en-US" sz="2000" dirty="0"/>
              <a:t>) and </a:t>
            </a:r>
            <a:r>
              <a:rPr lang="en-US" sz="2000" b="1" i="1" dirty="0"/>
              <a:t>internal</a:t>
            </a:r>
            <a:r>
              <a:rPr lang="en-US" sz="2000" dirty="0"/>
              <a:t> (corrupt, selfish shepherds, and moral depravity; </a:t>
            </a:r>
            <a:r>
              <a:rPr lang="en-US" sz="2000" b="1" dirty="0">
                <a:solidFill>
                  <a:srgbClr val="800000"/>
                </a:solidFill>
              </a:rPr>
              <a:t>33-34</a:t>
            </a:r>
            <a:r>
              <a:rPr lang="en-US" sz="2000" dirty="0"/>
              <a:t>) …</a:t>
            </a:r>
          </a:p>
          <a:p>
            <a:pPr>
              <a:spcBef>
                <a:spcPts val="100"/>
              </a:spcBef>
            </a:pPr>
            <a:r>
              <a:rPr lang="en-US" sz="2000" dirty="0"/>
              <a:t>God recognizes that a confusing message is expressed by His corrupt people going into captivity, potentially causing people to assume God is weak or unfaithful (</a:t>
            </a:r>
            <a:r>
              <a:rPr lang="en-US" sz="2000" b="1" dirty="0">
                <a:solidFill>
                  <a:srgbClr val="800000"/>
                </a:solidFill>
              </a:rPr>
              <a:t>36:17-24</a:t>
            </a:r>
            <a:r>
              <a:rPr lang="en-US" sz="2000" dirty="0"/>
              <a:t>).  The nations – God’s people – </a:t>
            </a:r>
            <a:r>
              <a:rPr lang="en-US" sz="2000" b="1" i="1" dirty="0"/>
              <a:t>must know</a:t>
            </a:r>
            <a:r>
              <a:rPr lang="en-US" sz="2000" dirty="0"/>
              <a:t>!</a:t>
            </a:r>
          </a:p>
          <a:p>
            <a:pPr>
              <a:spcBef>
                <a:spcPts val="100"/>
              </a:spcBef>
            </a:pPr>
            <a:r>
              <a:rPr lang="en-US" sz="2000" dirty="0"/>
              <a:t>This potential misunderstanding is eliminated by 3 events, works of God:</a:t>
            </a:r>
          </a:p>
          <a:p>
            <a:pPr marL="573088" lvl="1" indent="-230188">
              <a:spcBef>
                <a:spcPts val="100"/>
              </a:spcBef>
              <a:buFont typeface="+mj-lt"/>
              <a:buAutoNum type="arabicPeriod"/>
            </a:pPr>
            <a:r>
              <a:rPr lang="en-US" dirty="0"/>
              <a:t>Unliked Edom, God will restore physical Israel to their homeland (</a:t>
            </a:r>
            <a:r>
              <a:rPr lang="en-US" b="1" dirty="0">
                <a:solidFill>
                  <a:srgbClr val="800000"/>
                </a:solidFill>
              </a:rPr>
              <a:t>34</a:t>
            </a:r>
            <a:r>
              <a:rPr lang="en-US" dirty="0"/>
              <a:t>, </a:t>
            </a:r>
            <a:r>
              <a:rPr lang="en-US" b="1" dirty="0">
                <a:solidFill>
                  <a:srgbClr val="800000"/>
                </a:solidFill>
              </a:rPr>
              <a:t>36-37</a:t>
            </a:r>
            <a:r>
              <a:rPr lang="en-US" dirty="0"/>
              <a:t>).</a:t>
            </a:r>
          </a:p>
          <a:p>
            <a:pPr marL="573088" lvl="1" indent="-230188">
              <a:spcBef>
                <a:spcPts val="100"/>
              </a:spcBef>
              <a:buFont typeface="+mj-lt"/>
              <a:buAutoNum type="arabicPeriod"/>
            </a:pPr>
            <a:r>
              <a:rPr lang="en-US" dirty="0"/>
              <a:t>God will establish the Messianic shepherd and His kingdom (</a:t>
            </a:r>
            <a:r>
              <a:rPr lang="en-US" b="1" dirty="0">
                <a:solidFill>
                  <a:srgbClr val="800000"/>
                </a:solidFill>
              </a:rPr>
              <a:t>34</a:t>
            </a:r>
            <a:r>
              <a:rPr lang="en-US" dirty="0"/>
              <a:t>, </a:t>
            </a:r>
            <a:r>
              <a:rPr lang="en-US" b="1" u="sng" dirty="0">
                <a:solidFill>
                  <a:srgbClr val="800000"/>
                </a:solidFill>
              </a:rPr>
              <a:t>37</a:t>
            </a:r>
            <a:r>
              <a:rPr lang="en-US" dirty="0"/>
              <a:t>).</a:t>
            </a:r>
          </a:p>
          <a:p>
            <a:pPr marL="573088" lvl="1" indent="-230188">
              <a:spcBef>
                <a:spcPts val="100"/>
              </a:spcBef>
              <a:buFont typeface="+mj-lt"/>
              <a:buAutoNum type="arabicPeriod"/>
            </a:pPr>
            <a:r>
              <a:rPr lang="en-US" dirty="0"/>
              <a:t>God will summon &amp; defeat </a:t>
            </a:r>
            <a:r>
              <a:rPr lang="en-US" i="1" dirty="0">
                <a:solidFill>
                  <a:srgbClr val="800000"/>
                </a:solidFill>
              </a:rPr>
              <a:t>“Gog of Magog”</a:t>
            </a:r>
            <a:r>
              <a:rPr lang="en-US" dirty="0"/>
              <a:t>, who will attack His people (</a:t>
            </a:r>
            <a:r>
              <a:rPr lang="en-US" b="1" dirty="0">
                <a:solidFill>
                  <a:srgbClr val="800000"/>
                </a:solidFill>
              </a:rPr>
              <a:t>38-39</a:t>
            </a:r>
            <a:r>
              <a:rPr lang="en-US" dirty="0"/>
              <a:t>).</a:t>
            </a:r>
          </a:p>
          <a:p>
            <a:pPr>
              <a:spcBef>
                <a:spcPts val="100"/>
              </a:spcBef>
            </a:pPr>
            <a:r>
              <a:rPr lang="en-US" sz="2000" i="1" dirty="0">
                <a:solidFill>
                  <a:srgbClr val="800000"/>
                </a:solidFill>
              </a:rPr>
              <a:t>“Then you will know”</a:t>
            </a:r>
            <a:r>
              <a:rPr lang="en-US" sz="2000" dirty="0"/>
              <a:t> Israel went into captivity only because of their sin, God is with His people, &amp; He is greater than all enemies:  </a:t>
            </a:r>
            <a:r>
              <a:rPr lang="en-US" sz="2000" b="1" dirty="0">
                <a:solidFill>
                  <a:srgbClr val="800000"/>
                </a:solidFill>
              </a:rPr>
              <a:t>30:24, 27, 30-31; 35:9-15; 36:4-7, 11, </a:t>
            </a:r>
            <a:r>
              <a:rPr lang="en-US" sz="2000" b="1" u="sng" dirty="0">
                <a:solidFill>
                  <a:srgbClr val="800000"/>
                </a:solidFill>
              </a:rPr>
              <a:t>17-23</a:t>
            </a:r>
            <a:r>
              <a:rPr lang="en-US" sz="2000" b="1" dirty="0">
                <a:solidFill>
                  <a:srgbClr val="800000"/>
                </a:solidFill>
              </a:rPr>
              <a:t>, 32, 35-38; 37:6, 12-14, 23, 26-28; 38:16-18, 21-23; 39:6-8, </a:t>
            </a:r>
            <a:r>
              <a:rPr lang="en-US" sz="2000" b="1" u="sng" dirty="0">
                <a:solidFill>
                  <a:srgbClr val="800000"/>
                </a:solidFill>
              </a:rPr>
              <a:t>21-29</a:t>
            </a:r>
            <a:r>
              <a:rPr lang="en-US" sz="2000" dirty="0"/>
              <a:t>.</a:t>
            </a:r>
          </a:p>
        </p:txBody>
      </p:sp>
    </p:spTree>
    <p:extLst>
      <p:ext uri="{BB962C8B-B14F-4D97-AF65-F5344CB8AC3E}">
        <p14:creationId xmlns:p14="http://schemas.microsoft.com/office/powerpoint/2010/main" val="3478634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500"/>
                                        <p:tgtEl>
                                          <p:spTgt spid="3">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Effect transition="in" filter="fade">
                                      <p:cBhvr>
                                        <p:cTn id="41" dur="500"/>
                                        <p:tgtEl>
                                          <p:spTgt spid="3">
                                            <p:txEl>
                                              <p:pRg st="6" end="6"/>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3">
                                            <p:txEl>
                                              <p:pRg st="7" end="7"/>
                                            </p:txEl>
                                          </p:spTgt>
                                        </p:tgtEl>
                                        <p:attrNameLst>
                                          <p:attrName>style.visibility</p:attrName>
                                        </p:attrNameLst>
                                      </p:cBhvr>
                                      <p:to>
                                        <p:strVal val="visible"/>
                                      </p:to>
                                    </p:set>
                                    <p:animEffect transition="in" filter="fade">
                                      <p:cBhvr>
                                        <p:cTn id="46"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Gog and Magog – Ezekiel 38-39</a:t>
            </a:r>
          </a:p>
        </p:txBody>
      </p:sp>
      <p:sp>
        <p:nvSpPr>
          <p:cNvPr id="3" name="Content Placeholder 2"/>
          <p:cNvSpPr>
            <a:spLocks noGrp="1"/>
          </p:cNvSpPr>
          <p:nvPr>
            <p:ph sz="quarter" idx="10"/>
          </p:nvPr>
        </p:nvSpPr>
        <p:spPr/>
        <p:txBody>
          <a:bodyPr/>
          <a:lstStyle/>
          <a:p>
            <a:pPr marL="0" indent="0">
              <a:buNone/>
            </a:pPr>
            <a:r>
              <a:rPr lang="en-US" sz="2000" i="1" dirty="0">
                <a:solidFill>
                  <a:srgbClr val="800000"/>
                </a:solidFill>
              </a:rPr>
              <a:t>…“Son of man, set your face </a:t>
            </a:r>
            <a:r>
              <a:rPr lang="en-US" sz="2000" b="1" i="1" dirty="0">
                <a:solidFill>
                  <a:srgbClr val="800000"/>
                </a:solidFill>
              </a:rPr>
              <a:t>against </a:t>
            </a:r>
            <a:r>
              <a:rPr lang="en-US" sz="2000" b="1" i="1" u="sng" dirty="0">
                <a:solidFill>
                  <a:srgbClr val="800000"/>
                </a:solidFill>
              </a:rPr>
              <a:t>Gog, of the land of Magog</a:t>
            </a:r>
            <a:r>
              <a:rPr lang="en-US" sz="2000" i="1" dirty="0">
                <a:solidFill>
                  <a:srgbClr val="800000"/>
                </a:solidFill>
              </a:rPr>
              <a:t>, the prince of </a:t>
            </a:r>
            <a:r>
              <a:rPr lang="en-US" sz="2000" b="1" i="1" dirty="0">
                <a:solidFill>
                  <a:srgbClr val="800000"/>
                </a:solidFill>
              </a:rPr>
              <a:t>Rosh</a:t>
            </a:r>
            <a:r>
              <a:rPr lang="en-US" sz="2000" i="1" dirty="0">
                <a:solidFill>
                  <a:srgbClr val="800000"/>
                </a:solidFill>
              </a:rPr>
              <a:t>, </a:t>
            </a:r>
            <a:r>
              <a:rPr lang="en-US" sz="2000" b="1" i="1" dirty="0" err="1">
                <a:solidFill>
                  <a:srgbClr val="800000"/>
                </a:solidFill>
              </a:rPr>
              <a:t>Meshech</a:t>
            </a:r>
            <a:r>
              <a:rPr lang="en-US" sz="2000" i="1" dirty="0">
                <a:solidFill>
                  <a:srgbClr val="800000"/>
                </a:solidFill>
              </a:rPr>
              <a:t>, and </a:t>
            </a:r>
            <a:r>
              <a:rPr lang="en-US" sz="2000" b="1" i="1" dirty="0">
                <a:solidFill>
                  <a:srgbClr val="800000"/>
                </a:solidFill>
              </a:rPr>
              <a:t>Tubal</a:t>
            </a:r>
            <a:r>
              <a:rPr lang="en-US" sz="2000" i="1" dirty="0">
                <a:solidFill>
                  <a:srgbClr val="800000"/>
                </a:solidFill>
              </a:rPr>
              <a:t>, and prophesy against him, and say, ‘Thus says the Lord GOD: “Behold, I am against you, O Gog, the prince of Rosh, </a:t>
            </a:r>
            <a:r>
              <a:rPr lang="en-US" sz="2000" i="1" dirty="0" err="1">
                <a:solidFill>
                  <a:srgbClr val="800000"/>
                </a:solidFill>
              </a:rPr>
              <a:t>Meshech</a:t>
            </a:r>
            <a:r>
              <a:rPr lang="en-US" sz="2000" i="1" dirty="0">
                <a:solidFill>
                  <a:srgbClr val="800000"/>
                </a:solidFill>
              </a:rPr>
              <a:t>, and Tubal. </a:t>
            </a:r>
            <a:r>
              <a:rPr lang="en-US" sz="2000" b="1" i="1" dirty="0">
                <a:solidFill>
                  <a:srgbClr val="800000"/>
                </a:solidFill>
              </a:rPr>
              <a:t>I will turn you around</a:t>
            </a:r>
            <a:r>
              <a:rPr lang="en-US" sz="2000" i="1" dirty="0">
                <a:solidFill>
                  <a:srgbClr val="800000"/>
                </a:solidFill>
              </a:rPr>
              <a:t>, </a:t>
            </a:r>
            <a:r>
              <a:rPr lang="en-US" sz="2000" b="1" i="1" dirty="0">
                <a:solidFill>
                  <a:srgbClr val="800000"/>
                </a:solidFill>
              </a:rPr>
              <a:t>put hooks into your jaws</a:t>
            </a:r>
            <a:r>
              <a:rPr lang="en-US" sz="2000" i="1" dirty="0">
                <a:solidFill>
                  <a:srgbClr val="800000"/>
                </a:solidFill>
              </a:rPr>
              <a:t>, and lead you out, with </a:t>
            </a:r>
            <a:r>
              <a:rPr lang="en-US" sz="2000" b="1" i="1" dirty="0">
                <a:solidFill>
                  <a:srgbClr val="800000"/>
                </a:solidFill>
              </a:rPr>
              <a:t>all your army</a:t>
            </a:r>
            <a:r>
              <a:rPr lang="en-US" sz="2000" i="1" dirty="0">
                <a:solidFill>
                  <a:srgbClr val="800000"/>
                </a:solidFill>
              </a:rPr>
              <a:t>, </a:t>
            </a:r>
            <a:r>
              <a:rPr lang="en-US" sz="2000" b="1" i="1" dirty="0">
                <a:solidFill>
                  <a:srgbClr val="800000"/>
                </a:solidFill>
              </a:rPr>
              <a:t>horses</a:t>
            </a:r>
            <a:r>
              <a:rPr lang="en-US" sz="2000" i="1" dirty="0">
                <a:solidFill>
                  <a:srgbClr val="800000"/>
                </a:solidFill>
              </a:rPr>
              <a:t>, and </a:t>
            </a:r>
            <a:r>
              <a:rPr lang="en-US" sz="2000" b="1" i="1" dirty="0">
                <a:solidFill>
                  <a:srgbClr val="800000"/>
                </a:solidFill>
              </a:rPr>
              <a:t>horsemen</a:t>
            </a:r>
            <a:r>
              <a:rPr lang="en-US" sz="2000" i="1" dirty="0">
                <a:solidFill>
                  <a:srgbClr val="800000"/>
                </a:solidFill>
              </a:rPr>
              <a:t>, all splendidly clothed, a </a:t>
            </a:r>
            <a:r>
              <a:rPr lang="en-US" sz="2000" b="1" i="1" dirty="0">
                <a:solidFill>
                  <a:srgbClr val="800000"/>
                </a:solidFill>
              </a:rPr>
              <a:t>great company </a:t>
            </a:r>
            <a:r>
              <a:rPr lang="en-US" sz="2000" i="1" dirty="0">
                <a:solidFill>
                  <a:srgbClr val="800000"/>
                </a:solidFill>
              </a:rPr>
              <a:t>with bucklers and shields, all of them handling swords. </a:t>
            </a:r>
            <a:r>
              <a:rPr lang="en-US" sz="2000" b="1" i="1" dirty="0">
                <a:solidFill>
                  <a:srgbClr val="800000"/>
                </a:solidFill>
              </a:rPr>
              <a:t>Persia</a:t>
            </a:r>
            <a:r>
              <a:rPr lang="en-US" sz="2000" i="1" dirty="0">
                <a:solidFill>
                  <a:srgbClr val="800000"/>
                </a:solidFill>
              </a:rPr>
              <a:t>, </a:t>
            </a:r>
            <a:r>
              <a:rPr lang="en-US" sz="2000" b="1" i="1" dirty="0">
                <a:solidFill>
                  <a:srgbClr val="800000"/>
                </a:solidFill>
              </a:rPr>
              <a:t>Ethiopia</a:t>
            </a:r>
            <a:r>
              <a:rPr lang="en-US" sz="2000" i="1" dirty="0">
                <a:solidFill>
                  <a:srgbClr val="800000"/>
                </a:solidFill>
              </a:rPr>
              <a:t>, and </a:t>
            </a:r>
            <a:r>
              <a:rPr lang="en-US" sz="2000" b="1" i="1" dirty="0">
                <a:solidFill>
                  <a:srgbClr val="800000"/>
                </a:solidFill>
              </a:rPr>
              <a:t>Libya</a:t>
            </a:r>
            <a:r>
              <a:rPr lang="en-US" sz="2000" i="1" dirty="0">
                <a:solidFill>
                  <a:srgbClr val="800000"/>
                </a:solidFill>
              </a:rPr>
              <a:t> are with them, all of them with shield and helmet; </a:t>
            </a:r>
            <a:r>
              <a:rPr lang="en-US" sz="2000" b="1" i="1" dirty="0">
                <a:solidFill>
                  <a:srgbClr val="800000"/>
                </a:solidFill>
              </a:rPr>
              <a:t>Gomer</a:t>
            </a:r>
            <a:r>
              <a:rPr lang="en-US" sz="2000" i="1" dirty="0">
                <a:solidFill>
                  <a:srgbClr val="800000"/>
                </a:solidFill>
              </a:rPr>
              <a:t> and all its troops; the house of </a:t>
            </a:r>
            <a:r>
              <a:rPr lang="en-US" sz="2000" b="1" i="1" dirty="0" err="1">
                <a:solidFill>
                  <a:srgbClr val="800000"/>
                </a:solidFill>
              </a:rPr>
              <a:t>Togarmah</a:t>
            </a:r>
            <a:r>
              <a:rPr lang="en-US" sz="2000" i="1" dirty="0">
                <a:solidFill>
                  <a:srgbClr val="800000"/>
                </a:solidFill>
              </a:rPr>
              <a:t> from </a:t>
            </a:r>
            <a:r>
              <a:rPr lang="en-US" sz="2000" b="1" i="1" dirty="0">
                <a:solidFill>
                  <a:srgbClr val="800000"/>
                </a:solidFill>
              </a:rPr>
              <a:t>the </a:t>
            </a:r>
            <a:r>
              <a:rPr lang="en-US" sz="2000" b="1" i="1" u="sng" dirty="0">
                <a:solidFill>
                  <a:srgbClr val="800000"/>
                </a:solidFill>
              </a:rPr>
              <a:t>far</a:t>
            </a:r>
            <a:r>
              <a:rPr lang="en-US" sz="2000" b="1" i="1" dirty="0">
                <a:solidFill>
                  <a:srgbClr val="800000"/>
                </a:solidFill>
              </a:rPr>
              <a:t> north </a:t>
            </a:r>
            <a:r>
              <a:rPr lang="en-US" sz="2000" i="1" dirty="0">
                <a:solidFill>
                  <a:srgbClr val="800000"/>
                </a:solidFill>
              </a:rPr>
              <a:t>and all its troops – </a:t>
            </a:r>
            <a:r>
              <a:rPr lang="en-US" sz="2000" b="1" i="1" dirty="0">
                <a:solidFill>
                  <a:srgbClr val="800000"/>
                </a:solidFill>
              </a:rPr>
              <a:t>many people are with you</a:t>
            </a:r>
            <a:r>
              <a:rPr lang="en-US" sz="2000" i="1" dirty="0">
                <a:solidFill>
                  <a:srgbClr val="800000"/>
                </a:solidFill>
              </a:rPr>
              <a:t>.”’” </a:t>
            </a:r>
            <a:r>
              <a:rPr lang="en-US" sz="2000" dirty="0"/>
              <a:t>(</a:t>
            </a:r>
            <a:r>
              <a:rPr lang="en-US" sz="2000" b="1" dirty="0">
                <a:solidFill>
                  <a:srgbClr val="800000"/>
                </a:solidFill>
              </a:rPr>
              <a:t>Ezekiel 38:1-7</a:t>
            </a:r>
            <a:r>
              <a:rPr lang="en-US" sz="2000" dirty="0"/>
              <a:t>)</a:t>
            </a:r>
            <a:endParaRPr lang="en-US" sz="2000" i="1" dirty="0">
              <a:solidFill>
                <a:srgbClr val="800000"/>
              </a:solidFill>
            </a:endParaRPr>
          </a:p>
          <a:p>
            <a:r>
              <a:rPr lang="en-US" sz="2000" i="1" dirty="0">
                <a:solidFill>
                  <a:srgbClr val="800000"/>
                </a:solidFill>
              </a:rPr>
              <a:t>“Gog of Magog”</a:t>
            </a:r>
            <a:r>
              <a:rPr lang="en-US" sz="2000" dirty="0"/>
              <a:t>, despite leading a huge armored coalition from remote regions will fail in their attack because God is </a:t>
            </a:r>
            <a:r>
              <a:rPr lang="en-US" sz="2000" i="1" dirty="0">
                <a:solidFill>
                  <a:srgbClr val="800000"/>
                </a:solidFill>
              </a:rPr>
              <a:t>“against them”</a:t>
            </a:r>
            <a:r>
              <a:rPr lang="en-US" sz="2000" dirty="0"/>
              <a:t> – emphasizing God’s strength.</a:t>
            </a:r>
          </a:p>
          <a:p>
            <a:r>
              <a:rPr lang="en-US" sz="2000" i="1" dirty="0">
                <a:solidFill>
                  <a:srgbClr val="800000"/>
                </a:solidFill>
              </a:rPr>
              <a:t>“Hooks in jaws”</a:t>
            </a:r>
            <a:r>
              <a:rPr lang="en-US" sz="2000" dirty="0"/>
              <a:t> also used of turning around Egypt (</a:t>
            </a:r>
            <a:r>
              <a:rPr lang="en-US" sz="2000" b="1" dirty="0">
                <a:solidFill>
                  <a:srgbClr val="800000"/>
                </a:solidFill>
              </a:rPr>
              <a:t>Eze. 29:4</a:t>
            </a:r>
            <a:r>
              <a:rPr lang="en-US" sz="2000" dirty="0"/>
              <a:t>) and Manasseh (</a:t>
            </a:r>
            <a:r>
              <a:rPr lang="en-US" sz="2000" b="1" dirty="0">
                <a:solidFill>
                  <a:srgbClr val="800000"/>
                </a:solidFill>
              </a:rPr>
              <a:t>2 Chr. 33:11</a:t>
            </a:r>
            <a:r>
              <a:rPr lang="en-US" sz="2000" dirty="0"/>
              <a:t>).</a:t>
            </a:r>
          </a:p>
        </p:txBody>
      </p:sp>
    </p:spTree>
    <p:extLst>
      <p:ext uri="{BB962C8B-B14F-4D97-AF65-F5344CB8AC3E}">
        <p14:creationId xmlns:p14="http://schemas.microsoft.com/office/powerpoint/2010/main" val="3694466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Gog and Magog – Ezekiel 38-39</a:t>
            </a:r>
          </a:p>
        </p:txBody>
      </p:sp>
      <p:sp>
        <p:nvSpPr>
          <p:cNvPr id="3" name="Content Placeholder 2"/>
          <p:cNvSpPr>
            <a:spLocks noGrp="1"/>
          </p:cNvSpPr>
          <p:nvPr>
            <p:ph sz="quarter" idx="10"/>
          </p:nvPr>
        </p:nvSpPr>
        <p:spPr/>
        <p:txBody>
          <a:bodyPr/>
          <a:lstStyle/>
          <a:p>
            <a:pPr marL="0" indent="0">
              <a:buNone/>
            </a:pPr>
            <a:r>
              <a:rPr lang="en-US" sz="2000" i="1" dirty="0">
                <a:solidFill>
                  <a:srgbClr val="800000"/>
                </a:solidFill>
              </a:rPr>
              <a:t>“</a:t>
            </a:r>
            <a:r>
              <a:rPr lang="en-US" sz="2000" b="1" i="1" u="sng" dirty="0">
                <a:solidFill>
                  <a:srgbClr val="800000"/>
                </a:solidFill>
              </a:rPr>
              <a:t>After many days</a:t>
            </a:r>
            <a:r>
              <a:rPr lang="en-US" sz="2000" i="1" dirty="0">
                <a:solidFill>
                  <a:srgbClr val="800000"/>
                </a:solidFill>
              </a:rPr>
              <a:t> you will be visited. </a:t>
            </a:r>
            <a:r>
              <a:rPr lang="en-US" sz="2000" b="1" i="1" u="sng" dirty="0">
                <a:solidFill>
                  <a:srgbClr val="800000"/>
                </a:solidFill>
              </a:rPr>
              <a:t>In the latter years</a:t>
            </a:r>
            <a:r>
              <a:rPr lang="en-US" sz="2000" b="1" i="1" dirty="0">
                <a:solidFill>
                  <a:srgbClr val="800000"/>
                </a:solidFill>
              </a:rPr>
              <a:t> you will come into the land of those brought back</a:t>
            </a:r>
            <a:r>
              <a:rPr lang="en-US" sz="2000" i="1" dirty="0">
                <a:solidFill>
                  <a:srgbClr val="800000"/>
                </a:solidFill>
              </a:rPr>
              <a:t> from the sword </a:t>
            </a:r>
            <a:r>
              <a:rPr lang="en-US" sz="2000" b="1" i="1" dirty="0">
                <a:solidFill>
                  <a:srgbClr val="800000"/>
                </a:solidFill>
              </a:rPr>
              <a:t>and gathered from many people </a:t>
            </a:r>
            <a:r>
              <a:rPr lang="en-US" sz="2000" i="1" dirty="0">
                <a:solidFill>
                  <a:srgbClr val="800000"/>
                </a:solidFill>
              </a:rPr>
              <a:t>on the mountains of Israel, which had long been desolate; </a:t>
            </a:r>
            <a:r>
              <a:rPr lang="en-US" sz="2000" b="1" i="1" dirty="0">
                <a:solidFill>
                  <a:srgbClr val="800000"/>
                </a:solidFill>
              </a:rPr>
              <a:t>they were brought out of the nations</a:t>
            </a:r>
            <a:r>
              <a:rPr lang="en-US" sz="2000" i="1" dirty="0">
                <a:solidFill>
                  <a:srgbClr val="800000"/>
                </a:solidFill>
              </a:rPr>
              <a:t>, and now </a:t>
            </a:r>
            <a:r>
              <a:rPr lang="en-US" sz="2000" b="1" i="1" dirty="0">
                <a:solidFill>
                  <a:srgbClr val="800000"/>
                </a:solidFill>
              </a:rPr>
              <a:t>all of them dwell safely</a:t>
            </a:r>
            <a:r>
              <a:rPr lang="en-US" sz="2000" i="1" dirty="0">
                <a:solidFill>
                  <a:srgbClr val="800000"/>
                </a:solidFill>
              </a:rPr>
              <a:t>. … On that day it shall come to pass that thoughts will arise in your mind, and </a:t>
            </a:r>
            <a:r>
              <a:rPr lang="en-US" sz="2000" b="1" i="1" dirty="0">
                <a:solidFill>
                  <a:srgbClr val="800000"/>
                </a:solidFill>
              </a:rPr>
              <a:t>you will make an </a:t>
            </a:r>
            <a:r>
              <a:rPr lang="en-US" sz="2000" b="1" i="1" u="sng" dirty="0">
                <a:solidFill>
                  <a:srgbClr val="800000"/>
                </a:solidFill>
              </a:rPr>
              <a:t>evil plan</a:t>
            </a:r>
            <a:r>
              <a:rPr lang="en-US" sz="2000" i="1" dirty="0">
                <a:solidFill>
                  <a:srgbClr val="800000"/>
                </a:solidFill>
              </a:rPr>
              <a:t>: You will say, ‘I will go up against a land of </a:t>
            </a:r>
            <a:r>
              <a:rPr lang="en-US" sz="2000" b="1" i="1" dirty="0">
                <a:solidFill>
                  <a:srgbClr val="800000"/>
                </a:solidFill>
              </a:rPr>
              <a:t>unwalled villages</a:t>
            </a:r>
            <a:r>
              <a:rPr lang="en-US" sz="2000" i="1" dirty="0">
                <a:solidFill>
                  <a:srgbClr val="800000"/>
                </a:solidFill>
              </a:rPr>
              <a:t>; I will go to a peaceful people … </a:t>
            </a:r>
            <a:r>
              <a:rPr lang="en-US" sz="2000" b="1" i="1" dirty="0">
                <a:solidFill>
                  <a:srgbClr val="800000"/>
                </a:solidFill>
              </a:rPr>
              <a:t>to take plunder and to take spoil</a:t>
            </a:r>
            <a:r>
              <a:rPr lang="en-US" sz="2000" i="1" dirty="0">
                <a:solidFill>
                  <a:srgbClr val="800000"/>
                </a:solidFill>
              </a:rPr>
              <a:t>, to stretch out your hand against the waste places that are again inhabited, and against a people gathered from the nations … Have you </a:t>
            </a:r>
            <a:r>
              <a:rPr lang="en-US" sz="2000" b="1" i="1" dirty="0">
                <a:solidFill>
                  <a:srgbClr val="800000"/>
                </a:solidFill>
              </a:rPr>
              <a:t>gathered your army to take spoil</a:t>
            </a:r>
            <a:r>
              <a:rPr lang="en-US" sz="2000" i="1" dirty="0">
                <a:solidFill>
                  <a:srgbClr val="800000"/>
                </a:solidFill>
              </a:rPr>
              <a:t>, to carry away silver and gold, to take away livestock and goods, </a:t>
            </a:r>
            <a:r>
              <a:rPr lang="en-US" sz="2000" b="1" i="1" dirty="0">
                <a:solidFill>
                  <a:srgbClr val="800000"/>
                </a:solidFill>
              </a:rPr>
              <a:t>to take great plunder</a:t>
            </a:r>
            <a:r>
              <a:rPr lang="en-US" sz="2000" i="1" dirty="0">
                <a:solidFill>
                  <a:srgbClr val="800000"/>
                </a:solidFill>
              </a:rPr>
              <a:t>?”’” </a:t>
            </a:r>
            <a:r>
              <a:rPr lang="en-US" sz="2000" dirty="0"/>
              <a:t>(</a:t>
            </a:r>
            <a:r>
              <a:rPr lang="en-US" sz="2000" b="1" dirty="0">
                <a:solidFill>
                  <a:srgbClr val="800000"/>
                </a:solidFill>
              </a:rPr>
              <a:t>Ezekiel 38:8-13</a:t>
            </a:r>
            <a:r>
              <a:rPr lang="en-US" sz="2000" dirty="0"/>
              <a:t>)</a:t>
            </a:r>
            <a:endParaRPr lang="en-US" sz="2000" i="1" dirty="0">
              <a:solidFill>
                <a:srgbClr val="800000"/>
              </a:solidFill>
            </a:endParaRPr>
          </a:p>
          <a:p>
            <a:r>
              <a:rPr lang="en-US" sz="2000" dirty="0"/>
              <a:t>Much like Assyria, Gog’s intention will be to conqueror </a:t>
            </a:r>
            <a:r>
              <a:rPr lang="en-US" sz="2000" b="1" i="1" dirty="0"/>
              <a:t>for self </a:t>
            </a:r>
            <a:r>
              <a:rPr lang="en-US" sz="2000" dirty="0"/>
              <a:t>(</a:t>
            </a:r>
            <a:r>
              <a:rPr lang="en-US" sz="2000" b="1" dirty="0">
                <a:solidFill>
                  <a:srgbClr val="800000"/>
                </a:solidFill>
              </a:rPr>
              <a:t>Isaiah 10:5-15</a:t>
            </a:r>
            <a:r>
              <a:rPr lang="en-US" sz="2000" dirty="0"/>
              <a:t>).</a:t>
            </a:r>
          </a:p>
          <a:p>
            <a:r>
              <a:rPr lang="en-US" sz="2000" dirty="0"/>
              <a:t>The target of his attack will include remnant of God’s restored people living in </a:t>
            </a:r>
            <a:r>
              <a:rPr lang="en-US" sz="2000" i="1" dirty="0">
                <a:solidFill>
                  <a:srgbClr val="800000"/>
                </a:solidFill>
              </a:rPr>
              <a:t>“unwalled villages”</a:t>
            </a:r>
            <a:r>
              <a:rPr lang="en-US" sz="2000" dirty="0"/>
              <a:t> (protected by God, physical to spiritual remnant; </a:t>
            </a:r>
            <a:r>
              <a:rPr lang="en-US" sz="2000" b="1" dirty="0">
                <a:solidFill>
                  <a:srgbClr val="800000"/>
                </a:solidFill>
              </a:rPr>
              <a:t>Zec. 2:1-12</a:t>
            </a:r>
            <a:r>
              <a:rPr lang="en-US" sz="2000" dirty="0"/>
              <a:t>).</a:t>
            </a:r>
          </a:p>
        </p:txBody>
      </p:sp>
    </p:spTree>
    <p:extLst>
      <p:ext uri="{BB962C8B-B14F-4D97-AF65-F5344CB8AC3E}">
        <p14:creationId xmlns:p14="http://schemas.microsoft.com/office/powerpoint/2010/main" val="447741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Gog and Magog – Ezekiel 38-39</a:t>
            </a:r>
          </a:p>
        </p:txBody>
      </p:sp>
      <p:sp>
        <p:nvSpPr>
          <p:cNvPr id="3" name="Content Placeholder 2"/>
          <p:cNvSpPr>
            <a:spLocks noGrp="1"/>
          </p:cNvSpPr>
          <p:nvPr>
            <p:ph sz="quarter" idx="10"/>
          </p:nvPr>
        </p:nvSpPr>
        <p:spPr/>
        <p:txBody>
          <a:bodyPr/>
          <a:lstStyle/>
          <a:p>
            <a:pPr marL="0" indent="0">
              <a:buNone/>
            </a:pPr>
            <a:r>
              <a:rPr lang="en-US" sz="2000" i="1" dirty="0">
                <a:solidFill>
                  <a:srgbClr val="800000"/>
                </a:solidFill>
              </a:rPr>
              <a:t>Therefore, son of man, prophesy and say to </a:t>
            </a:r>
            <a:r>
              <a:rPr lang="en-US" sz="2000" b="1" i="1" dirty="0">
                <a:solidFill>
                  <a:srgbClr val="800000"/>
                </a:solidFill>
              </a:rPr>
              <a:t>Gog</a:t>
            </a:r>
            <a:r>
              <a:rPr lang="en-US" sz="2000" i="1" dirty="0">
                <a:solidFill>
                  <a:srgbClr val="800000"/>
                </a:solidFill>
              </a:rPr>
              <a:t>, ‘Thus says the Lord GOD: “On that day </a:t>
            </a:r>
            <a:r>
              <a:rPr lang="en-US" sz="2000" b="1" i="1" dirty="0">
                <a:solidFill>
                  <a:srgbClr val="800000"/>
                </a:solidFill>
              </a:rPr>
              <a:t>when My people Israel dwell safely</a:t>
            </a:r>
            <a:r>
              <a:rPr lang="en-US" sz="2000" i="1" dirty="0">
                <a:solidFill>
                  <a:srgbClr val="800000"/>
                </a:solidFill>
              </a:rPr>
              <a:t>, will you not know it?  Then you will come from your place </a:t>
            </a:r>
            <a:r>
              <a:rPr lang="en-US" sz="2000" b="1" i="1" dirty="0">
                <a:solidFill>
                  <a:srgbClr val="800000"/>
                </a:solidFill>
              </a:rPr>
              <a:t>out of the far north</a:t>
            </a:r>
            <a:r>
              <a:rPr lang="en-US" sz="2000" i="1" dirty="0">
                <a:solidFill>
                  <a:srgbClr val="800000"/>
                </a:solidFill>
              </a:rPr>
              <a:t>, you and </a:t>
            </a:r>
            <a:r>
              <a:rPr lang="en-US" sz="2000" b="1" i="1" dirty="0">
                <a:solidFill>
                  <a:srgbClr val="800000"/>
                </a:solidFill>
              </a:rPr>
              <a:t>many peoples with you</a:t>
            </a:r>
            <a:r>
              <a:rPr lang="en-US" sz="2000" i="1" dirty="0">
                <a:solidFill>
                  <a:srgbClr val="800000"/>
                </a:solidFill>
              </a:rPr>
              <a:t>, all of them riding on horses, </a:t>
            </a:r>
            <a:r>
              <a:rPr lang="en-US" sz="2000" b="1" i="1" dirty="0">
                <a:solidFill>
                  <a:srgbClr val="800000"/>
                </a:solidFill>
              </a:rPr>
              <a:t>a great company </a:t>
            </a:r>
            <a:r>
              <a:rPr lang="en-US" sz="2000" i="1" dirty="0">
                <a:solidFill>
                  <a:srgbClr val="800000"/>
                </a:solidFill>
              </a:rPr>
              <a:t>and </a:t>
            </a:r>
            <a:r>
              <a:rPr lang="en-US" sz="2000" b="1" i="1" dirty="0">
                <a:solidFill>
                  <a:srgbClr val="800000"/>
                </a:solidFill>
              </a:rPr>
              <a:t>a mighty army</a:t>
            </a:r>
            <a:r>
              <a:rPr lang="en-US" sz="2000" i="1" dirty="0">
                <a:solidFill>
                  <a:srgbClr val="800000"/>
                </a:solidFill>
              </a:rPr>
              <a:t>. You will come up against My people Israel like a cloud, to cover the land. It will be </a:t>
            </a:r>
            <a:r>
              <a:rPr lang="en-US" sz="2000" b="1" i="1" dirty="0">
                <a:solidFill>
                  <a:srgbClr val="800000"/>
                </a:solidFill>
              </a:rPr>
              <a:t>in </a:t>
            </a:r>
            <a:r>
              <a:rPr lang="en-US" sz="2000" b="1" i="1" u="sng" dirty="0">
                <a:solidFill>
                  <a:srgbClr val="800000"/>
                </a:solidFill>
              </a:rPr>
              <a:t>the latter days</a:t>
            </a:r>
            <a:r>
              <a:rPr lang="en-US" sz="2000" b="1" i="1" dirty="0">
                <a:solidFill>
                  <a:srgbClr val="800000"/>
                </a:solidFill>
              </a:rPr>
              <a:t> </a:t>
            </a:r>
            <a:r>
              <a:rPr lang="en-US" sz="2000" i="1" dirty="0">
                <a:solidFill>
                  <a:srgbClr val="800000"/>
                </a:solidFill>
              </a:rPr>
              <a:t>that </a:t>
            </a:r>
            <a:r>
              <a:rPr lang="en-US" sz="2000" b="1" i="1" u="sng" dirty="0">
                <a:solidFill>
                  <a:srgbClr val="800000"/>
                </a:solidFill>
              </a:rPr>
              <a:t>I will bring you</a:t>
            </a:r>
            <a:r>
              <a:rPr lang="en-US" sz="2000" b="1" i="1" dirty="0">
                <a:solidFill>
                  <a:srgbClr val="800000"/>
                </a:solidFill>
              </a:rPr>
              <a:t> against My land</a:t>
            </a:r>
            <a:r>
              <a:rPr lang="en-US" sz="2000" i="1" dirty="0">
                <a:solidFill>
                  <a:srgbClr val="800000"/>
                </a:solidFill>
              </a:rPr>
              <a:t>, </a:t>
            </a:r>
            <a:r>
              <a:rPr lang="en-US" sz="2000" b="1" i="1" dirty="0">
                <a:solidFill>
                  <a:srgbClr val="FF5050"/>
                </a:solidFill>
              </a:rPr>
              <a:t>so that the nations </a:t>
            </a:r>
            <a:r>
              <a:rPr lang="en-US" sz="2000" b="1" i="1" u="sng" dirty="0">
                <a:solidFill>
                  <a:srgbClr val="FF5050"/>
                </a:solidFill>
              </a:rPr>
              <a:t>may know Me</a:t>
            </a:r>
            <a:r>
              <a:rPr lang="en-US" sz="2000" i="1" dirty="0">
                <a:solidFill>
                  <a:srgbClr val="800000"/>
                </a:solidFill>
              </a:rPr>
              <a:t>, </a:t>
            </a:r>
            <a:r>
              <a:rPr lang="en-US" sz="2000" b="1" i="1" dirty="0">
                <a:solidFill>
                  <a:srgbClr val="800000"/>
                </a:solidFill>
              </a:rPr>
              <a:t>when I am hallowed in you, O Gog, before their eyes</a:t>
            </a:r>
            <a:r>
              <a:rPr lang="en-US" sz="2000" i="1" dirty="0">
                <a:solidFill>
                  <a:srgbClr val="800000"/>
                </a:solidFill>
              </a:rPr>
              <a:t>. ‘Thus says the Lord GOD: “Are you he </a:t>
            </a:r>
            <a:r>
              <a:rPr lang="en-US" sz="2000" b="1" i="1" dirty="0">
                <a:solidFill>
                  <a:srgbClr val="800000"/>
                </a:solidFill>
              </a:rPr>
              <a:t>of whom I have spoken in former days </a:t>
            </a:r>
            <a:r>
              <a:rPr lang="en-US" sz="2000" i="1" dirty="0">
                <a:solidFill>
                  <a:srgbClr val="800000"/>
                </a:solidFill>
              </a:rPr>
              <a:t>by My servants the prophets of Israel, </a:t>
            </a:r>
            <a:r>
              <a:rPr lang="en-US" sz="2000" b="1" i="1" dirty="0">
                <a:solidFill>
                  <a:srgbClr val="800000"/>
                </a:solidFill>
              </a:rPr>
              <a:t>who </a:t>
            </a:r>
            <a:r>
              <a:rPr lang="en-US" sz="2000" b="1" i="1" u="sng" dirty="0">
                <a:solidFill>
                  <a:srgbClr val="800000"/>
                </a:solidFill>
              </a:rPr>
              <a:t>prophesied for years</a:t>
            </a:r>
            <a:r>
              <a:rPr lang="en-US" sz="2000" b="1" i="1" dirty="0">
                <a:solidFill>
                  <a:srgbClr val="800000"/>
                </a:solidFill>
              </a:rPr>
              <a:t> in those days that </a:t>
            </a:r>
            <a:r>
              <a:rPr lang="en-US" sz="2000" b="1" i="1" u="sng" dirty="0">
                <a:solidFill>
                  <a:srgbClr val="800000"/>
                </a:solidFill>
              </a:rPr>
              <a:t>I would bring you against them</a:t>
            </a:r>
            <a:r>
              <a:rPr lang="en-US" sz="2000" i="1" dirty="0">
                <a:solidFill>
                  <a:srgbClr val="800000"/>
                </a:solidFill>
              </a:rPr>
              <a:t>?”’”</a:t>
            </a:r>
            <a:r>
              <a:rPr lang="en-US" sz="2000" dirty="0">
                <a:solidFill>
                  <a:srgbClr val="800000"/>
                </a:solidFill>
              </a:rPr>
              <a:t> </a:t>
            </a:r>
            <a:r>
              <a:rPr lang="en-US" sz="2000" dirty="0"/>
              <a:t>(</a:t>
            </a:r>
            <a:r>
              <a:rPr lang="en-US" sz="2000" b="1" dirty="0">
                <a:solidFill>
                  <a:srgbClr val="800000"/>
                </a:solidFill>
              </a:rPr>
              <a:t>Ezekiel 38:14-17</a:t>
            </a:r>
            <a:r>
              <a:rPr lang="en-US" sz="2000" dirty="0"/>
              <a:t>)</a:t>
            </a:r>
          </a:p>
          <a:p>
            <a:r>
              <a:rPr lang="en-US" sz="2000" dirty="0"/>
              <a:t>Although Gog’s motive to conqueror will be to enrich self, God will steer and use them as example to </a:t>
            </a:r>
            <a:r>
              <a:rPr lang="en-US" sz="2000" i="1" dirty="0">
                <a:solidFill>
                  <a:srgbClr val="800000"/>
                </a:solidFill>
              </a:rPr>
              <a:t>“hallow”</a:t>
            </a:r>
            <a:r>
              <a:rPr lang="en-US" sz="2000" dirty="0"/>
              <a:t> Himself, just as He did to Egypt and every person that exalted themselves over Him (</a:t>
            </a:r>
            <a:r>
              <a:rPr lang="en-US" sz="2000" b="1" dirty="0">
                <a:solidFill>
                  <a:srgbClr val="800000"/>
                </a:solidFill>
              </a:rPr>
              <a:t>Exo. 9:13-16; Num. 20:13</a:t>
            </a:r>
            <a:r>
              <a:rPr lang="en-US" sz="2000" dirty="0"/>
              <a:t>).</a:t>
            </a:r>
          </a:p>
          <a:p>
            <a:r>
              <a:rPr lang="en-US" sz="2000" dirty="0"/>
              <a:t>He will avenge His people, make clear He alone is king, exalted, and sovereign.</a:t>
            </a:r>
          </a:p>
        </p:txBody>
      </p:sp>
    </p:spTree>
    <p:extLst>
      <p:ext uri="{BB962C8B-B14F-4D97-AF65-F5344CB8AC3E}">
        <p14:creationId xmlns:p14="http://schemas.microsoft.com/office/powerpoint/2010/main" val="3530318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Gog and Magog – Ezekiel 38-39</a:t>
            </a:r>
          </a:p>
        </p:txBody>
      </p:sp>
      <p:sp>
        <p:nvSpPr>
          <p:cNvPr id="3" name="Content Placeholder 2"/>
          <p:cNvSpPr>
            <a:spLocks noGrp="1"/>
          </p:cNvSpPr>
          <p:nvPr>
            <p:ph sz="quarter" idx="10"/>
          </p:nvPr>
        </p:nvSpPr>
        <p:spPr/>
        <p:txBody>
          <a:bodyPr/>
          <a:lstStyle/>
          <a:p>
            <a:pPr marL="0" indent="0">
              <a:spcBef>
                <a:spcPts val="0"/>
              </a:spcBef>
              <a:buNone/>
            </a:pPr>
            <a:r>
              <a:rPr lang="en-US" sz="1950" i="1" dirty="0">
                <a:solidFill>
                  <a:srgbClr val="800000"/>
                </a:solidFill>
              </a:rPr>
              <a:t>“And it will come to pass at the same time, </a:t>
            </a:r>
            <a:r>
              <a:rPr lang="en-US" sz="1950" b="1" i="1" dirty="0">
                <a:solidFill>
                  <a:srgbClr val="800000"/>
                </a:solidFill>
              </a:rPr>
              <a:t>when Gog comes against the land of Israel</a:t>
            </a:r>
            <a:r>
              <a:rPr lang="en-US" sz="1950" i="1" dirty="0">
                <a:solidFill>
                  <a:srgbClr val="800000"/>
                </a:solidFill>
              </a:rPr>
              <a:t>,” says the Lord GOD, “that </a:t>
            </a:r>
            <a:r>
              <a:rPr lang="en-US" sz="1950" b="1" i="1" dirty="0">
                <a:solidFill>
                  <a:srgbClr val="800000"/>
                </a:solidFill>
              </a:rPr>
              <a:t>My fury will show in My face</a:t>
            </a:r>
            <a:r>
              <a:rPr lang="en-US" sz="1950" i="1" dirty="0">
                <a:solidFill>
                  <a:srgbClr val="800000"/>
                </a:solidFill>
              </a:rPr>
              <a:t>.  For </a:t>
            </a:r>
            <a:r>
              <a:rPr lang="en-US" sz="1950" b="1" i="1" dirty="0">
                <a:solidFill>
                  <a:srgbClr val="800000"/>
                </a:solidFill>
              </a:rPr>
              <a:t>in My jealousy and in the fire of My wrath</a:t>
            </a:r>
            <a:r>
              <a:rPr lang="en-US" sz="1950" i="1" dirty="0">
                <a:solidFill>
                  <a:srgbClr val="800000"/>
                </a:solidFill>
              </a:rPr>
              <a:t> I have spoken: ‘Surely in that day there shall be a </a:t>
            </a:r>
            <a:r>
              <a:rPr lang="en-US" sz="1950" b="1" i="1" dirty="0">
                <a:solidFill>
                  <a:srgbClr val="800000"/>
                </a:solidFill>
              </a:rPr>
              <a:t>great </a:t>
            </a:r>
            <a:r>
              <a:rPr lang="en-US" sz="1950" b="1" i="1" u="sng" dirty="0">
                <a:solidFill>
                  <a:srgbClr val="800000"/>
                </a:solidFill>
              </a:rPr>
              <a:t>earthquake</a:t>
            </a:r>
            <a:r>
              <a:rPr lang="en-US" sz="1950" i="1" dirty="0">
                <a:solidFill>
                  <a:srgbClr val="800000"/>
                </a:solidFill>
              </a:rPr>
              <a:t> in the land of Israel, so that the fish of the sea, the birds of the heavens, the beasts of the field, all creeping things that creep on the earth, and all men who are on the face of </a:t>
            </a:r>
            <a:r>
              <a:rPr lang="en-US" sz="1950" b="1" i="1" dirty="0">
                <a:solidFill>
                  <a:srgbClr val="800000"/>
                </a:solidFill>
              </a:rPr>
              <a:t>the </a:t>
            </a:r>
            <a:r>
              <a:rPr lang="en-US" sz="1950" b="1" i="1" u="sng" dirty="0">
                <a:solidFill>
                  <a:srgbClr val="800000"/>
                </a:solidFill>
              </a:rPr>
              <a:t>earth shall shake at My presence</a:t>
            </a:r>
            <a:r>
              <a:rPr lang="en-US" sz="1950" i="1" dirty="0">
                <a:solidFill>
                  <a:srgbClr val="800000"/>
                </a:solidFill>
              </a:rPr>
              <a:t>. The </a:t>
            </a:r>
            <a:r>
              <a:rPr lang="en-US" sz="1950" b="1" i="1" u="sng" dirty="0">
                <a:solidFill>
                  <a:srgbClr val="800000"/>
                </a:solidFill>
              </a:rPr>
              <a:t>mountains shall be thrown down</a:t>
            </a:r>
            <a:r>
              <a:rPr lang="en-US" sz="1950" i="1" dirty="0">
                <a:solidFill>
                  <a:srgbClr val="800000"/>
                </a:solidFill>
              </a:rPr>
              <a:t>, the steep places shall fall, and every wall shall fall to the ground.’  I will call for </a:t>
            </a:r>
            <a:r>
              <a:rPr lang="en-US" sz="1950" b="1" i="1" dirty="0">
                <a:solidFill>
                  <a:srgbClr val="800000"/>
                </a:solidFill>
              </a:rPr>
              <a:t>a sword against Gog </a:t>
            </a:r>
            <a:r>
              <a:rPr lang="en-US" sz="1950" i="1" dirty="0">
                <a:solidFill>
                  <a:srgbClr val="800000"/>
                </a:solidFill>
              </a:rPr>
              <a:t>throughout all My mountains,” says the Lord GOD. “</a:t>
            </a:r>
            <a:r>
              <a:rPr lang="en-US" sz="1950" b="1" i="1" u="sng" dirty="0">
                <a:solidFill>
                  <a:srgbClr val="800000"/>
                </a:solidFill>
              </a:rPr>
              <a:t>Every man’s sword will be against his brother</a:t>
            </a:r>
            <a:r>
              <a:rPr lang="en-US" sz="1950" i="1" dirty="0">
                <a:solidFill>
                  <a:srgbClr val="800000"/>
                </a:solidFill>
              </a:rPr>
              <a:t>.  And I will bring him to </a:t>
            </a:r>
            <a:r>
              <a:rPr lang="en-US" sz="1950" b="1" i="1" dirty="0">
                <a:solidFill>
                  <a:srgbClr val="800000"/>
                </a:solidFill>
              </a:rPr>
              <a:t>judgment</a:t>
            </a:r>
            <a:r>
              <a:rPr lang="en-US" sz="1950" i="1" dirty="0">
                <a:solidFill>
                  <a:srgbClr val="800000"/>
                </a:solidFill>
              </a:rPr>
              <a:t> with </a:t>
            </a:r>
            <a:r>
              <a:rPr lang="en-US" sz="1950" b="1" i="1" u="sng" dirty="0">
                <a:solidFill>
                  <a:srgbClr val="800000"/>
                </a:solidFill>
              </a:rPr>
              <a:t>pestilence</a:t>
            </a:r>
            <a:r>
              <a:rPr lang="en-US" sz="1950" i="1" dirty="0">
                <a:solidFill>
                  <a:srgbClr val="800000"/>
                </a:solidFill>
              </a:rPr>
              <a:t> and </a:t>
            </a:r>
            <a:r>
              <a:rPr lang="en-US" sz="1950" b="1" i="1" u="sng" dirty="0">
                <a:solidFill>
                  <a:srgbClr val="800000"/>
                </a:solidFill>
              </a:rPr>
              <a:t>bloodshed</a:t>
            </a:r>
            <a:r>
              <a:rPr lang="en-US" sz="1950" i="1" dirty="0">
                <a:solidFill>
                  <a:srgbClr val="800000"/>
                </a:solidFill>
              </a:rPr>
              <a:t>; I will rain down on him, on his troops, and on the many peoples who are with him, </a:t>
            </a:r>
            <a:r>
              <a:rPr lang="en-US" sz="1950" b="1" i="1" u="sng" dirty="0">
                <a:solidFill>
                  <a:srgbClr val="800000"/>
                </a:solidFill>
              </a:rPr>
              <a:t>flooding rain, great hailstones, fire, and brimstone</a:t>
            </a:r>
            <a:r>
              <a:rPr lang="en-US" sz="1950" i="1" dirty="0">
                <a:solidFill>
                  <a:srgbClr val="800000"/>
                </a:solidFill>
              </a:rPr>
              <a:t>. Thus</a:t>
            </a:r>
            <a:r>
              <a:rPr lang="en-US" sz="1950" b="1" i="1" dirty="0">
                <a:solidFill>
                  <a:srgbClr val="800000"/>
                </a:solidFill>
              </a:rPr>
              <a:t> I will magnify Myself and sanctify Myself</a:t>
            </a:r>
            <a:r>
              <a:rPr lang="en-US" sz="1950" i="1" dirty="0">
                <a:solidFill>
                  <a:srgbClr val="800000"/>
                </a:solidFill>
              </a:rPr>
              <a:t>, and </a:t>
            </a:r>
            <a:r>
              <a:rPr lang="en-US" sz="1950" b="1" i="1" dirty="0">
                <a:solidFill>
                  <a:srgbClr val="800000"/>
                </a:solidFill>
              </a:rPr>
              <a:t>I will be known in </a:t>
            </a:r>
            <a:r>
              <a:rPr lang="en-US" sz="1950" b="1" i="1" u="sng" dirty="0">
                <a:solidFill>
                  <a:srgbClr val="800000"/>
                </a:solidFill>
              </a:rPr>
              <a:t>the eyes of many nations</a:t>
            </a:r>
            <a:r>
              <a:rPr lang="en-US" sz="1950" i="1" dirty="0">
                <a:solidFill>
                  <a:srgbClr val="800000"/>
                </a:solidFill>
              </a:rPr>
              <a:t>. Then </a:t>
            </a:r>
            <a:r>
              <a:rPr lang="en-US" sz="1950" b="1" i="1" dirty="0">
                <a:solidFill>
                  <a:srgbClr val="800000"/>
                </a:solidFill>
              </a:rPr>
              <a:t>they shall </a:t>
            </a:r>
            <a:r>
              <a:rPr lang="en-US" sz="1950" b="1" i="1" u="sng" dirty="0">
                <a:solidFill>
                  <a:srgbClr val="800000"/>
                </a:solidFill>
              </a:rPr>
              <a:t>know that I am the LORD</a:t>
            </a:r>
            <a:r>
              <a:rPr lang="en-US" sz="1950" i="1" dirty="0">
                <a:solidFill>
                  <a:srgbClr val="800000"/>
                </a:solidFill>
              </a:rPr>
              <a:t>.”’ </a:t>
            </a:r>
            <a:r>
              <a:rPr lang="en-US" sz="1950" dirty="0"/>
              <a:t>(</a:t>
            </a:r>
            <a:r>
              <a:rPr lang="en-US" sz="1950" b="1" dirty="0">
                <a:solidFill>
                  <a:srgbClr val="800000"/>
                </a:solidFill>
              </a:rPr>
              <a:t>Ezekiel 38:18-23</a:t>
            </a:r>
            <a:r>
              <a:rPr lang="en-US" sz="1950" dirty="0"/>
              <a:t>)</a:t>
            </a:r>
          </a:p>
          <a:p>
            <a:pPr>
              <a:spcBef>
                <a:spcPts val="0"/>
              </a:spcBef>
            </a:pPr>
            <a:r>
              <a:rPr lang="en-US" sz="1950" dirty="0"/>
              <a:t>Judgment against </a:t>
            </a:r>
            <a:r>
              <a:rPr lang="en-US" sz="1950" i="1" dirty="0">
                <a:solidFill>
                  <a:srgbClr val="800000"/>
                </a:solidFill>
              </a:rPr>
              <a:t>“Gog, Magog”</a:t>
            </a:r>
            <a:r>
              <a:rPr lang="en-US" sz="1950" dirty="0"/>
              <a:t> sounds like a summary of </a:t>
            </a:r>
            <a:r>
              <a:rPr lang="en-US" sz="1950" b="1" dirty="0">
                <a:solidFill>
                  <a:srgbClr val="800000"/>
                </a:solidFill>
              </a:rPr>
              <a:t>Revelation 6-19</a:t>
            </a:r>
            <a:r>
              <a:rPr lang="en-US" sz="1950" dirty="0"/>
              <a:t>. …</a:t>
            </a:r>
          </a:p>
        </p:txBody>
      </p:sp>
    </p:spTree>
    <p:extLst>
      <p:ext uri="{BB962C8B-B14F-4D97-AF65-F5344CB8AC3E}">
        <p14:creationId xmlns:p14="http://schemas.microsoft.com/office/powerpoint/2010/main" val="696166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Gog and Magog – Ezekiel 38-39</a:t>
            </a:r>
          </a:p>
        </p:txBody>
      </p:sp>
      <p:sp>
        <p:nvSpPr>
          <p:cNvPr id="3" name="Content Placeholder 2"/>
          <p:cNvSpPr>
            <a:spLocks noGrp="1"/>
          </p:cNvSpPr>
          <p:nvPr>
            <p:ph sz="quarter" idx="10"/>
          </p:nvPr>
        </p:nvSpPr>
        <p:spPr/>
        <p:txBody>
          <a:bodyPr/>
          <a:lstStyle/>
          <a:p>
            <a:pPr marL="0" indent="0">
              <a:spcBef>
                <a:spcPts val="0"/>
              </a:spcBef>
              <a:buNone/>
            </a:pPr>
            <a:r>
              <a:rPr lang="en-US" sz="1950" i="1" dirty="0">
                <a:solidFill>
                  <a:srgbClr val="800000"/>
                </a:solidFill>
              </a:rPr>
              <a:t>… “Behold, I am against you, O Gog, the prince of Rosh, </a:t>
            </a:r>
            <a:r>
              <a:rPr lang="en-US" sz="1950" i="1" dirty="0" err="1">
                <a:solidFill>
                  <a:srgbClr val="800000"/>
                </a:solidFill>
              </a:rPr>
              <a:t>Meshech</a:t>
            </a:r>
            <a:r>
              <a:rPr lang="en-US" sz="1950" i="1" dirty="0">
                <a:solidFill>
                  <a:srgbClr val="800000"/>
                </a:solidFill>
              </a:rPr>
              <a:t>, and Tubal; … You shall fall upon the mountains of Israel, … </a:t>
            </a:r>
            <a:r>
              <a:rPr lang="en-US" sz="1950" b="1" i="1" dirty="0">
                <a:solidFill>
                  <a:srgbClr val="800000"/>
                </a:solidFill>
              </a:rPr>
              <a:t>I will give you to birds of prey </a:t>
            </a:r>
            <a:r>
              <a:rPr lang="en-US" sz="1950" i="1" dirty="0">
                <a:solidFill>
                  <a:srgbClr val="800000"/>
                </a:solidFill>
              </a:rPr>
              <a:t>of every sort and to the beasts of the field </a:t>
            </a:r>
            <a:r>
              <a:rPr lang="en-US" sz="1950" b="1" i="1" dirty="0">
                <a:solidFill>
                  <a:srgbClr val="800000"/>
                </a:solidFill>
              </a:rPr>
              <a:t>to be devoured</a:t>
            </a:r>
            <a:r>
              <a:rPr lang="en-US" sz="1950" i="1" dirty="0">
                <a:solidFill>
                  <a:srgbClr val="800000"/>
                </a:solidFill>
              </a:rPr>
              <a:t>. … And I will send </a:t>
            </a:r>
            <a:r>
              <a:rPr lang="en-US" sz="1950" b="1" i="1" dirty="0">
                <a:solidFill>
                  <a:srgbClr val="800000"/>
                </a:solidFill>
              </a:rPr>
              <a:t>fire on Magog </a:t>
            </a:r>
            <a:r>
              <a:rPr lang="en-US" sz="1950" i="1" dirty="0">
                <a:solidFill>
                  <a:srgbClr val="800000"/>
                </a:solidFill>
              </a:rPr>
              <a:t>and on those who live in security </a:t>
            </a:r>
            <a:r>
              <a:rPr lang="en-US" sz="1950" b="1" i="1" dirty="0">
                <a:solidFill>
                  <a:srgbClr val="800000"/>
                </a:solidFill>
              </a:rPr>
              <a:t>in the </a:t>
            </a:r>
            <a:r>
              <a:rPr lang="en-US" sz="1950" b="1" i="1" u="sng" dirty="0">
                <a:solidFill>
                  <a:srgbClr val="800000"/>
                </a:solidFill>
              </a:rPr>
              <a:t>coastlands</a:t>
            </a:r>
            <a:r>
              <a:rPr lang="en-US" sz="1950" i="1" dirty="0">
                <a:solidFill>
                  <a:srgbClr val="800000"/>
                </a:solidFill>
              </a:rPr>
              <a:t>. Then </a:t>
            </a:r>
            <a:r>
              <a:rPr lang="en-US" sz="1950" b="1" i="1" dirty="0">
                <a:solidFill>
                  <a:srgbClr val="800000"/>
                </a:solidFill>
              </a:rPr>
              <a:t>they shall know </a:t>
            </a:r>
            <a:r>
              <a:rPr lang="en-US" sz="1950" i="1" dirty="0">
                <a:solidFill>
                  <a:srgbClr val="800000"/>
                </a:solidFill>
              </a:rPr>
              <a:t>that I am the LORD.  So I will make My holy </a:t>
            </a:r>
            <a:r>
              <a:rPr lang="en-US" sz="1950" b="1" i="1" dirty="0">
                <a:solidFill>
                  <a:srgbClr val="800000"/>
                </a:solidFill>
              </a:rPr>
              <a:t>name known </a:t>
            </a:r>
            <a:r>
              <a:rPr lang="en-US" sz="1950" b="1" i="1" u="sng" dirty="0">
                <a:solidFill>
                  <a:srgbClr val="800000"/>
                </a:solidFill>
              </a:rPr>
              <a:t>in the midst of My people Israel</a:t>
            </a:r>
            <a:r>
              <a:rPr lang="en-US" sz="1950" i="1" dirty="0">
                <a:solidFill>
                  <a:srgbClr val="800000"/>
                </a:solidFill>
              </a:rPr>
              <a:t>, and I will not let them profane My holy name anymore. … Indeed all the people of the land will be burying, and </a:t>
            </a:r>
            <a:r>
              <a:rPr lang="en-US" sz="1950" b="1" i="1" dirty="0">
                <a:solidFill>
                  <a:srgbClr val="800000"/>
                </a:solidFill>
              </a:rPr>
              <a:t>they will gain renown </a:t>
            </a:r>
            <a:r>
              <a:rPr lang="en-US" sz="1950" i="1" dirty="0">
                <a:solidFill>
                  <a:srgbClr val="800000"/>
                </a:solidFill>
              </a:rPr>
              <a:t>for it on the day that I am glorified,” … And as for you, son of man, thus says the Lord GOD, ‘</a:t>
            </a:r>
            <a:r>
              <a:rPr lang="en-US" sz="1950" b="1" i="1" dirty="0">
                <a:solidFill>
                  <a:srgbClr val="800000"/>
                </a:solidFill>
              </a:rPr>
              <a:t>Speak to every sort of bird and to every beast of the field</a:t>
            </a:r>
            <a:r>
              <a:rPr lang="en-US" sz="1950" i="1" dirty="0">
                <a:solidFill>
                  <a:srgbClr val="800000"/>
                </a:solidFill>
              </a:rPr>
              <a:t>: “Assemble yourselves and come; Gather together from all sides </a:t>
            </a:r>
            <a:r>
              <a:rPr lang="en-US" sz="1950" b="1" i="1" dirty="0">
                <a:solidFill>
                  <a:srgbClr val="800000"/>
                </a:solidFill>
              </a:rPr>
              <a:t>to My sacrificial meal</a:t>
            </a:r>
            <a:r>
              <a:rPr lang="en-US" sz="1950" i="1" dirty="0">
                <a:solidFill>
                  <a:srgbClr val="800000"/>
                </a:solidFill>
              </a:rPr>
              <a:t> Which I am sacrificing for you, … </a:t>
            </a:r>
            <a:r>
              <a:rPr lang="en-US" sz="1950" b="1" i="1" dirty="0">
                <a:solidFill>
                  <a:srgbClr val="800000"/>
                </a:solidFill>
              </a:rPr>
              <a:t>So the house of Israel shall know that I am the LORD their God</a:t>
            </a:r>
            <a:r>
              <a:rPr lang="en-US" sz="1950" i="1" dirty="0">
                <a:solidFill>
                  <a:srgbClr val="800000"/>
                </a:solidFill>
              </a:rPr>
              <a:t> from that day forward. … </a:t>
            </a:r>
            <a:r>
              <a:rPr lang="en-US" sz="1950" b="1" i="1" u="sng" dirty="0">
                <a:solidFill>
                  <a:srgbClr val="800000"/>
                </a:solidFill>
              </a:rPr>
              <a:t>I am hallowed in them</a:t>
            </a:r>
            <a:r>
              <a:rPr lang="en-US" sz="1950" b="1" i="1" dirty="0">
                <a:solidFill>
                  <a:srgbClr val="800000"/>
                </a:solidFill>
              </a:rPr>
              <a:t> </a:t>
            </a:r>
            <a:r>
              <a:rPr lang="en-US" sz="1950" i="1" dirty="0">
                <a:solidFill>
                  <a:srgbClr val="800000"/>
                </a:solidFill>
              </a:rPr>
              <a:t>in the sight </a:t>
            </a:r>
            <a:r>
              <a:rPr lang="en-US" sz="1950" b="1" i="1" dirty="0">
                <a:solidFill>
                  <a:srgbClr val="800000"/>
                </a:solidFill>
              </a:rPr>
              <a:t>of many nations</a:t>
            </a:r>
            <a:r>
              <a:rPr lang="en-US" sz="1950" i="1" dirty="0">
                <a:solidFill>
                  <a:srgbClr val="800000"/>
                </a:solidFill>
              </a:rPr>
              <a:t>, … I will not hide My face from them anymore; for I shall have </a:t>
            </a:r>
            <a:r>
              <a:rPr lang="en-US" sz="1950" b="1" i="1" dirty="0">
                <a:solidFill>
                  <a:srgbClr val="800000"/>
                </a:solidFill>
              </a:rPr>
              <a:t>poured out My Spirit on the house of Israel</a:t>
            </a:r>
            <a:r>
              <a:rPr lang="en-US" sz="1950" i="1" dirty="0">
                <a:solidFill>
                  <a:srgbClr val="800000"/>
                </a:solidFill>
              </a:rPr>
              <a:t>,’ says the Lord GOD.”</a:t>
            </a:r>
            <a:r>
              <a:rPr lang="en-US" sz="1950" dirty="0">
                <a:solidFill>
                  <a:srgbClr val="800000"/>
                </a:solidFill>
              </a:rPr>
              <a:t> </a:t>
            </a:r>
            <a:r>
              <a:rPr lang="en-US" sz="1950" dirty="0"/>
              <a:t>(</a:t>
            </a:r>
            <a:r>
              <a:rPr lang="en-US" sz="1950" b="1" dirty="0">
                <a:solidFill>
                  <a:srgbClr val="800000"/>
                </a:solidFill>
              </a:rPr>
              <a:t>Eze. 39:1-29</a:t>
            </a:r>
            <a:r>
              <a:rPr lang="en-US" sz="1950" dirty="0"/>
              <a:t>)</a:t>
            </a:r>
          </a:p>
          <a:p>
            <a:pPr>
              <a:spcBef>
                <a:spcPts val="0"/>
              </a:spcBef>
            </a:pPr>
            <a:r>
              <a:rPr lang="en-US" sz="1950" dirty="0"/>
              <a:t>Bodies of enemies left to rot in the fields, eaten by birds. Sounds like </a:t>
            </a:r>
            <a:r>
              <a:rPr lang="en-US" sz="1950" b="1" dirty="0">
                <a:solidFill>
                  <a:srgbClr val="800000"/>
                </a:solidFill>
              </a:rPr>
              <a:t>Revelation 19</a:t>
            </a:r>
            <a:r>
              <a:rPr lang="en-US" sz="1950" dirty="0"/>
              <a:t> …</a:t>
            </a:r>
          </a:p>
        </p:txBody>
      </p:sp>
    </p:spTree>
    <p:extLst>
      <p:ext uri="{BB962C8B-B14F-4D97-AF65-F5344CB8AC3E}">
        <p14:creationId xmlns:p14="http://schemas.microsoft.com/office/powerpoint/2010/main" val="1664947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he_lion_of_the_tribe_of_judah-still-16x9">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Revolution">
      <a:majorFont>
        <a:latin typeface="Trebuchet MS"/>
        <a:ea typeface=""/>
        <a:cs typeface=""/>
        <a:font script="Jpan" typeface="ＭＳ ゴシック"/>
        <a:font script="Hans" typeface="宋体"/>
        <a:font script="Hant" typeface="新細明體"/>
      </a:majorFont>
      <a:minorFont>
        <a:latin typeface="Trebuchet MS"/>
        <a:ea typeface=""/>
        <a:cs typeface=""/>
        <a:font script="Jpan" typeface="ＭＳ ゴシック"/>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the_lion_of_the_tribe_of_judah-still-16x9</Template>
  <TotalTime>33293</TotalTime>
  <Words>5663</Words>
  <Application>Microsoft Office PowerPoint</Application>
  <PresentationFormat>On-screen Show (16:9)</PresentationFormat>
  <Paragraphs>219</Paragraphs>
  <Slides>31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31</vt:i4>
      </vt:variant>
    </vt:vector>
  </HeadingPairs>
  <TitlesOfParts>
    <vt:vector size="38" baseType="lpstr">
      <vt:lpstr>Arial</vt:lpstr>
      <vt:lpstr>Calibri</vt:lpstr>
      <vt:lpstr>Impact</vt:lpstr>
      <vt:lpstr>Times New Roman</vt:lpstr>
      <vt:lpstr>Trebuchet MS</vt:lpstr>
      <vt:lpstr>Wingdings</vt:lpstr>
      <vt:lpstr>the_lion_of_the_tribe_of_judah-still-16x9</vt:lpstr>
      <vt:lpstr>Revelation Trust God</vt:lpstr>
      <vt:lpstr>PowerPoint Presentation</vt:lpstr>
      <vt:lpstr>Satan &amp; the World …</vt:lpstr>
      <vt:lpstr>Gog and Magog – Ezekiel 38-39</vt:lpstr>
      <vt:lpstr>Gog and Magog – Ezekiel 38-39</vt:lpstr>
      <vt:lpstr>Gog and Magog – Ezekiel 38-39</vt:lpstr>
      <vt:lpstr>Gog and Magog – Ezekiel 38-39</vt:lpstr>
      <vt:lpstr>Gog and Magog – Ezekiel 38-39</vt:lpstr>
      <vt:lpstr>Gog and Magog – Ezekiel 38-39</vt:lpstr>
      <vt:lpstr>Gog and Magog – Ezekiel 38-39</vt:lpstr>
      <vt:lpstr>Gog and Magog – Ezekiel 38-39</vt:lpstr>
      <vt:lpstr>… versus Christianity</vt:lpstr>
      <vt:lpstr>Ends in Fire</vt:lpstr>
      <vt:lpstr>Ends in Fire</vt:lpstr>
      <vt:lpstr>Ends in Fire</vt:lpstr>
      <vt:lpstr>The Devil’s Fate</vt:lpstr>
      <vt:lpstr>PowerPoint Presentation</vt:lpstr>
      <vt:lpstr>“The Great White Throne”</vt:lpstr>
      <vt:lpstr>The Canon</vt:lpstr>
      <vt:lpstr>Death’s Death</vt:lpstr>
      <vt:lpstr>Eternal Condemnation</vt:lpstr>
      <vt:lpstr>Timeline of Revelation</vt:lpstr>
      <vt:lpstr>Revelation Trust God</vt:lpstr>
      <vt:lpstr>PowerPoint Presentation</vt:lpstr>
      <vt:lpstr>“A New Heaven and a New Earth”</vt:lpstr>
      <vt:lpstr>“Look for New Heavens and New Earth”</vt:lpstr>
      <vt:lpstr>New Jerusalem and Its Tabernacle</vt:lpstr>
      <vt:lpstr>The End of Anguish</vt:lpstr>
      <vt:lpstr>The Promise for Those Who Overcome</vt:lpstr>
      <vt:lpstr>The Lake of Fire and Brimstone</vt:lpstr>
      <vt:lpstr>The Second Death</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Revelation - Trust God</dc:title>
  <dc:creator>C. Trevor Bowen</dc:creator>
  <cp:lastModifiedBy>Trevor Bowen</cp:lastModifiedBy>
  <cp:revision>2384</cp:revision>
  <dcterms:created xsi:type="dcterms:W3CDTF">2017-04-01T00:42:32Z</dcterms:created>
  <dcterms:modified xsi:type="dcterms:W3CDTF">2023-05-27T20:41:43Z</dcterms:modified>
</cp:coreProperties>
</file>