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667" r:id="rId2"/>
    <p:sldId id="668" r:id="rId3"/>
    <p:sldId id="669" r:id="rId4"/>
    <p:sldId id="671" r:id="rId5"/>
    <p:sldId id="672" r:id="rId6"/>
    <p:sldId id="673" r:id="rId7"/>
    <p:sldId id="674" r:id="rId8"/>
    <p:sldId id="675" r:id="rId9"/>
    <p:sldId id="676" r:id="rId10"/>
    <p:sldId id="677" r:id="rId11"/>
    <p:sldId id="678" r:id="rId12"/>
    <p:sldId id="679" r:id="rId13"/>
    <p:sldId id="680" r:id="rId14"/>
    <p:sldId id="681" r:id="rId15"/>
    <p:sldId id="682" r:id="rId16"/>
    <p:sldId id="683" r:id="rId17"/>
    <p:sldId id="693" r:id="rId18"/>
    <p:sldId id="694" r:id="rId19"/>
    <p:sldId id="890" r:id="rId20"/>
    <p:sldId id="891" r:id="rId21"/>
    <p:sldId id="892" r:id="rId22"/>
    <p:sldId id="893" r:id="rId23"/>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5050"/>
    <a:srgbClr val="C5C1FF"/>
    <a:srgbClr val="FFC1CD"/>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143" d="100"/>
          <a:sy n="143" d="100"/>
        </p:scale>
        <p:origin x="642" y="12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3/26/2023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18 – </a:t>
            </a:r>
            <a:r>
              <a:rPr lang="en-US" sz="1800" dirty="0"/>
              <a:t>The Scarlet Woman and Beast</a:t>
            </a:r>
            <a:endParaRPr lang="en-US" sz="1800" b="1" dirty="0"/>
          </a:p>
        </p:txBody>
      </p:sp>
    </p:spTree>
    <p:extLst>
      <p:ext uri="{BB962C8B-B14F-4D97-AF65-F5344CB8AC3E}">
        <p14:creationId xmlns:p14="http://schemas.microsoft.com/office/powerpoint/2010/main" val="316465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marL="0" indent="0">
              <a:spcBef>
                <a:spcPts val="0"/>
              </a:spcBef>
              <a:buNone/>
            </a:pPr>
            <a:r>
              <a:rPr lang="en-US" sz="2000" i="1" dirty="0">
                <a:solidFill>
                  <a:srgbClr val="800000"/>
                </a:solidFill>
              </a:rPr>
              <a:t>“Come down and sit in the dust, O </a:t>
            </a:r>
            <a:r>
              <a:rPr lang="en-US" sz="2000" b="1" i="1" dirty="0">
                <a:solidFill>
                  <a:srgbClr val="800000"/>
                </a:solidFill>
              </a:rPr>
              <a:t>virgin daughter of Babylon</a:t>
            </a:r>
            <a:r>
              <a:rPr lang="en-US" sz="2000" i="1" dirty="0">
                <a:solidFill>
                  <a:srgbClr val="800000"/>
                </a:solidFill>
              </a:rPr>
              <a:t>; Sit on the ground without a throne, 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more be called Tender and delicate</a:t>
            </a:r>
            <a:r>
              <a:rPr lang="en-US" sz="2000" i="1" dirty="0">
                <a:solidFill>
                  <a:srgbClr val="800000"/>
                </a:solidFill>
              </a:rPr>
              <a:t>.  Take the millstones and grind meal. </a:t>
            </a:r>
            <a:r>
              <a:rPr lang="en-US" sz="2000" b="1" i="1" dirty="0">
                <a:solidFill>
                  <a:srgbClr val="800000"/>
                </a:solidFill>
              </a:rPr>
              <a:t>Remove your veil, Take off the skirt, Uncover the thigh</a:t>
            </a:r>
            <a:r>
              <a:rPr lang="en-US" sz="2000" i="1" dirty="0">
                <a:solidFill>
                  <a:srgbClr val="800000"/>
                </a:solidFill>
              </a:rPr>
              <a:t>, …</a:t>
            </a:r>
            <a:r>
              <a:rPr lang="en-US" sz="2000" b="1" i="1" dirty="0">
                <a:solidFill>
                  <a:srgbClr val="800000"/>
                </a:solidFill>
              </a:rPr>
              <a:t>Your nakedness shall be uncovered</a:t>
            </a:r>
            <a:r>
              <a:rPr lang="en-US" sz="2000" i="1" dirty="0">
                <a:solidFill>
                  <a:srgbClr val="800000"/>
                </a:solidFill>
              </a:rPr>
              <a:t>, … </a:t>
            </a:r>
            <a:r>
              <a:rPr lang="en-US" sz="2000" b="1" i="1" dirty="0">
                <a:solidFill>
                  <a:srgbClr val="800000"/>
                </a:solidFill>
              </a:rPr>
              <a:t>O daughter of the Chaldeans</a:t>
            </a:r>
            <a:r>
              <a:rPr lang="en-US" sz="2000" i="1" dirty="0">
                <a:solidFill>
                  <a:srgbClr val="800000"/>
                </a:solidFill>
              </a:rPr>
              <a:t>; For you shall </a:t>
            </a:r>
            <a:r>
              <a:rPr lang="en-US" sz="2000" b="1" i="1" dirty="0">
                <a:solidFill>
                  <a:srgbClr val="800000"/>
                </a:solidFill>
              </a:rPr>
              <a:t>no longer be called </a:t>
            </a:r>
            <a:r>
              <a:rPr lang="en-US" sz="2000" b="1" i="1" u="sng" dirty="0">
                <a:solidFill>
                  <a:srgbClr val="800000"/>
                </a:solidFill>
              </a:rPr>
              <a:t>The Lady of Kingdoms</a:t>
            </a:r>
            <a:r>
              <a:rPr lang="en-US" sz="2000" i="1" dirty="0">
                <a:solidFill>
                  <a:srgbClr val="800000"/>
                </a:solidFill>
              </a:rPr>
              <a:t>.  I was angry with My people … </a:t>
            </a:r>
            <a:r>
              <a:rPr lang="en-US" sz="2000" b="1" i="1" dirty="0">
                <a:solidFill>
                  <a:srgbClr val="800000"/>
                </a:solidFill>
              </a:rPr>
              <a:t>given them into your hand. You showed them </a:t>
            </a:r>
            <a:r>
              <a:rPr lang="en-US" sz="2000" b="1" i="1" u="sng" dirty="0">
                <a:solidFill>
                  <a:srgbClr val="800000"/>
                </a:solidFill>
              </a:rPr>
              <a:t>no mercy</a:t>
            </a:r>
            <a:r>
              <a:rPr lang="en-US" sz="2000" i="1" dirty="0">
                <a:solidFill>
                  <a:srgbClr val="800000"/>
                </a:solidFill>
              </a:rPr>
              <a:t>… But these two things shall come to you In a moment, in one day: </a:t>
            </a:r>
            <a:r>
              <a:rPr lang="en-US" sz="2000" b="1" i="1" dirty="0">
                <a:solidFill>
                  <a:srgbClr val="800000"/>
                </a:solidFill>
              </a:rPr>
              <a:t>The loss of children, and widowhood</a:t>
            </a:r>
            <a:r>
              <a:rPr lang="en-US" sz="2000" i="1" dirty="0">
                <a:solidFill>
                  <a:srgbClr val="800000"/>
                </a:solidFill>
              </a:rPr>
              <a:t> … </a:t>
            </a:r>
            <a:r>
              <a:rPr lang="en-US" sz="2000" b="1" i="1" dirty="0">
                <a:solidFill>
                  <a:srgbClr val="800000"/>
                </a:solidFill>
              </a:rPr>
              <a:t>Because of the multitude of your </a:t>
            </a:r>
            <a:r>
              <a:rPr lang="en-US" sz="2000" b="1" i="1" u="sng" dirty="0">
                <a:solidFill>
                  <a:srgbClr val="800000"/>
                </a:solidFill>
              </a:rPr>
              <a:t>sorceries</a:t>
            </a:r>
            <a:r>
              <a:rPr lang="en-US" sz="2000" i="1" dirty="0">
                <a:solidFill>
                  <a:srgbClr val="800000"/>
                </a:solidFill>
              </a:rPr>
              <a:t>, </a:t>
            </a:r>
            <a:r>
              <a:rPr lang="en-US" sz="2000" b="1" i="1" dirty="0">
                <a:solidFill>
                  <a:srgbClr val="800000"/>
                </a:solidFill>
              </a:rPr>
              <a:t>For the great abundance of your </a:t>
            </a:r>
            <a:r>
              <a:rPr lang="en-US" sz="2000" b="1" i="1" u="sng" dirty="0">
                <a:solidFill>
                  <a:srgbClr val="800000"/>
                </a:solidFill>
              </a:rPr>
              <a:t>enchantments</a:t>
            </a:r>
            <a:r>
              <a:rPr lang="en-US" sz="2000" i="1" dirty="0">
                <a:solidFill>
                  <a:srgbClr val="800000"/>
                </a:solidFill>
              </a:rPr>
              <a:t>. For you have </a:t>
            </a:r>
            <a:r>
              <a:rPr lang="en-US" sz="2000" b="1" i="1" dirty="0">
                <a:solidFill>
                  <a:srgbClr val="800000"/>
                </a:solidFill>
              </a:rPr>
              <a:t>trusted in your wickedness</a:t>
            </a:r>
            <a:r>
              <a:rPr lang="en-US" sz="2000" i="1" dirty="0">
                <a:solidFill>
                  <a:srgbClr val="800000"/>
                </a:solidFill>
              </a:rPr>
              <a:t>;  … Stand now </a:t>
            </a:r>
            <a:r>
              <a:rPr lang="en-US" sz="2000" b="1" i="1" dirty="0">
                <a:solidFill>
                  <a:srgbClr val="800000"/>
                </a:solidFill>
              </a:rPr>
              <a:t>with your </a:t>
            </a:r>
            <a:r>
              <a:rPr lang="en-US" sz="2000" b="1" i="1" u="sng" dirty="0">
                <a:solidFill>
                  <a:srgbClr val="800000"/>
                </a:solidFill>
              </a:rPr>
              <a:t>enchantments</a:t>
            </a:r>
            <a:r>
              <a:rPr lang="en-US" sz="2000" b="1" i="1" dirty="0">
                <a:solidFill>
                  <a:srgbClr val="800000"/>
                </a:solidFill>
              </a:rPr>
              <a:t> And the multitude of your </a:t>
            </a:r>
            <a:r>
              <a:rPr lang="en-US" sz="2000" b="1" i="1" u="sng" dirty="0">
                <a:solidFill>
                  <a:srgbClr val="800000"/>
                </a:solidFill>
              </a:rPr>
              <a:t>sorceries</a:t>
            </a:r>
            <a:r>
              <a:rPr lang="en-US" sz="2000" i="1" dirty="0">
                <a:solidFill>
                  <a:srgbClr val="800000"/>
                </a:solidFill>
              </a:rPr>
              <a:t>, In which you have labored from your youth – Perhaps you will be able to profit, Perhaps you will prevail. </a:t>
            </a:r>
            <a:r>
              <a:rPr lang="en-US" sz="2000" dirty="0"/>
              <a:t>(</a:t>
            </a:r>
            <a:r>
              <a:rPr lang="en-US" sz="2000" b="1" dirty="0">
                <a:solidFill>
                  <a:srgbClr val="800000"/>
                </a:solidFill>
              </a:rPr>
              <a:t>Isa. 47:1-15</a:t>
            </a:r>
            <a:r>
              <a:rPr lang="en-US" sz="2000" dirty="0"/>
              <a:t>)</a:t>
            </a:r>
          </a:p>
        </p:txBody>
      </p:sp>
    </p:spTree>
    <p:extLst>
      <p:ext uri="{BB962C8B-B14F-4D97-AF65-F5344CB8AC3E}">
        <p14:creationId xmlns:p14="http://schemas.microsoft.com/office/powerpoint/2010/main" val="8040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a:spcBef>
                <a:spcPts val="0"/>
              </a:spcBef>
            </a:pPr>
            <a:r>
              <a:rPr lang="en-US" sz="2000" dirty="0" err="1"/>
              <a:t>Tyre</a:t>
            </a:r>
            <a:r>
              <a:rPr lang="en-US" sz="2000" dirty="0"/>
              <a:t> – Harlot of Commerce &amp; Wealth (</a:t>
            </a:r>
            <a:r>
              <a:rPr lang="en-US" sz="2000" b="1" dirty="0">
                <a:solidFill>
                  <a:srgbClr val="800000"/>
                </a:solidFill>
              </a:rPr>
              <a:t>Colossians 3:5</a:t>
            </a:r>
            <a:r>
              <a:rPr lang="en-US" sz="2000" dirty="0"/>
              <a:t>):</a:t>
            </a:r>
          </a:p>
          <a:p>
            <a:pPr marL="0" indent="0">
              <a:spcBef>
                <a:spcPts val="0"/>
              </a:spcBef>
              <a:buNone/>
            </a:pPr>
            <a:r>
              <a:rPr lang="en-US" sz="2000" i="1" dirty="0">
                <a:solidFill>
                  <a:srgbClr val="800000"/>
                </a:solidFill>
              </a:rPr>
              <a:t> The burden against </a:t>
            </a:r>
            <a:r>
              <a:rPr lang="en-US" sz="2000" b="1" i="1" dirty="0" err="1">
                <a:solidFill>
                  <a:srgbClr val="800000"/>
                </a:solidFill>
              </a:rPr>
              <a:t>Tyre</a:t>
            </a:r>
            <a:r>
              <a:rPr lang="en-US" sz="2000" i="1" dirty="0">
                <a:solidFill>
                  <a:srgbClr val="800000"/>
                </a:solidFill>
              </a:rPr>
              <a:t>. Wail, you ships of </a:t>
            </a:r>
            <a:r>
              <a:rPr lang="en-US" sz="2000" i="1" dirty="0" err="1">
                <a:solidFill>
                  <a:srgbClr val="800000"/>
                </a:solidFill>
              </a:rPr>
              <a:t>Tarshish</a:t>
            </a:r>
            <a:r>
              <a:rPr lang="en-US" sz="2000" i="1" dirty="0">
                <a:solidFill>
                  <a:srgbClr val="800000"/>
                </a:solidFill>
              </a:rPr>
              <a:t>! For it is laid waste, So that there is no house, no harbor;  … </a:t>
            </a:r>
            <a:r>
              <a:rPr lang="en-US" sz="2000" b="1" i="1" dirty="0">
                <a:solidFill>
                  <a:srgbClr val="800000"/>
                </a:solidFill>
              </a:rPr>
              <a:t>she is a marketplace for </a:t>
            </a:r>
            <a:r>
              <a:rPr lang="en-US" sz="2000" b="1" i="1" u="sng" dirty="0">
                <a:solidFill>
                  <a:srgbClr val="800000"/>
                </a:solidFill>
              </a:rPr>
              <a:t>the nations</a:t>
            </a:r>
            <a:r>
              <a:rPr lang="en-US" sz="2000" i="1" dirty="0">
                <a:solidFill>
                  <a:srgbClr val="800000"/>
                </a:solidFill>
              </a:rPr>
              <a:t>.  Be ashamed, O Sidon; For the sea has spoken, The strength of the sea, saying, “</a:t>
            </a:r>
            <a:r>
              <a:rPr lang="en-US" sz="2000" b="1" i="1" dirty="0">
                <a:solidFill>
                  <a:srgbClr val="800000"/>
                </a:solidFill>
              </a:rPr>
              <a:t>I do </a:t>
            </a:r>
            <a:r>
              <a:rPr lang="en-US" sz="2000" b="1" i="1" u="sng" dirty="0">
                <a:solidFill>
                  <a:srgbClr val="800000"/>
                </a:solidFill>
              </a:rPr>
              <a:t>not labor</a:t>
            </a:r>
            <a:r>
              <a:rPr lang="en-US" sz="2000" i="1" dirty="0">
                <a:solidFill>
                  <a:srgbClr val="800000"/>
                </a:solidFill>
              </a:rPr>
              <a:t>, nor </a:t>
            </a:r>
            <a:r>
              <a:rPr lang="en-US" sz="2000" b="1" i="1" dirty="0">
                <a:solidFill>
                  <a:srgbClr val="800000"/>
                </a:solidFill>
              </a:rPr>
              <a:t>bring forth children</a:t>
            </a:r>
            <a:r>
              <a:rPr lang="en-US" sz="2000" i="1" dirty="0">
                <a:solidFill>
                  <a:srgbClr val="800000"/>
                </a:solidFill>
              </a:rPr>
              <a:t>; Neither do I rear young men, Nor bring up virgins.”  … </a:t>
            </a:r>
            <a:r>
              <a:rPr lang="en-US" sz="2000" i="1" dirty="0" err="1">
                <a:solidFill>
                  <a:srgbClr val="800000"/>
                </a:solidFill>
              </a:rPr>
              <a:t>Tyre</a:t>
            </a:r>
            <a:r>
              <a:rPr lang="en-US" sz="2000" i="1" dirty="0">
                <a:solidFill>
                  <a:srgbClr val="800000"/>
                </a:solidFill>
              </a:rPr>
              <a:t> will be forgotten seventy years … At the end of seventy years it will happen </a:t>
            </a:r>
            <a:r>
              <a:rPr lang="en-US" sz="2000" b="1" i="1" dirty="0">
                <a:solidFill>
                  <a:srgbClr val="800000"/>
                </a:solidFill>
              </a:rPr>
              <a:t>to </a:t>
            </a:r>
            <a:r>
              <a:rPr lang="en-US" sz="2000" b="1" i="1" dirty="0" err="1">
                <a:solidFill>
                  <a:srgbClr val="800000"/>
                </a:solidFill>
              </a:rPr>
              <a:t>Tyre</a:t>
            </a:r>
            <a:r>
              <a:rPr lang="en-US" sz="2000" b="1" i="1" dirty="0">
                <a:solidFill>
                  <a:srgbClr val="800000"/>
                </a:solidFill>
              </a:rPr>
              <a:t> as in the song of the </a:t>
            </a:r>
            <a:r>
              <a:rPr lang="en-US" sz="2000" b="1" i="1" u="sng" dirty="0">
                <a:solidFill>
                  <a:srgbClr val="800000"/>
                </a:solidFill>
              </a:rPr>
              <a:t>harlot</a:t>
            </a:r>
            <a:r>
              <a:rPr lang="en-US" sz="2000" i="1" dirty="0">
                <a:solidFill>
                  <a:srgbClr val="800000"/>
                </a:solidFill>
              </a:rPr>
              <a:t>:  Take a harp, go about the city, </a:t>
            </a:r>
            <a:r>
              <a:rPr lang="en-US" sz="2000" b="1" i="1" dirty="0">
                <a:solidFill>
                  <a:srgbClr val="800000"/>
                </a:solidFill>
              </a:rPr>
              <a:t>You forgotten </a:t>
            </a:r>
            <a:r>
              <a:rPr lang="en-US" sz="2000" b="1" i="1" u="sng" dirty="0">
                <a:solidFill>
                  <a:srgbClr val="800000"/>
                </a:solidFill>
              </a:rPr>
              <a:t>harlot</a:t>
            </a:r>
            <a:r>
              <a:rPr lang="en-US" sz="2000" i="1" dirty="0">
                <a:solidFill>
                  <a:srgbClr val="800000"/>
                </a:solidFill>
              </a:rPr>
              <a:t>; Make sweet melody, sing many songs, </a:t>
            </a:r>
            <a:r>
              <a:rPr lang="en-US" sz="2000" b="1" i="1" dirty="0">
                <a:solidFill>
                  <a:srgbClr val="800000"/>
                </a:solidFill>
              </a:rPr>
              <a:t>That you may be remembered</a:t>
            </a:r>
            <a:r>
              <a:rPr lang="en-US" sz="2000" i="1" dirty="0">
                <a:solidFill>
                  <a:srgbClr val="800000"/>
                </a:solidFill>
              </a:rPr>
              <a:t>.”  And it shall be, at the end of seventy years, that the LORD will visit </a:t>
            </a:r>
            <a:r>
              <a:rPr lang="en-US" sz="2000" i="1" dirty="0" err="1">
                <a:solidFill>
                  <a:srgbClr val="800000"/>
                </a:solidFill>
              </a:rPr>
              <a:t>Tyre</a:t>
            </a:r>
            <a:r>
              <a:rPr lang="en-US" sz="2000" i="1" dirty="0">
                <a:solidFill>
                  <a:srgbClr val="800000"/>
                </a:solidFill>
              </a:rPr>
              <a:t>. She will </a:t>
            </a:r>
            <a:r>
              <a:rPr lang="en-US" sz="2000" b="1" i="1" dirty="0">
                <a:solidFill>
                  <a:srgbClr val="800000"/>
                </a:solidFill>
              </a:rPr>
              <a:t>return to her </a:t>
            </a:r>
            <a:r>
              <a:rPr lang="en-US" sz="2000" b="1" i="1" u="sng" dirty="0">
                <a:solidFill>
                  <a:srgbClr val="800000"/>
                </a:solidFill>
              </a:rPr>
              <a:t>hire</a:t>
            </a:r>
            <a:r>
              <a:rPr lang="en-US" sz="2000" b="1" i="1" dirty="0">
                <a:solidFill>
                  <a:srgbClr val="800000"/>
                </a:solidFill>
              </a:rPr>
              <a:t>, and </a:t>
            </a:r>
            <a:r>
              <a:rPr lang="en-US" sz="2000" b="1" i="1" u="sng" dirty="0">
                <a:solidFill>
                  <a:srgbClr val="800000"/>
                </a:solidFill>
              </a:rPr>
              <a:t>commit fornication</a:t>
            </a:r>
            <a:r>
              <a:rPr lang="en-US" sz="2000" b="1" i="1" dirty="0">
                <a:solidFill>
                  <a:srgbClr val="800000"/>
                </a:solidFill>
              </a:rPr>
              <a:t> with all the kingdoms </a:t>
            </a:r>
            <a:r>
              <a:rPr lang="en-US" sz="2000" i="1" dirty="0">
                <a:solidFill>
                  <a:srgbClr val="800000"/>
                </a:solidFill>
              </a:rPr>
              <a:t>of the world on the face of the earth.  </a:t>
            </a:r>
            <a:r>
              <a:rPr lang="en-US" sz="2000" b="1" i="1" dirty="0">
                <a:solidFill>
                  <a:srgbClr val="800000"/>
                </a:solidFill>
              </a:rPr>
              <a:t>Her </a:t>
            </a:r>
            <a:r>
              <a:rPr lang="en-US" sz="2000" b="1" i="1" u="sng" dirty="0">
                <a:solidFill>
                  <a:srgbClr val="800000"/>
                </a:solidFill>
              </a:rPr>
              <a:t>gain</a:t>
            </a:r>
            <a:r>
              <a:rPr lang="en-US" sz="2000" b="1" i="1" dirty="0">
                <a:solidFill>
                  <a:srgbClr val="800000"/>
                </a:solidFill>
              </a:rPr>
              <a:t> and her </a:t>
            </a:r>
            <a:r>
              <a:rPr lang="en-US" sz="2000" b="1" i="1" u="sng" dirty="0">
                <a:solidFill>
                  <a:srgbClr val="800000"/>
                </a:solidFill>
              </a:rPr>
              <a:t>pay</a:t>
            </a:r>
            <a:r>
              <a:rPr lang="en-US" sz="2000" b="1" i="1" dirty="0">
                <a:solidFill>
                  <a:srgbClr val="800000"/>
                </a:solidFill>
              </a:rPr>
              <a:t> will be set apart </a:t>
            </a:r>
            <a:r>
              <a:rPr lang="en-US" sz="2000" i="1" dirty="0">
                <a:solidFill>
                  <a:srgbClr val="800000"/>
                </a:solidFill>
              </a:rPr>
              <a:t>for the LORD … </a:t>
            </a:r>
            <a:r>
              <a:rPr lang="en-US" sz="2000" dirty="0"/>
              <a:t>(</a:t>
            </a:r>
            <a:r>
              <a:rPr lang="en-US" sz="2000" b="1" dirty="0">
                <a:solidFill>
                  <a:srgbClr val="800000"/>
                </a:solidFill>
              </a:rPr>
              <a:t>Isaiah 23:1-18</a:t>
            </a:r>
            <a:r>
              <a:rPr lang="en-US" sz="2000" dirty="0"/>
              <a:t>)</a:t>
            </a:r>
          </a:p>
        </p:txBody>
      </p:sp>
    </p:spTree>
    <p:extLst>
      <p:ext uri="{BB962C8B-B14F-4D97-AF65-F5344CB8AC3E}">
        <p14:creationId xmlns:p14="http://schemas.microsoft.com/office/powerpoint/2010/main" val="26730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a:spcBef>
                <a:spcPts val="0"/>
              </a:spcBef>
            </a:pPr>
            <a:r>
              <a:rPr lang="en-US" sz="2000" dirty="0" err="1"/>
              <a:t>Tyre</a:t>
            </a:r>
            <a:r>
              <a:rPr lang="en-US" sz="2000" dirty="0"/>
              <a:t> – Harlot of Commerce &amp; Wealth (</a:t>
            </a:r>
            <a:r>
              <a:rPr lang="en-US" sz="2000" b="1" dirty="0">
                <a:solidFill>
                  <a:srgbClr val="800000"/>
                </a:solidFill>
              </a:rPr>
              <a:t>Colossians 3:5</a:t>
            </a:r>
            <a:r>
              <a:rPr lang="en-US" sz="2000" dirty="0"/>
              <a:t>).</a:t>
            </a:r>
          </a:p>
          <a:p>
            <a:pPr>
              <a:spcBef>
                <a:spcPts val="0"/>
              </a:spcBef>
            </a:pPr>
            <a:r>
              <a:rPr lang="en-US" sz="2000" dirty="0"/>
              <a:t>Jerusalem – Harlot of Injustice &amp; Spiritual Adultery by Idolatry:</a:t>
            </a:r>
          </a:p>
          <a:p>
            <a:pPr marL="0" indent="0">
              <a:spcBef>
                <a:spcPts val="0"/>
              </a:spcBef>
              <a:buNone/>
            </a:pPr>
            <a:r>
              <a:rPr lang="en-US" sz="2000" i="1" dirty="0">
                <a:solidFill>
                  <a:srgbClr val="800000"/>
                </a:solidFill>
              </a:rPr>
              <a:t>The vision of Isaiah the son of </a:t>
            </a:r>
            <a:r>
              <a:rPr lang="en-US" sz="2000" i="1" dirty="0" err="1">
                <a:solidFill>
                  <a:srgbClr val="800000"/>
                </a:solidFill>
              </a:rPr>
              <a:t>Amoz</a:t>
            </a:r>
            <a:r>
              <a:rPr lang="en-US" sz="2000" i="1" dirty="0">
                <a:solidFill>
                  <a:srgbClr val="800000"/>
                </a:solidFill>
              </a:rPr>
              <a:t>, which he saw </a:t>
            </a:r>
            <a:r>
              <a:rPr lang="en-US" sz="2000" b="1" i="1" dirty="0">
                <a:solidFill>
                  <a:srgbClr val="800000"/>
                </a:solidFill>
              </a:rPr>
              <a:t>concerning </a:t>
            </a:r>
            <a:r>
              <a:rPr lang="en-US" sz="2000" b="1" i="1" u="sng" dirty="0">
                <a:solidFill>
                  <a:srgbClr val="800000"/>
                </a:solidFill>
              </a:rPr>
              <a:t>Judah</a:t>
            </a:r>
            <a:r>
              <a:rPr lang="en-US" sz="2000" b="1" i="1" dirty="0">
                <a:solidFill>
                  <a:srgbClr val="800000"/>
                </a:solidFill>
              </a:rPr>
              <a:t> and </a:t>
            </a:r>
            <a:r>
              <a:rPr lang="en-US" sz="2000" b="1" i="1" u="sng" dirty="0">
                <a:solidFill>
                  <a:srgbClr val="800000"/>
                </a:solidFill>
              </a:rPr>
              <a:t>Jerusalem</a:t>
            </a:r>
            <a:r>
              <a:rPr lang="en-US" sz="2000" b="1" i="1" dirty="0">
                <a:solidFill>
                  <a:srgbClr val="800000"/>
                </a:solidFill>
              </a:rPr>
              <a:t> </a:t>
            </a:r>
            <a:r>
              <a:rPr lang="en-US" sz="2000" i="1" dirty="0">
                <a:solidFill>
                  <a:srgbClr val="800000"/>
                </a:solidFill>
              </a:rPr>
              <a:t>… “Alas, sinful nation, A people laden with iniquity, A brood of evildoers, Children who are corrupters! They have forsaken the LORD, They have provoked to anger The Holy One of Israel, They have turned away backward. … So </a:t>
            </a:r>
            <a:r>
              <a:rPr lang="en-US" sz="2000" b="1" i="1" dirty="0">
                <a:solidFill>
                  <a:srgbClr val="800000"/>
                </a:solidFill>
              </a:rPr>
              <a:t>the </a:t>
            </a:r>
            <a:r>
              <a:rPr lang="en-US" sz="2000" b="1" i="1" u="sng" dirty="0">
                <a:solidFill>
                  <a:srgbClr val="800000"/>
                </a:solidFill>
              </a:rPr>
              <a:t>daughter of Zion</a:t>
            </a:r>
            <a:r>
              <a:rPr lang="en-US" sz="2000" b="1" i="1" dirty="0">
                <a:solidFill>
                  <a:srgbClr val="800000"/>
                </a:solidFill>
              </a:rPr>
              <a:t> is left </a:t>
            </a:r>
            <a:r>
              <a:rPr lang="en-US" sz="2000" i="1" dirty="0">
                <a:solidFill>
                  <a:srgbClr val="800000"/>
                </a:solidFill>
              </a:rPr>
              <a:t>as a booth in a vineyard, As a hut in a garden of cucumbers, As a besieged city. … How </a:t>
            </a:r>
            <a:r>
              <a:rPr lang="en-US" sz="2000" b="1" i="1" dirty="0">
                <a:solidFill>
                  <a:srgbClr val="800000"/>
                </a:solidFill>
              </a:rPr>
              <a:t>the faithful city has become a </a:t>
            </a:r>
            <a:r>
              <a:rPr lang="en-US" sz="2000" b="1" i="1" u="sng" dirty="0">
                <a:solidFill>
                  <a:srgbClr val="800000"/>
                </a:solidFill>
              </a:rPr>
              <a:t>harlot</a:t>
            </a:r>
            <a:r>
              <a:rPr lang="en-US" sz="2000" b="1" i="1" dirty="0">
                <a:solidFill>
                  <a:srgbClr val="800000"/>
                </a:solidFill>
              </a:rPr>
              <a:t>!</a:t>
            </a:r>
            <a:r>
              <a:rPr lang="en-US" sz="2000" i="1" dirty="0">
                <a:solidFill>
                  <a:srgbClr val="800000"/>
                </a:solidFill>
              </a:rPr>
              <a:t> It </a:t>
            </a:r>
            <a:r>
              <a:rPr lang="en-US" sz="2000" b="1" i="1" u="sng" dirty="0">
                <a:solidFill>
                  <a:srgbClr val="800000"/>
                </a:solidFill>
              </a:rPr>
              <a:t>was</a:t>
            </a:r>
            <a:r>
              <a:rPr lang="en-US" sz="2000" b="1" i="1" dirty="0">
                <a:solidFill>
                  <a:srgbClr val="800000"/>
                </a:solidFill>
              </a:rPr>
              <a:t> full of justice; Righteousness lodged in it, But </a:t>
            </a:r>
            <a:r>
              <a:rPr lang="en-US" sz="2000" b="1" i="1" u="sng" dirty="0">
                <a:solidFill>
                  <a:srgbClr val="800000"/>
                </a:solidFill>
              </a:rPr>
              <a:t>now murderers</a:t>
            </a:r>
            <a:r>
              <a:rPr lang="en-US" sz="2000" i="1" dirty="0">
                <a:solidFill>
                  <a:srgbClr val="800000"/>
                </a:solidFill>
              </a:rPr>
              <a:t>.  … Your princes are rebellious, And companions of thieves; Everyone loves bribes, And follows after rewards. They do not defend the fatherless, Nor does the cause of the widow come before them.” </a:t>
            </a:r>
            <a:r>
              <a:rPr lang="en-US" sz="2000" dirty="0"/>
              <a:t>(</a:t>
            </a:r>
            <a:r>
              <a:rPr lang="en-US" sz="2000" b="1" dirty="0">
                <a:solidFill>
                  <a:srgbClr val="800000"/>
                </a:solidFill>
              </a:rPr>
              <a:t>Isaiah 1:1-23</a:t>
            </a:r>
            <a:r>
              <a:rPr lang="en-US" sz="2000" dirty="0"/>
              <a:t>)</a:t>
            </a:r>
          </a:p>
        </p:txBody>
      </p:sp>
    </p:spTree>
    <p:extLst>
      <p:ext uri="{BB962C8B-B14F-4D97-AF65-F5344CB8AC3E}">
        <p14:creationId xmlns:p14="http://schemas.microsoft.com/office/powerpoint/2010/main" val="1184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a:spcBef>
                <a:spcPts val="0"/>
              </a:spcBef>
            </a:pPr>
            <a:r>
              <a:rPr lang="en-US" sz="2000" dirty="0" err="1"/>
              <a:t>Tyre</a:t>
            </a:r>
            <a:r>
              <a:rPr lang="en-US" sz="2000" dirty="0"/>
              <a:t> – Harlot of Commerce &amp; Wealth (</a:t>
            </a:r>
            <a:r>
              <a:rPr lang="en-US" sz="2000" b="1" dirty="0">
                <a:solidFill>
                  <a:srgbClr val="800000"/>
                </a:solidFill>
              </a:rPr>
              <a:t>Colossians 3:5</a:t>
            </a:r>
            <a:r>
              <a:rPr lang="en-US" sz="2000" dirty="0"/>
              <a:t>).</a:t>
            </a:r>
          </a:p>
          <a:p>
            <a:pPr>
              <a:spcBef>
                <a:spcPts val="0"/>
              </a:spcBef>
            </a:pPr>
            <a:r>
              <a:rPr lang="en-US" sz="2000" dirty="0"/>
              <a:t>Jerusalem – Harlot of Injustice &amp; Spiritual Adultery by Idolatry:</a:t>
            </a:r>
          </a:p>
          <a:p>
            <a:pPr marL="0" indent="0">
              <a:lnSpc>
                <a:spcPct val="98000"/>
              </a:lnSpc>
              <a:spcBef>
                <a:spcPts val="0"/>
              </a:spcBef>
              <a:buNone/>
            </a:pPr>
            <a:r>
              <a:rPr lang="en-US" sz="2000" i="1" dirty="0">
                <a:solidFill>
                  <a:srgbClr val="800000"/>
                </a:solidFill>
              </a:rPr>
              <a:t>“Have you </a:t>
            </a:r>
            <a:r>
              <a:rPr lang="en-US" sz="1900" i="1" dirty="0">
                <a:solidFill>
                  <a:srgbClr val="800000"/>
                </a:solidFill>
              </a:rPr>
              <a:t>not brought this on yourself, In that you have </a:t>
            </a:r>
            <a:r>
              <a:rPr lang="en-US" sz="1900" b="1" i="1" dirty="0">
                <a:solidFill>
                  <a:srgbClr val="800000"/>
                </a:solidFill>
              </a:rPr>
              <a:t>forsaken the LORD your God </a:t>
            </a:r>
            <a:r>
              <a:rPr lang="en-US" sz="1900" i="1" dirty="0">
                <a:solidFill>
                  <a:srgbClr val="800000"/>
                </a:solidFill>
              </a:rPr>
              <a:t>When </a:t>
            </a:r>
            <a:r>
              <a:rPr lang="en-US" sz="1900" b="1" i="1" dirty="0">
                <a:solidFill>
                  <a:srgbClr val="800000"/>
                </a:solidFill>
              </a:rPr>
              <a:t>He led you in </a:t>
            </a:r>
            <a:r>
              <a:rPr lang="en-US" sz="1900" b="1" i="1" u="sng" dirty="0">
                <a:solidFill>
                  <a:srgbClr val="800000"/>
                </a:solidFill>
              </a:rPr>
              <a:t>the way</a:t>
            </a:r>
            <a:r>
              <a:rPr lang="en-US" sz="1900" i="1" dirty="0">
                <a:solidFill>
                  <a:srgbClr val="800000"/>
                </a:solidFill>
              </a:rPr>
              <a:t>?  And now why take </a:t>
            </a:r>
            <a:r>
              <a:rPr lang="en-US" sz="1900" b="1" i="1" dirty="0">
                <a:solidFill>
                  <a:srgbClr val="800000"/>
                </a:solidFill>
              </a:rPr>
              <a:t>the road to </a:t>
            </a:r>
            <a:r>
              <a:rPr lang="en-US" sz="1900" b="1" i="1" u="sng" dirty="0">
                <a:solidFill>
                  <a:srgbClr val="800000"/>
                </a:solidFill>
              </a:rPr>
              <a:t>Egypt</a:t>
            </a:r>
            <a:r>
              <a:rPr lang="en-US" sz="1900" i="1" dirty="0">
                <a:solidFill>
                  <a:srgbClr val="800000"/>
                </a:solidFill>
              </a:rPr>
              <a:t>, To drink the waters of </a:t>
            </a:r>
            <a:r>
              <a:rPr lang="en-US" sz="1900" i="1" dirty="0" err="1">
                <a:solidFill>
                  <a:srgbClr val="800000"/>
                </a:solidFill>
              </a:rPr>
              <a:t>Sihor</a:t>
            </a:r>
            <a:r>
              <a:rPr lang="en-US" sz="1900" i="1" dirty="0">
                <a:solidFill>
                  <a:srgbClr val="800000"/>
                </a:solidFill>
              </a:rPr>
              <a:t>? Or why take </a:t>
            </a:r>
            <a:r>
              <a:rPr lang="en-US" sz="1900" b="1" i="1" dirty="0">
                <a:solidFill>
                  <a:srgbClr val="800000"/>
                </a:solidFill>
              </a:rPr>
              <a:t>the road to </a:t>
            </a:r>
            <a:r>
              <a:rPr lang="en-US" sz="1900" b="1" i="1" u="sng" dirty="0">
                <a:solidFill>
                  <a:srgbClr val="800000"/>
                </a:solidFill>
              </a:rPr>
              <a:t>Assyria</a:t>
            </a:r>
            <a:r>
              <a:rPr lang="en-US" sz="1900" i="1" dirty="0">
                <a:solidFill>
                  <a:srgbClr val="800000"/>
                </a:solidFill>
              </a:rPr>
              <a:t>, To drink the waters of the River?  Your own wickedness will correct you … Know therefore and see that it is </a:t>
            </a:r>
            <a:r>
              <a:rPr lang="en-US" sz="1900" b="1" i="1" dirty="0">
                <a:solidFill>
                  <a:srgbClr val="800000"/>
                </a:solidFill>
              </a:rPr>
              <a:t>an evil and bitter thing That you have forsaken the LORD your God</a:t>
            </a:r>
            <a:r>
              <a:rPr lang="en-US" sz="1900" i="1" dirty="0">
                <a:solidFill>
                  <a:srgbClr val="800000"/>
                </a:solidFill>
              </a:rPr>
              <a:t> … For of old I have broken your yoke … And </a:t>
            </a:r>
            <a:r>
              <a:rPr lang="en-US" sz="1900" b="1" i="1" dirty="0">
                <a:solidFill>
                  <a:srgbClr val="800000"/>
                </a:solidFill>
              </a:rPr>
              <a:t>you said, ‘I will not transgress</a:t>
            </a:r>
            <a:r>
              <a:rPr lang="en-US" sz="1900" i="1" dirty="0">
                <a:solidFill>
                  <a:srgbClr val="800000"/>
                </a:solidFill>
              </a:rPr>
              <a:t>,’  When </a:t>
            </a:r>
            <a:r>
              <a:rPr lang="en-US" sz="1900" b="1" i="1" dirty="0">
                <a:solidFill>
                  <a:srgbClr val="800000"/>
                </a:solidFill>
              </a:rPr>
              <a:t>on every high hill and under every green tree You lay down, </a:t>
            </a:r>
            <a:r>
              <a:rPr lang="en-US" sz="1900" b="1" i="1" u="sng" dirty="0">
                <a:solidFill>
                  <a:srgbClr val="800000"/>
                </a:solidFill>
              </a:rPr>
              <a:t>playing the harlot</a:t>
            </a:r>
            <a:r>
              <a:rPr lang="en-US" sz="1900" i="1" dirty="0">
                <a:solidFill>
                  <a:srgbClr val="800000"/>
                </a:solidFill>
              </a:rPr>
              <a:t>.  … They and their kings and their princes, and their priests and their prophets, Saying </a:t>
            </a:r>
            <a:r>
              <a:rPr lang="en-US" sz="1900" b="1" i="1" dirty="0">
                <a:solidFill>
                  <a:srgbClr val="800000"/>
                </a:solidFill>
              </a:rPr>
              <a:t>to a </a:t>
            </a:r>
            <a:r>
              <a:rPr lang="en-US" sz="1900" b="1" i="1" u="sng" dirty="0">
                <a:solidFill>
                  <a:srgbClr val="800000"/>
                </a:solidFill>
              </a:rPr>
              <a:t>tree</a:t>
            </a:r>
            <a:r>
              <a:rPr lang="en-US" sz="1900" b="1" i="1" dirty="0">
                <a:solidFill>
                  <a:srgbClr val="800000"/>
                </a:solidFill>
              </a:rPr>
              <a:t>, ‘You are my father</a:t>
            </a:r>
            <a:r>
              <a:rPr lang="en-US" sz="1900" i="1" dirty="0">
                <a:solidFill>
                  <a:srgbClr val="800000"/>
                </a:solidFill>
              </a:rPr>
              <a:t>,’ And </a:t>
            </a:r>
            <a:r>
              <a:rPr lang="en-US" sz="1900" b="1" i="1" dirty="0">
                <a:solidFill>
                  <a:srgbClr val="800000"/>
                </a:solidFill>
              </a:rPr>
              <a:t>to a </a:t>
            </a:r>
            <a:r>
              <a:rPr lang="en-US" sz="1900" b="1" i="1" u="sng" dirty="0">
                <a:solidFill>
                  <a:srgbClr val="800000"/>
                </a:solidFill>
              </a:rPr>
              <a:t>stone</a:t>
            </a:r>
            <a:r>
              <a:rPr lang="en-US" sz="1900" b="1" i="1" dirty="0">
                <a:solidFill>
                  <a:srgbClr val="800000"/>
                </a:solidFill>
              </a:rPr>
              <a:t>, ‘You gave birth to me.’</a:t>
            </a:r>
            <a:r>
              <a:rPr lang="en-US" sz="1900" i="1" dirty="0">
                <a:solidFill>
                  <a:srgbClr val="800000"/>
                </a:solidFill>
              </a:rPr>
              <a:t> … For according to </a:t>
            </a:r>
            <a:r>
              <a:rPr lang="en-US" sz="1900" b="1" i="1" dirty="0">
                <a:solidFill>
                  <a:srgbClr val="800000"/>
                </a:solidFill>
              </a:rPr>
              <a:t>the number of your cities Are your </a:t>
            </a:r>
            <a:r>
              <a:rPr lang="en-US" sz="1900" b="1" i="1" u="sng" dirty="0">
                <a:solidFill>
                  <a:srgbClr val="800000"/>
                </a:solidFill>
              </a:rPr>
              <a:t>gods</a:t>
            </a:r>
            <a:r>
              <a:rPr lang="en-US" sz="1900" b="1" i="1" dirty="0">
                <a:solidFill>
                  <a:srgbClr val="800000"/>
                </a:solidFill>
              </a:rPr>
              <a:t>, O Judah</a:t>
            </a:r>
            <a:r>
              <a:rPr lang="en-US" sz="1900" i="1" dirty="0">
                <a:solidFill>
                  <a:srgbClr val="800000"/>
                </a:solidFill>
              </a:rPr>
              <a:t>.  </a:t>
            </a:r>
            <a:r>
              <a:rPr lang="en-US" sz="1900" dirty="0"/>
              <a:t>(</a:t>
            </a:r>
            <a:r>
              <a:rPr lang="en-US" sz="1900" b="1" dirty="0">
                <a:solidFill>
                  <a:srgbClr val="800000"/>
                </a:solidFill>
              </a:rPr>
              <a:t>Jeremiah 2:17-28</a:t>
            </a:r>
            <a:r>
              <a:rPr lang="en-US" sz="1900" dirty="0"/>
              <a:t>)</a:t>
            </a:r>
          </a:p>
        </p:txBody>
      </p:sp>
    </p:spTree>
    <p:extLst>
      <p:ext uri="{BB962C8B-B14F-4D97-AF65-F5344CB8AC3E}">
        <p14:creationId xmlns:p14="http://schemas.microsoft.com/office/powerpoint/2010/main" val="5281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a:spcBef>
                <a:spcPts val="0"/>
              </a:spcBef>
            </a:pPr>
            <a:r>
              <a:rPr lang="en-US" sz="2000" dirty="0"/>
              <a:t>Babylon, Capital of Babylon – Harlot of Conquest, Cruelty, Wealth &amp; Idolatry.</a:t>
            </a:r>
          </a:p>
          <a:p>
            <a:pPr>
              <a:spcBef>
                <a:spcPts val="0"/>
              </a:spcBef>
            </a:pPr>
            <a:r>
              <a:rPr lang="en-US" sz="2000" dirty="0" err="1"/>
              <a:t>Tyre</a:t>
            </a:r>
            <a:r>
              <a:rPr lang="en-US" sz="2000" dirty="0"/>
              <a:t> – Harlot of Commerce &amp; Wealth (</a:t>
            </a:r>
            <a:r>
              <a:rPr lang="en-US" sz="2000" b="1" dirty="0">
                <a:solidFill>
                  <a:srgbClr val="800000"/>
                </a:solidFill>
              </a:rPr>
              <a:t>Colossians 3:5</a:t>
            </a:r>
            <a:r>
              <a:rPr lang="en-US" sz="2000" dirty="0"/>
              <a:t>).</a:t>
            </a:r>
          </a:p>
          <a:p>
            <a:pPr>
              <a:spcBef>
                <a:spcPts val="0"/>
              </a:spcBef>
            </a:pPr>
            <a:r>
              <a:rPr lang="en-US" sz="2000" dirty="0"/>
              <a:t>Jerusalem – Harlot of Injustice &amp; Spiritual Adultery by Idolatry.</a:t>
            </a:r>
          </a:p>
          <a:p>
            <a:pPr>
              <a:spcBef>
                <a:spcPts val="0"/>
              </a:spcBef>
            </a:pPr>
            <a:r>
              <a:rPr lang="en-US" sz="2000" dirty="0"/>
              <a:t>Rome – A composite harlot, like the composite beast of chapter </a:t>
            </a:r>
            <a:r>
              <a:rPr lang="en-US" sz="2000" b="1" dirty="0">
                <a:solidFill>
                  <a:srgbClr val="800000"/>
                </a:solidFill>
              </a:rPr>
              <a:t>13</a:t>
            </a:r>
            <a:r>
              <a:rPr lang="en-US" sz="2000" dirty="0"/>
              <a:t>:</a:t>
            </a:r>
          </a:p>
          <a:p>
            <a:pPr lvl="1">
              <a:spcBef>
                <a:spcPts val="0"/>
              </a:spcBef>
            </a:pPr>
            <a:r>
              <a:rPr lang="en-US" sz="1600" dirty="0"/>
              <a:t>Blasphemy – Idolatry of Jerusalem and ancient Babylon.</a:t>
            </a:r>
          </a:p>
          <a:p>
            <a:pPr lvl="1">
              <a:spcBef>
                <a:spcPts val="0"/>
              </a:spcBef>
            </a:pPr>
            <a:r>
              <a:rPr lang="en-US" sz="1600" dirty="0"/>
              <a:t>Sorceries – Idolatry and immorality like Nineveh, ancient Babylon</a:t>
            </a:r>
          </a:p>
          <a:p>
            <a:pPr lvl="1">
              <a:spcBef>
                <a:spcPts val="0"/>
              </a:spcBef>
            </a:pPr>
            <a:r>
              <a:rPr lang="en-US" sz="1600" dirty="0"/>
              <a:t>Seductive – Nineveh</a:t>
            </a:r>
          </a:p>
          <a:p>
            <a:pPr lvl="1">
              <a:spcBef>
                <a:spcPts val="0"/>
              </a:spcBef>
            </a:pPr>
            <a:r>
              <a:rPr lang="en-US" sz="1600" dirty="0"/>
              <a:t>Fornication with Nations – Commerce &amp; trade like </a:t>
            </a:r>
            <a:r>
              <a:rPr lang="en-US" sz="1600" dirty="0" err="1"/>
              <a:t>Tyre</a:t>
            </a:r>
            <a:r>
              <a:rPr lang="en-US" sz="1600" dirty="0"/>
              <a:t>.</a:t>
            </a:r>
          </a:p>
          <a:p>
            <a:pPr lvl="1">
              <a:spcBef>
                <a:spcPts val="0"/>
              </a:spcBef>
            </a:pPr>
            <a:r>
              <a:rPr lang="en-US" sz="1600" dirty="0"/>
              <a:t>Persecution &amp; Martyrdom – Injustice, cruelty, and conquest of Jerusalem, Nineveh and Babylon.</a:t>
            </a:r>
          </a:p>
          <a:p>
            <a:pPr lvl="1">
              <a:spcBef>
                <a:spcPts val="0"/>
              </a:spcBef>
            </a:pPr>
            <a:r>
              <a:rPr lang="en-US" sz="1600" dirty="0"/>
              <a:t>Decadent, Immoral Materialism – </a:t>
            </a:r>
            <a:r>
              <a:rPr lang="en-US" sz="1600" dirty="0" err="1"/>
              <a:t>Tyre</a:t>
            </a:r>
            <a:r>
              <a:rPr lang="en-US" sz="1600" dirty="0"/>
              <a:t> and ancient Babylon.</a:t>
            </a:r>
          </a:p>
          <a:p>
            <a:pPr lvl="1">
              <a:spcBef>
                <a:spcPts val="0"/>
              </a:spcBef>
            </a:pPr>
            <a:r>
              <a:rPr lang="en-US" sz="1600" dirty="0"/>
              <a:t>Mother of Harlots – Contrast with Babylon’s claim to be</a:t>
            </a:r>
            <a:r>
              <a:rPr lang="en-US" sz="1600" i="1" dirty="0">
                <a:solidFill>
                  <a:srgbClr val="800000"/>
                </a:solidFill>
              </a:rPr>
              <a:t> “Lady of the Nations”</a:t>
            </a:r>
            <a:r>
              <a:rPr lang="en-US" sz="1600" i="1" dirty="0"/>
              <a:t>.</a:t>
            </a:r>
          </a:p>
        </p:txBody>
      </p:sp>
    </p:spTree>
    <p:extLst>
      <p:ext uri="{BB962C8B-B14F-4D97-AF65-F5344CB8AC3E}">
        <p14:creationId xmlns:p14="http://schemas.microsoft.com/office/powerpoint/2010/main" val="14884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John’s Amazement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5"/>
            </a:pPr>
            <a:r>
              <a:rPr lang="en-US" sz="2000" dirty="0"/>
              <a:t>What prompts John to marvel at the harlot?</a:t>
            </a:r>
          </a:p>
          <a:p>
            <a:pPr marL="0" lvl="0" indent="0">
              <a:spcBef>
                <a:spcPts val="100"/>
              </a:spcBef>
              <a:buNone/>
            </a:pPr>
            <a:r>
              <a:rPr lang="en-US" sz="2000" i="1" dirty="0">
                <a:solidFill>
                  <a:srgbClr val="800000"/>
                </a:solidFill>
              </a:rPr>
              <a:t>I saw the woman,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blood of the saints</a:t>
            </a:r>
            <a:r>
              <a:rPr lang="en-US" sz="2000" b="1" i="1" dirty="0">
                <a:solidFill>
                  <a:srgbClr val="800000"/>
                </a:solidFill>
              </a:rPr>
              <a:t> and with the </a:t>
            </a:r>
            <a:r>
              <a:rPr lang="en-US" sz="2000" b="1" i="1" u="sng" dirty="0">
                <a:solidFill>
                  <a:srgbClr val="800000"/>
                </a:solidFill>
              </a:rPr>
              <a:t>blood of the martyrs of Jesus</a:t>
            </a:r>
            <a:r>
              <a:rPr lang="en-US" sz="2000" i="1" dirty="0">
                <a:solidFill>
                  <a:srgbClr val="800000"/>
                </a:solidFill>
              </a:rPr>
              <a:t>. And </a:t>
            </a:r>
            <a:r>
              <a:rPr lang="en-US" sz="2000" b="1" i="1" dirty="0">
                <a:solidFill>
                  <a:srgbClr val="800000"/>
                </a:solidFill>
              </a:rPr>
              <a:t>when I saw </a:t>
            </a:r>
            <a:r>
              <a:rPr lang="en-US" sz="2000" b="1" i="1" u="sng" dirty="0">
                <a:solidFill>
                  <a:srgbClr val="800000"/>
                </a:solidFill>
              </a:rPr>
              <a:t>her</a:t>
            </a:r>
            <a:r>
              <a:rPr lang="en-US" sz="2000" b="1" i="1" dirty="0">
                <a:solidFill>
                  <a:srgbClr val="800000"/>
                </a:solidFill>
              </a:rPr>
              <a:t>, I marveled with great amazement</a:t>
            </a:r>
            <a:r>
              <a:rPr lang="en-US" sz="2000" i="1" dirty="0">
                <a:solidFill>
                  <a:srgbClr val="800000"/>
                </a:solidFill>
              </a:rPr>
              <a:t>. </a:t>
            </a:r>
            <a:r>
              <a:rPr lang="en-US" sz="2000" dirty="0"/>
              <a:t>(</a:t>
            </a:r>
            <a:r>
              <a:rPr lang="en-US" sz="2000" b="1" dirty="0">
                <a:solidFill>
                  <a:srgbClr val="800000"/>
                </a:solidFill>
              </a:rPr>
              <a:t>17:6</a:t>
            </a:r>
            <a:r>
              <a:rPr lang="en-US" sz="2000" dirty="0"/>
              <a:t>)</a:t>
            </a:r>
          </a:p>
          <a:p>
            <a:pPr>
              <a:spcBef>
                <a:spcPts val="100"/>
              </a:spcBef>
            </a:pPr>
            <a:r>
              <a:rPr lang="en-US" sz="2000" dirty="0"/>
              <a:t>Her wine was not real alcohol, but blood from murdering the saints of Jesus!</a:t>
            </a:r>
          </a:p>
          <a:p>
            <a:pPr>
              <a:spcBef>
                <a:spcPts val="100"/>
              </a:spcBef>
            </a:pPr>
            <a:r>
              <a:rPr lang="en-US" sz="2000" dirty="0"/>
              <a:t>Represents a city reeling in delirious pleasure at the death of Christians!</a:t>
            </a:r>
          </a:p>
          <a:p>
            <a:pPr>
              <a:spcBef>
                <a:spcPts val="100"/>
              </a:spcBef>
            </a:pPr>
            <a:r>
              <a:rPr lang="en-US" sz="2000" dirty="0"/>
              <a:t>John’s amazement seems to focus on identifying woman, given angel’s explanation.</a:t>
            </a:r>
          </a:p>
          <a:p>
            <a:pPr>
              <a:spcBef>
                <a:spcPts val="100"/>
              </a:spcBef>
            </a:pPr>
            <a:r>
              <a:rPr lang="en-US" sz="2000" dirty="0"/>
              <a:t>Put yourself in John’s place.  How would you feel to watch the one responsible for the death of everyone holy, righteous, faithful and that you loved, laughing hysterically and staggering in overwhelming delight at their torture and cruel death?</a:t>
            </a:r>
          </a:p>
          <a:p>
            <a:pPr>
              <a:spcBef>
                <a:spcPts val="100"/>
              </a:spcBef>
            </a:pPr>
            <a:r>
              <a:rPr lang="en-US" sz="2000" dirty="0"/>
              <a:t>It is amazing that a spectacular, splendorous city could be so cruel, hateful, and wicked!</a:t>
            </a:r>
          </a:p>
          <a:p>
            <a:pPr>
              <a:spcBef>
                <a:spcPts val="100"/>
              </a:spcBef>
            </a:pPr>
            <a:r>
              <a:rPr lang="en-US" sz="2000" dirty="0"/>
              <a:t>It is amazing that such a city has not yet been destroyed – but soon, that will be reckoned, which is the point of chapter </a:t>
            </a:r>
            <a:r>
              <a:rPr lang="en-US" sz="2000" b="1" dirty="0">
                <a:solidFill>
                  <a:srgbClr val="800000"/>
                </a:solidFill>
              </a:rPr>
              <a:t>17</a:t>
            </a:r>
            <a:r>
              <a:rPr lang="en-US" sz="2000" dirty="0"/>
              <a:t> and </a:t>
            </a:r>
            <a:r>
              <a:rPr lang="en-US" sz="2000" b="1" dirty="0">
                <a:solidFill>
                  <a:srgbClr val="800000"/>
                </a:solidFill>
              </a:rPr>
              <a:t>18</a:t>
            </a:r>
            <a:r>
              <a:rPr lang="en-US" sz="2000" dirty="0"/>
              <a:t>.  Her sentence is being delivered!</a:t>
            </a:r>
          </a:p>
        </p:txBody>
      </p:sp>
    </p:spTree>
    <p:extLst>
      <p:ext uri="{BB962C8B-B14F-4D97-AF65-F5344CB8AC3E}">
        <p14:creationId xmlns:p14="http://schemas.microsoft.com/office/powerpoint/2010/main" val="11855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Explanation of the </a:t>
            </a:r>
          </a:p>
          <a:p>
            <a:r>
              <a:rPr lang="en-US" dirty="0"/>
              <a:t>Woman and the Beast </a:t>
            </a:r>
          </a:p>
          <a:p>
            <a:r>
              <a:rPr lang="en-US" dirty="0">
                <a:solidFill>
                  <a:srgbClr val="C00000"/>
                </a:solidFill>
              </a:rPr>
              <a:t>Revelation 17:7-18</a:t>
            </a:r>
          </a:p>
        </p:txBody>
      </p:sp>
    </p:spTree>
    <p:extLst>
      <p:ext uri="{BB962C8B-B14F-4D97-AF65-F5344CB8AC3E}">
        <p14:creationId xmlns:p14="http://schemas.microsoft.com/office/powerpoint/2010/main" val="1241888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From The Brink of Disaster?</a:t>
            </a:r>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What is suggested by the description of the beast, that </a:t>
            </a:r>
            <a:r>
              <a:rPr lang="en-US" sz="2000" i="1" dirty="0">
                <a:solidFill>
                  <a:srgbClr val="800000"/>
                </a:solidFill>
              </a:rPr>
              <a:t>“was and is not and yet is”</a:t>
            </a:r>
            <a:r>
              <a:rPr lang="en-US" sz="2000" dirty="0"/>
              <a:t>? </a:t>
            </a:r>
          </a:p>
          <a:p>
            <a:pPr marL="0" indent="0">
              <a:buNone/>
            </a:pPr>
            <a:r>
              <a:rPr lang="en-US" sz="2000" i="1" dirty="0">
                <a:solidFill>
                  <a:srgbClr val="800000"/>
                </a:solidFill>
              </a:rPr>
              <a:t> But the angel said to me, “Why did you marvel? </a:t>
            </a:r>
            <a:r>
              <a:rPr lang="en-US" sz="2000" b="1" i="1" dirty="0">
                <a:solidFill>
                  <a:srgbClr val="800000"/>
                </a:solidFill>
              </a:rPr>
              <a:t>I will </a:t>
            </a:r>
            <a:r>
              <a:rPr lang="en-US" sz="2000" b="1" i="1" u="sng" dirty="0">
                <a:solidFill>
                  <a:srgbClr val="800000"/>
                </a:solidFill>
              </a:rPr>
              <a:t>tell you the mystery</a:t>
            </a:r>
            <a:r>
              <a:rPr lang="en-US" sz="2000" b="1" i="1" dirty="0">
                <a:solidFill>
                  <a:srgbClr val="800000"/>
                </a:solidFill>
              </a:rPr>
              <a:t> of the woman and of the beast that carries her</a:t>
            </a:r>
            <a:r>
              <a:rPr lang="en-US" sz="2000" i="1" dirty="0">
                <a:solidFill>
                  <a:srgbClr val="800000"/>
                </a:solidFill>
              </a:rPr>
              <a:t>, which has </a:t>
            </a:r>
            <a:r>
              <a:rPr lang="en-US" sz="2000" b="1" i="1" dirty="0">
                <a:solidFill>
                  <a:srgbClr val="800000"/>
                </a:solidFill>
              </a:rPr>
              <a:t>the seven heads and the ten horns</a:t>
            </a:r>
            <a:r>
              <a:rPr lang="en-US" sz="2000" i="1" dirty="0">
                <a:solidFill>
                  <a:srgbClr val="800000"/>
                </a:solidFill>
              </a:rPr>
              <a:t>.  The </a:t>
            </a:r>
            <a:r>
              <a:rPr lang="en-US" sz="2000" b="1" i="1" dirty="0">
                <a:solidFill>
                  <a:srgbClr val="800000"/>
                </a:solidFill>
              </a:rPr>
              <a:t>beast that you saw </a:t>
            </a:r>
            <a:r>
              <a:rPr lang="en-US" sz="2000" b="1" i="1" baseline="30000" dirty="0">
                <a:solidFill>
                  <a:srgbClr val="800000"/>
                </a:solidFill>
              </a:rPr>
              <a:t>1</a:t>
            </a:r>
            <a:r>
              <a:rPr lang="en-US" sz="2000" b="1" i="1" u="sng" dirty="0">
                <a:solidFill>
                  <a:srgbClr val="800000"/>
                </a:solidFill>
              </a:rPr>
              <a:t>was</a:t>
            </a:r>
            <a:r>
              <a:rPr lang="en-US" sz="2000" b="1" i="1" dirty="0">
                <a:solidFill>
                  <a:srgbClr val="800000"/>
                </a:solidFill>
              </a:rPr>
              <a:t>, and </a:t>
            </a:r>
            <a:r>
              <a:rPr lang="en-US" sz="2000" b="1" i="1" baseline="30000" dirty="0">
                <a:solidFill>
                  <a:srgbClr val="800000"/>
                </a:solidFill>
              </a:rPr>
              <a:t>2</a:t>
            </a:r>
            <a:r>
              <a:rPr lang="en-US" sz="2000" b="1" i="1" u="sng" dirty="0">
                <a:solidFill>
                  <a:srgbClr val="800000"/>
                </a:solidFill>
              </a:rPr>
              <a:t>is not</a:t>
            </a:r>
            <a:r>
              <a:rPr lang="en-US" sz="2000" b="1" i="1" dirty="0">
                <a:solidFill>
                  <a:srgbClr val="800000"/>
                </a:solidFill>
              </a:rPr>
              <a:t>, and </a:t>
            </a:r>
            <a:r>
              <a:rPr lang="en-US" sz="2000" b="1" i="1" baseline="30000" dirty="0">
                <a:solidFill>
                  <a:srgbClr val="800000"/>
                </a:solidFill>
              </a:rPr>
              <a:t>3</a:t>
            </a:r>
            <a:r>
              <a:rPr lang="en-US" sz="2000" b="1" i="1" u="sng" dirty="0">
                <a:solidFill>
                  <a:srgbClr val="800000"/>
                </a:solidFill>
              </a:rPr>
              <a:t>will ascend</a:t>
            </a:r>
            <a:r>
              <a:rPr lang="en-US" sz="2000" b="1" i="1" dirty="0">
                <a:solidFill>
                  <a:srgbClr val="800000"/>
                </a:solidFill>
              </a:rPr>
              <a:t> out of the bottomless pit and </a:t>
            </a:r>
            <a:r>
              <a:rPr lang="en-US" sz="2000" b="1" i="1" baseline="30000" dirty="0">
                <a:solidFill>
                  <a:srgbClr val="800000"/>
                </a:solidFill>
              </a:rPr>
              <a:t>4</a:t>
            </a:r>
            <a:r>
              <a:rPr lang="en-US" sz="2000" b="1" i="1" u="sng" dirty="0">
                <a:solidFill>
                  <a:srgbClr val="800000"/>
                </a:solidFill>
              </a:rPr>
              <a:t>go to perdition</a:t>
            </a:r>
            <a:r>
              <a:rPr lang="en-US" sz="2000" i="1" dirty="0">
                <a:solidFill>
                  <a:srgbClr val="800000"/>
                </a:solidFill>
              </a:rPr>
              <a:t>. And those who dwell on the earth will marvel, whose names are not written in the Book of Life from the foundation of the world, when they see </a:t>
            </a:r>
            <a:r>
              <a:rPr lang="en-US" sz="2000" b="1" i="1" dirty="0">
                <a:solidFill>
                  <a:srgbClr val="800000"/>
                </a:solidFill>
              </a:rPr>
              <a:t>the beast that </a:t>
            </a:r>
            <a:r>
              <a:rPr lang="en-US" sz="2000" b="1" i="1" baseline="30000" dirty="0">
                <a:solidFill>
                  <a:srgbClr val="800000"/>
                </a:solidFill>
              </a:rPr>
              <a:t>1</a:t>
            </a:r>
            <a:r>
              <a:rPr lang="en-US" sz="2000" b="1" i="1" u="sng" dirty="0">
                <a:solidFill>
                  <a:srgbClr val="800000"/>
                </a:solidFill>
              </a:rPr>
              <a:t>was</a:t>
            </a:r>
            <a:r>
              <a:rPr lang="en-US" sz="2000" b="1" i="1" dirty="0">
                <a:solidFill>
                  <a:srgbClr val="800000"/>
                </a:solidFill>
              </a:rPr>
              <a:t>, and </a:t>
            </a:r>
            <a:r>
              <a:rPr lang="en-US" sz="2000" b="1" i="1" baseline="30000" dirty="0">
                <a:solidFill>
                  <a:srgbClr val="800000"/>
                </a:solidFill>
              </a:rPr>
              <a:t>2</a:t>
            </a:r>
            <a:r>
              <a:rPr lang="en-US" sz="2000" b="1" i="1" u="sng" dirty="0">
                <a:solidFill>
                  <a:srgbClr val="800000"/>
                </a:solidFill>
              </a:rPr>
              <a:t>is not</a:t>
            </a:r>
            <a:r>
              <a:rPr lang="en-US" sz="2000" b="1" i="1" dirty="0">
                <a:solidFill>
                  <a:srgbClr val="800000"/>
                </a:solidFill>
              </a:rPr>
              <a:t>, and </a:t>
            </a:r>
            <a:r>
              <a:rPr lang="en-US" sz="2000" b="1" i="1" baseline="30000" dirty="0">
                <a:solidFill>
                  <a:srgbClr val="800000"/>
                </a:solidFill>
              </a:rPr>
              <a:t>3</a:t>
            </a:r>
            <a:r>
              <a:rPr lang="en-US" sz="2000" b="1" i="1" u="sng" dirty="0">
                <a:solidFill>
                  <a:srgbClr val="800000"/>
                </a:solidFill>
              </a:rPr>
              <a:t>yet is</a:t>
            </a:r>
            <a:r>
              <a:rPr lang="en-US" sz="2000" i="1" dirty="0">
                <a:solidFill>
                  <a:srgbClr val="800000"/>
                </a:solidFill>
              </a:rPr>
              <a:t>.” </a:t>
            </a:r>
            <a:r>
              <a:rPr lang="en-US" sz="2000" dirty="0"/>
              <a:t>(</a:t>
            </a:r>
            <a:r>
              <a:rPr lang="en-US" sz="2000" b="1" dirty="0">
                <a:solidFill>
                  <a:srgbClr val="800000"/>
                </a:solidFill>
              </a:rPr>
              <a:t>17:7-8</a:t>
            </a:r>
            <a:r>
              <a:rPr lang="en-US" sz="2000" dirty="0"/>
              <a:t>)</a:t>
            </a:r>
          </a:p>
          <a:p>
            <a:r>
              <a:rPr lang="en-US" sz="2000" dirty="0"/>
              <a:t>Two possibilities to discuss in more detail later, but better options are briefly:</a:t>
            </a:r>
          </a:p>
          <a:p>
            <a:pPr lvl="1"/>
            <a:r>
              <a:rPr lang="en-US" sz="1600" dirty="0"/>
              <a:t>Roman empire recovered from a near disaster (</a:t>
            </a:r>
            <a:r>
              <a:rPr lang="en-US" sz="1600" b="1" dirty="0">
                <a:solidFill>
                  <a:srgbClr val="800000"/>
                </a:solidFill>
              </a:rPr>
              <a:t>13:3</a:t>
            </a:r>
            <a:r>
              <a:rPr lang="en-US" sz="1600" dirty="0"/>
              <a:t>) but disaster will ultimately befall it.</a:t>
            </a:r>
          </a:p>
          <a:p>
            <a:pPr lvl="1"/>
            <a:r>
              <a:rPr lang="en-US" sz="1600" dirty="0"/>
              <a:t>Persecuting disposition will “come and go” – periods of intense persecution cycled with respite.</a:t>
            </a:r>
          </a:p>
          <a:p>
            <a:r>
              <a:rPr lang="en-US" sz="2000" dirty="0"/>
              <a:t>Note, the origin, </a:t>
            </a:r>
            <a:r>
              <a:rPr lang="en-US" sz="2000" i="1" dirty="0">
                <a:solidFill>
                  <a:srgbClr val="800000"/>
                </a:solidFill>
              </a:rPr>
              <a:t>“out of the bottomless pit”</a:t>
            </a:r>
            <a:r>
              <a:rPr lang="en-US" sz="2000" dirty="0"/>
              <a:t>, is associated with the devilish influence wielded over this empire (</a:t>
            </a:r>
            <a:r>
              <a:rPr lang="en-US" sz="2000" b="1" dirty="0">
                <a:solidFill>
                  <a:srgbClr val="800000"/>
                </a:solidFill>
              </a:rPr>
              <a:t>9:1-2, 11;7; 13:2; 20:1, 3</a:t>
            </a:r>
            <a:r>
              <a:rPr lang="en-US" sz="2000" dirty="0"/>
              <a:t>).</a:t>
            </a:r>
          </a:p>
        </p:txBody>
      </p:sp>
    </p:spTree>
    <p:extLst>
      <p:ext uri="{BB962C8B-B14F-4D97-AF65-F5344CB8AC3E}">
        <p14:creationId xmlns:p14="http://schemas.microsoft.com/office/powerpoint/2010/main" val="27472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How does the angel interpret the heads of the dragon?  How does this help us understand who the beast really is?</a:t>
            </a:r>
          </a:p>
          <a:p>
            <a:pPr marL="0" indent="0">
              <a:spcBef>
                <a:spcPts val="100"/>
              </a:spcBef>
              <a:buNone/>
            </a:pPr>
            <a:r>
              <a:rPr lang="en-US" sz="2000" i="1" dirty="0">
                <a:solidFill>
                  <a:srgbClr val="800000"/>
                </a:solidFill>
              </a:rPr>
              <a:t>“Here is </a:t>
            </a:r>
            <a:r>
              <a:rPr lang="en-US" sz="2000" b="1" i="1" dirty="0">
                <a:solidFill>
                  <a:srgbClr val="800000"/>
                </a:solidFill>
              </a:rPr>
              <a:t>the mind which has </a:t>
            </a:r>
            <a:r>
              <a:rPr lang="en-US" sz="2000" b="1" i="1" u="sng" dirty="0">
                <a:solidFill>
                  <a:srgbClr val="800000"/>
                </a:solidFill>
              </a:rPr>
              <a:t>wisdom</a:t>
            </a:r>
            <a:r>
              <a:rPr lang="en-US" sz="2000" i="1" dirty="0">
                <a:solidFill>
                  <a:srgbClr val="800000"/>
                </a:solidFill>
              </a:rPr>
              <a:t>: The </a:t>
            </a:r>
            <a:r>
              <a:rPr lang="en-US" sz="2000" b="1" i="1" dirty="0">
                <a:solidFill>
                  <a:srgbClr val="800000"/>
                </a:solidFill>
              </a:rPr>
              <a:t>seven heads are </a:t>
            </a:r>
            <a:r>
              <a:rPr lang="en-US" sz="2000" b="1" i="1" u="sng" dirty="0">
                <a:solidFill>
                  <a:srgbClr val="800000"/>
                </a:solidFill>
              </a:rPr>
              <a:t>seven mountains</a:t>
            </a:r>
            <a:r>
              <a:rPr lang="en-US" sz="2000" b="1" i="1" dirty="0">
                <a:solidFill>
                  <a:srgbClr val="800000"/>
                </a:solidFill>
              </a:rPr>
              <a:t> on which the woman sits</a:t>
            </a:r>
            <a:r>
              <a:rPr lang="en-US" sz="2000" i="1" dirty="0">
                <a:solidFill>
                  <a:srgbClr val="800000"/>
                </a:solidFill>
              </a:rPr>
              <a:t>.  There are also</a:t>
            </a:r>
            <a:r>
              <a:rPr lang="en-US" sz="2000" b="1" i="1" dirty="0">
                <a:solidFill>
                  <a:srgbClr val="800000"/>
                </a:solidFill>
              </a:rPr>
              <a:t> seven </a:t>
            </a:r>
            <a:r>
              <a:rPr lang="en-US" sz="2000" b="1" i="1" u="sng" dirty="0">
                <a:solidFill>
                  <a:srgbClr val="800000"/>
                </a:solidFill>
              </a:rPr>
              <a:t>kings</a:t>
            </a:r>
            <a:r>
              <a:rPr lang="en-US" sz="2000" b="1" i="1" dirty="0">
                <a:solidFill>
                  <a:srgbClr val="800000"/>
                </a:solidFill>
              </a:rPr>
              <a:t>. Five have </a:t>
            </a:r>
            <a:r>
              <a:rPr lang="en-US" sz="2000" b="1" i="1" u="sng" dirty="0">
                <a:solidFill>
                  <a:srgbClr val="800000"/>
                </a:solidFill>
              </a:rPr>
              <a:t>fallen</a:t>
            </a:r>
            <a:r>
              <a:rPr lang="en-US" sz="2000" b="1" i="1" dirty="0">
                <a:solidFill>
                  <a:srgbClr val="800000"/>
                </a:solidFill>
              </a:rPr>
              <a:t>, one </a:t>
            </a:r>
            <a:r>
              <a:rPr lang="en-US" sz="2000" b="1" i="1" u="sng" dirty="0">
                <a:solidFill>
                  <a:srgbClr val="800000"/>
                </a:solidFill>
              </a:rPr>
              <a:t>is</a:t>
            </a:r>
            <a:r>
              <a:rPr lang="en-US" sz="2000" b="1" i="1" dirty="0">
                <a:solidFill>
                  <a:srgbClr val="800000"/>
                </a:solidFill>
              </a:rPr>
              <a:t>, and the other has </a:t>
            </a:r>
            <a:r>
              <a:rPr lang="en-US" sz="2000" b="1" i="1" u="sng" dirty="0">
                <a:solidFill>
                  <a:srgbClr val="800000"/>
                </a:solidFill>
              </a:rPr>
              <a:t>not yet come</a:t>
            </a:r>
            <a:r>
              <a:rPr lang="en-US" sz="2000" i="1" dirty="0">
                <a:solidFill>
                  <a:srgbClr val="800000"/>
                </a:solidFill>
              </a:rPr>
              <a:t>. And when he comes, </a:t>
            </a:r>
            <a:r>
              <a:rPr lang="en-US" sz="2000" b="1" i="1" dirty="0">
                <a:solidFill>
                  <a:srgbClr val="800000"/>
                </a:solidFill>
              </a:rPr>
              <a:t>he must continue a short time</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beast</a:t>
            </a:r>
            <a:r>
              <a:rPr lang="en-US" sz="2000" b="1" i="1" dirty="0">
                <a:solidFill>
                  <a:srgbClr val="800000"/>
                </a:solidFill>
              </a:rPr>
              <a:t> that was, and is not, is himself </a:t>
            </a:r>
            <a:r>
              <a:rPr lang="en-US" sz="2000" b="1" i="1" u="sng" dirty="0">
                <a:solidFill>
                  <a:srgbClr val="800000"/>
                </a:solidFill>
              </a:rPr>
              <a:t>also the eighth</a:t>
            </a:r>
            <a:r>
              <a:rPr lang="en-US" sz="2000" b="1" i="1" dirty="0">
                <a:solidFill>
                  <a:srgbClr val="800000"/>
                </a:solidFill>
              </a:rPr>
              <a:t>, and is </a:t>
            </a:r>
            <a:r>
              <a:rPr lang="en-US" sz="2000" b="1" i="1" u="sng" dirty="0">
                <a:solidFill>
                  <a:srgbClr val="800000"/>
                </a:solidFill>
              </a:rPr>
              <a:t>of the seven</a:t>
            </a:r>
            <a:r>
              <a:rPr lang="en-US" sz="2000" b="1" i="1" dirty="0">
                <a:solidFill>
                  <a:srgbClr val="800000"/>
                </a:solidFill>
              </a:rPr>
              <a:t>, and is going to perdition</a:t>
            </a:r>
            <a:r>
              <a:rPr lang="en-US" sz="2000" i="1" dirty="0">
                <a:solidFill>
                  <a:srgbClr val="800000"/>
                </a:solidFill>
              </a:rPr>
              <a:t>.” </a:t>
            </a:r>
            <a:r>
              <a:rPr lang="en-US" sz="2000" dirty="0"/>
              <a:t>(</a:t>
            </a:r>
            <a:r>
              <a:rPr lang="en-US" sz="2000" b="1" dirty="0">
                <a:solidFill>
                  <a:srgbClr val="800000"/>
                </a:solidFill>
              </a:rPr>
              <a:t>17:9-11</a:t>
            </a:r>
            <a:r>
              <a:rPr lang="en-US" sz="2000" dirty="0"/>
              <a:t>)</a:t>
            </a:r>
          </a:p>
          <a:p>
            <a:pPr>
              <a:spcBef>
                <a:spcPts val="100"/>
              </a:spcBef>
            </a:pPr>
            <a:r>
              <a:rPr lang="en-US" sz="2000" dirty="0"/>
              <a:t>Literally, city of Rome was built of seven hills, but figurative, symbolic book …</a:t>
            </a:r>
          </a:p>
          <a:p>
            <a:pPr>
              <a:spcBef>
                <a:spcPts val="100"/>
              </a:spcBef>
            </a:pPr>
            <a:r>
              <a:rPr lang="en-US" sz="2000" dirty="0"/>
              <a:t>Distinguish two types of </a:t>
            </a:r>
            <a:r>
              <a:rPr lang="en-US" sz="2000" i="1" dirty="0">
                <a:solidFill>
                  <a:srgbClr val="800000"/>
                </a:solidFill>
              </a:rPr>
              <a:t>“kings”</a:t>
            </a:r>
            <a:r>
              <a:rPr lang="en-US" sz="2000" dirty="0"/>
              <a:t>:  </a:t>
            </a:r>
            <a:r>
              <a:rPr lang="en-US" sz="2000" i="1" dirty="0">
                <a:solidFill>
                  <a:srgbClr val="800000"/>
                </a:solidFill>
              </a:rPr>
              <a:t>“heads”</a:t>
            </a:r>
            <a:r>
              <a:rPr lang="en-US" sz="2000" dirty="0"/>
              <a:t> (</a:t>
            </a:r>
            <a:r>
              <a:rPr lang="en-US" sz="2000" b="1" dirty="0">
                <a:solidFill>
                  <a:srgbClr val="800000"/>
                </a:solidFill>
              </a:rPr>
              <a:t>17:10</a:t>
            </a:r>
            <a:r>
              <a:rPr lang="en-US" sz="2000" dirty="0"/>
              <a:t>) vs </a:t>
            </a:r>
            <a:r>
              <a:rPr lang="en-US" sz="2000" i="1" dirty="0">
                <a:solidFill>
                  <a:srgbClr val="800000"/>
                </a:solidFill>
              </a:rPr>
              <a:t>“horns”</a:t>
            </a:r>
            <a:r>
              <a:rPr lang="en-US" sz="2000" dirty="0"/>
              <a:t> (</a:t>
            </a:r>
            <a:r>
              <a:rPr lang="en-US" sz="2000" b="1" dirty="0">
                <a:solidFill>
                  <a:srgbClr val="800000"/>
                </a:solidFill>
              </a:rPr>
              <a:t>17:12-13</a:t>
            </a:r>
            <a:r>
              <a:rPr lang="en-US" sz="2000" dirty="0"/>
              <a:t>) … </a:t>
            </a:r>
          </a:p>
          <a:p>
            <a:pPr>
              <a:spcBef>
                <a:spcPts val="100"/>
              </a:spcBef>
            </a:pPr>
            <a:r>
              <a:rPr lang="en-US" sz="2000" i="1" dirty="0">
                <a:solidFill>
                  <a:srgbClr val="800000"/>
                </a:solidFill>
              </a:rPr>
              <a:t>“Heads”</a:t>
            </a:r>
            <a:r>
              <a:rPr lang="en-US" sz="2000" dirty="0"/>
              <a:t> are in control.  Suggests that </a:t>
            </a:r>
            <a:r>
              <a:rPr lang="en-US" sz="2000" i="1" dirty="0">
                <a:solidFill>
                  <a:srgbClr val="800000"/>
                </a:solidFill>
              </a:rPr>
              <a:t>“heads”</a:t>
            </a:r>
            <a:r>
              <a:rPr lang="en-US" sz="2000" dirty="0"/>
              <a:t> represent the Roman emperors.</a:t>
            </a:r>
          </a:p>
          <a:p>
            <a:pPr>
              <a:spcBef>
                <a:spcPts val="100"/>
              </a:spcBef>
              <a:buFont typeface="+mj-lt"/>
              <a:buAutoNum type="alphaUcPeriod"/>
            </a:pPr>
            <a:r>
              <a:rPr lang="en-US" sz="2000" dirty="0"/>
              <a:t>Literally, Chronologically: 1</a:t>
            </a:r>
            <a:r>
              <a:rPr lang="en-US" sz="2000" baseline="30000" dirty="0"/>
              <a:t>st</a:t>
            </a:r>
            <a:r>
              <a:rPr lang="en-US" sz="2000" dirty="0"/>
              <a:t> Augustus … 5</a:t>
            </a:r>
            <a:r>
              <a:rPr lang="en-US" sz="2000" baseline="30000" dirty="0"/>
              <a:t>th</a:t>
            </a:r>
            <a:r>
              <a:rPr lang="en-US" sz="2000" dirty="0"/>
              <a:t> Nero, … , 8</a:t>
            </a:r>
            <a:r>
              <a:rPr lang="en-US" sz="2000" baseline="30000" dirty="0"/>
              <a:t>th</a:t>
            </a:r>
            <a:r>
              <a:rPr lang="en-US" sz="2000" dirty="0"/>
              <a:t> Domitian:</a:t>
            </a:r>
          </a:p>
        </p:txBody>
      </p:sp>
    </p:spTree>
    <p:extLst>
      <p:ext uri="{BB962C8B-B14F-4D97-AF65-F5344CB8AC3E}">
        <p14:creationId xmlns:p14="http://schemas.microsoft.com/office/powerpoint/2010/main" val="22800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How does the angel interpret the heads of the dragon?  How does this help us understand who the beast really is?</a:t>
            </a:r>
          </a:p>
          <a:p>
            <a:pPr marL="0" indent="0">
              <a:spcBef>
                <a:spcPts val="100"/>
              </a:spcBef>
              <a:buNone/>
            </a:pPr>
            <a:r>
              <a:rPr lang="en-US" sz="2000" i="1" dirty="0">
                <a:solidFill>
                  <a:srgbClr val="800000"/>
                </a:solidFill>
              </a:rPr>
              <a:t>“Here is </a:t>
            </a:r>
            <a:r>
              <a:rPr lang="en-US" sz="2000" b="1" i="1" dirty="0">
                <a:solidFill>
                  <a:srgbClr val="800000"/>
                </a:solidFill>
              </a:rPr>
              <a:t>the mind which has </a:t>
            </a:r>
            <a:r>
              <a:rPr lang="en-US" sz="2000" b="1" i="1" u="sng" dirty="0">
                <a:solidFill>
                  <a:srgbClr val="800000"/>
                </a:solidFill>
              </a:rPr>
              <a:t>wisdom</a:t>
            </a:r>
            <a:r>
              <a:rPr lang="en-US" sz="2000" i="1" dirty="0">
                <a:solidFill>
                  <a:srgbClr val="800000"/>
                </a:solidFill>
              </a:rPr>
              <a:t>: The </a:t>
            </a:r>
            <a:r>
              <a:rPr lang="en-US" sz="2000" b="1" i="1" dirty="0">
                <a:solidFill>
                  <a:srgbClr val="800000"/>
                </a:solidFill>
              </a:rPr>
              <a:t>seven heads are </a:t>
            </a:r>
            <a:r>
              <a:rPr lang="en-US" sz="2000" b="1" i="1" u="sng" dirty="0">
                <a:solidFill>
                  <a:srgbClr val="800000"/>
                </a:solidFill>
              </a:rPr>
              <a:t>seven mountains</a:t>
            </a:r>
            <a:r>
              <a:rPr lang="en-US" sz="2000" b="1" i="1" dirty="0">
                <a:solidFill>
                  <a:srgbClr val="800000"/>
                </a:solidFill>
              </a:rPr>
              <a:t> on which the woman sits</a:t>
            </a:r>
            <a:r>
              <a:rPr lang="en-US" sz="2000" i="1" dirty="0">
                <a:solidFill>
                  <a:srgbClr val="800000"/>
                </a:solidFill>
              </a:rPr>
              <a:t>.  There are also</a:t>
            </a:r>
            <a:r>
              <a:rPr lang="en-US" sz="2000" b="1" i="1" dirty="0">
                <a:solidFill>
                  <a:srgbClr val="800000"/>
                </a:solidFill>
              </a:rPr>
              <a:t> seven </a:t>
            </a:r>
            <a:r>
              <a:rPr lang="en-US" sz="2000" b="1" i="1" u="sng" dirty="0">
                <a:solidFill>
                  <a:srgbClr val="800000"/>
                </a:solidFill>
              </a:rPr>
              <a:t>kings</a:t>
            </a:r>
            <a:r>
              <a:rPr lang="en-US" sz="2000" b="1" i="1" dirty="0">
                <a:solidFill>
                  <a:srgbClr val="800000"/>
                </a:solidFill>
              </a:rPr>
              <a:t>. Five have </a:t>
            </a:r>
            <a:r>
              <a:rPr lang="en-US" sz="2000" b="1" i="1" u="sng" dirty="0">
                <a:solidFill>
                  <a:srgbClr val="800000"/>
                </a:solidFill>
              </a:rPr>
              <a:t>fallen</a:t>
            </a:r>
            <a:r>
              <a:rPr lang="en-US" sz="2000" b="1" i="1" dirty="0">
                <a:solidFill>
                  <a:srgbClr val="800000"/>
                </a:solidFill>
              </a:rPr>
              <a:t>, one </a:t>
            </a:r>
            <a:r>
              <a:rPr lang="en-US" sz="2000" b="1" i="1" u="sng" dirty="0">
                <a:solidFill>
                  <a:srgbClr val="800000"/>
                </a:solidFill>
              </a:rPr>
              <a:t>is</a:t>
            </a:r>
            <a:r>
              <a:rPr lang="en-US" sz="2000" b="1" i="1" dirty="0">
                <a:solidFill>
                  <a:srgbClr val="800000"/>
                </a:solidFill>
              </a:rPr>
              <a:t>, and the other has </a:t>
            </a:r>
            <a:r>
              <a:rPr lang="en-US" sz="2000" b="1" i="1" u="sng" dirty="0">
                <a:solidFill>
                  <a:srgbClr val="800000"/>
                </a:solidFill>
              </a:rPr>
              <a:t>not yet come</a:t>
            </a:r>
            <a:r>
              <a:rPr lang="en-US" sz="2000" i="1" dirty="0">
                <a:solidFill>
                  <a:srgbClr val="800000"/>
                </a:solidFill>
              </a:rPr>
              <a:t>. And when he comes, </a:t>
            </a:r>
            <a:r>
              <a:rPr lang="en-US" sz="2000" b="1" i="1" dirty="0">
                <a:solidFill>
                  <a:srgbClr val="800000"/>
                </a:solidFill>
              </a:rPr>
              <a:t>he must continue a short time</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beast</a:t>
            </a:r>
            <a:r>
              <a:rPr lang="en-US" sz="2000" b="1" i="1" dirty="0">
                <a:solidFill>
                  <a:srgbClr val="800000"/>
                </a:solidFill>
              </a:rPr>
              <a:t> that was, and is not, is himself </a:t>
            </a:r>
            <a:r>
              <a:rPr lang="en-US" sz="2000" b="1" i="1" u="sng" dirty="0">
                <a:solidFill>
                  <a:srgbClr val="800000"/>
                </a:solidFill>
              </a:rPr>
              <a:t>also the eighth</a:t>
            </a:r>
            <a:r>
              <a:rPr lang="en-US" sz="2000" b="1" i="1" dirty="0">
                <a:solidFill>
                  <a:srgbClr val="800000"/>
                </a:solidFill>
              </a:rPr>
              <a:t>, and is </a:t>
            </a:r>
            <a:r>
              <a:rPr lang="en-US" sz="2000" b="1" i="1" u="sng" dirty="0">
                <a:solidFill>
                  <a:srgbClr val="800000"/>
                </a:solidFill>
              </a:rPr>
              <a:t>of the seven</a:t>
            </a:r>
            <a:r>
              <a:rPr lang="en-US" sz="2000" b="1" i="1" dirty="0">
                <a:solidFill>
                  <a:srgbClr val="800000"/>
                </a:solidFill>
              </a:rPr>
              <a:t>, and is going to perdition</a:t>
            </a:r>
            <a:r>
              <a:rPr lang="en-US" sz="2000" i="1" dirty="0">
                <a:solidFill>
                  <a:srgbClr val="800000"/>
                </a:solidFill>
              </a:rPr>
              <a:t>.” </a:t>
            </a:r>
            <a:r>
              <a:rPr lang="en-US" sz="2000" dirty="0"/>
              <a:t>(</a:t>
            </a:r>
            <a:r>
              <a:rPr lang="en-US" sz="2000" b="1" dirty="0">
                <a:solidFill>
                  <a:srgbClr val="800000"/>
                </a:solidFill>
              </a:rPr>
              <a:t>17:9-11</a:t>
            </a:r>
            <a:r>
              <a:rPr lang="en-US" sz="2000" dirty="0"/>
              <a:t>)</a:t>
            </a:r>
          </a:p>
          <a:p>
            <a:pPr>
              <a:spcBef>
                <a:spcPts val="100"/>
              </a:spcBef>
              <a:buFont typeface="+mj-lt"/>
              <a:buAutoNum type="alphaUcPeriod"/>
            </a:pPr>
            <a:r>
              <a:rPr lang="en-US" sz="2000" dirty="0"/>
              <a:t>Literally, Chronologically: 1</a:t>
            </a:r>
            <a:r>
              <a:rPr lang="en-US" sz="2000" baseline="30000" dirty="0"/>
              <a:t>st</a:t>
            </a:r>
            <a:r>
              <a:rPr lang="en-US" sz="2000" dirty="0"/>
              <a:t> Augustus … 5</a:t>
            </a:r>
            <a:r>
              <a:rPr lang="en-US" sz="2000" baseline="30000" dirty="0"/>
              <a:t>th</a:t>
            </a:r>
            <a:r>
              <a:rPr lang="en-US" sz="2000" dirty="0"/>
              <a:t> Nero, … , 8</a:t>
            </a:r>
            <a:r>
              <a:rPr lang="en-US" sz="2000" baseline="30000" dirty="0"/>
              <a:t>th</a:t>
            </a:r>
            <a:r>
              <a:rPr lang="en-US" sz="2000" dirty="0"/>
              <a:t> Domitian:</a:t>
            </a:r>
          </a:p>
          <a:p>
            <a:pPr lvl="1">
              <a:spcBef>
                <a:spcPts val="100"/>
              </a:spcBef>
            </a:pPr>
            <a:r>
              <a:rPr lang="en-US" dirty="0"/>
              <a:t>Opposite of history – many more emperors persecution came after Domitian.</a:t>
            </a:r>
          </a:p>
          <a:p>
            <a:pPr lvl="1">
              <a:spcBef>
                <a:spcPts val="100"/>
              </a:spcBef>
            </a:pPr>
            <a:r>
              <a:rPr lang="en-US" dirty="0"/>
              <a:t>Puts writing in time of Vespasian, contrary to all evidence for both dates.</a:t>
            </a:r>
          </a:p>
        </p:txBody>
      </p:sp>
    </p:spTree>
    <p:extLst>
      <p:ext uri="{BB962C8B-B14F-4D97-AF65-F5344CB8AC3E}">
        <p14:creationId xmlns:p14="http://schemas.microsoft.com/office/powerpoint/2010/main" val="10301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“Have You Seen This, O Son of Man?”</a:t>
            </a:r>
          </a:p>
        </p:txBody>
      </p:sp>
      <p:sp>
        <p:nvSpPr>
          <p:cNvPr id="5" name="Content Placeholder 4"/>
          <p:cNvSpPr>
            <a:spLocks noGrp="1"/>
          </p:cNvSpPr>
          <p:nvPr>
            <p:ph sz="quarter" idx="10"/>
          </p:nvPr>
        </p:nvSpPr>
        <p:spPr/>
        <p:txBody>
          <a:bodyPr/>
          <a:lstStyle/>
          <a:p>
            <a:pPr marL="0" indent="0">
              <a:buNone/>
            </a:pPr>
            <a:r>
              <a:rPr lang="en-US" sz="1600" i="1" dirty="0">
                <a:solidFill>
                  <a:srgbClr val="800000"/>
                </a:solidFill>
              </a:rPr>
              <a:t>Furthermore He said to me, “Son of man, </a:t>
            </a:r>
            <a:r>
              <a:rPr lang="en-US" sz="1600" b="1" i="1" u="sng" dirty="0">
                <a:solidFill>
                  <a:srgbClr val="800000"/>
                </a:solidFill>
              </a:rPr>
              <a:t>do you see</a:t>
            </a:r>
            <a:r>
              <a:rPr lang="en-US" sz="1600" b="1" i="1" dirty="0">
                <a:solidFill>
                  <a:srgbClr val="800000"/>
                </a:solidFill>
              </a:rPr>
              <a:t> what they are doing</a:t>
            </a:r>
            <a:r>
              <a:rPr lang="en-US" sz="1600" i="1" dirty="0">
                <a:solidFill>
                  <a:srgbClr val="800000"/>
                </a:solidFill>
              </a:rPr>
              <a:t>, the </a:t>
            </a:r>
            <a:r>
              <a:rPr lang="en-US" sz="1600" b="1" i="1" dirty="0">
                <a:solidFill>
                  <a:srgbClr val="800000"/>
                </a:solidFill>
              </a:rPr>
              <a:t>great abominations </a:t>
            </a:r>
            <a:r>
              <a:rPr lang="en-US" sz="1600" i="1" dirty="0">
                <a:solidFill>
                  <a:srgbClr val="800000"/>
                </a:solidFill>
              </a:rPr>
              <a:t>that the house of Israel commits here, </a:t>
            </a:r>
            <a:r>
              <a:rPr lang="en-US" sz="1600" b="1" i="1" dirty="0">
                <a:solidFill>
                  <a:srgbClr val="800000"/>
                </a:solidFill>
              </a:rPr>
              <a:t>to make Me go far away from My sanctuary</a:t>
            </a:r>
            <a:r>
              <a:rPr lang="en-US" sz="1600" i="1" dirty="0">
                <a:solidFill>
                  <a:srgbClr val="800000"/>
                </a:solidFill>
              </a:rPr>
              <a:t>? </a:t>
            </a:r>
            <a:r>
              <a:rPr lang="en-US" sz="1600" b="1" i="1" dirty="0">
                <a:solidFill>
                  <a:srgbClr val="800000"/>
                </a:solidFill>
              </a:rPr>
              <a:t>Now </a:t>
            </a:r>
            <a:r>
              <a:rPr lang="en-US" sz="1600" b="1" i="1" u="sng" dirty="0">
                <a:solidFill>
                  <a:srgbClr val="800000"/>
                </a:solidFill>
              </a:rPr>
              <a:t>turn again</a:t>
            </a:r>
            <a:r>
              <a:rPr lang="en-US" sz="1600" b="1" i="1" dirty="0">
                <a:solidFill>
                  <a:srgbClr val="800000"/>
                </a:solidFill>
              </a:rPr>
              <a:t>, you will </a:t>
            </a:r>
            <a:r>
              <a:rPr lang="en-US" sz="1600" b="1" i="1" u="sng" dirty="0">
                <a:solidFill>
                  <a:srgbClr val="800000"/>
                </a:solidFill>
              </a:rPr>
              <a:t>see greater abominations</a:t>
            </a:r>
            <a:r>
              <a:rPr lang="en-US" sz="1600" i="1" dirty="0">
                <a:solidFill>
                  <a:srgbClr val="800000"/>
                </a:solidFill>
              </a:rPr>
              <a:t>.”   So He brought me to the door of the court; and when I looked, there was a hole in the wall.  Then He said to me, “Son of man, </a:t>
            </a:r>
            <a:r>
              <a:rPr lang="en-US" sz="1600" b="1" i="1" dirty="0">
                <a:solidFill>
                  <a:srgbClr val="800000"/>
                </a:solidFill>
              </a:rPr>
              <a:t>dig into the wall</a:t>
            </a:r>
            <a:r>
              <a:rPr lang="en-US" sz="1600" i="1" dirty="0">
                <a:solidFill>
                  <a:srgbClr val="800000"/>
                </a:solidFill>
              </a:rPr>
              <a:t>”; and when I dug into the wall, there was a door.   And He said to me, “</a:t>
            </a:r>
            <a:r>
              <a:rPr lang="en-US" sz="1600" b="1" i="1" u="sng" dirty="0">
                <a:solidFill>
                  <a:srgbClr val="800000"/>
                </a:solidFill>
              </a:rPr>
              <a:t>Go in, and see</a:t>
            </a:r>
            <a:r>
              <a:rPr lang="en-US" sz="1600" b="1" i="1" dirty="0">
                <a:solidFill>
                  <a:srgbClr val="800000"/>
                </a:solidFill>
              </a:rPr>
              <a:t> the wicked abominations </a:t>
            </a:r>
            <a:r>
              <a:rPr lang="en-US" sz="1600" i="1" dirty="0">
                <a:solidFill>
                  <a:srgbClr val="800000"/>
                </a:solidFill>
              </a:rPr>
              <a:t>which they are doing there.”   So </a:t>
            </a:r>
            <a:r>
              <a:rPr lang="en-US" sz="1600" b="1" i="1" dirty="0">
                <a:solidFill>
                  <a:srgbClr val="800000"/>
                </a:solidFill>
              </a:rPr>
              <a:t>I went in and saw</a:t>
            </a:r>
            <a:r>
              <a:rPr lang="en-US" sz="1600" i="1" dirty="0">
                <a:solidFill>
                  <a:srgbClr val="800000"/>
                </a:solidFill>
              </a:rPr>
              <a:t>, and there – every sort of creeping thing, abominable beasts, and all the idols of the house of Israel, portrayed all around on the walls.  And there stood before them seventy men of the elders of the house of Israel, and in their midst stood </a:t>
            </a:r>
            <a:r>
              <a:rPr lang="en-US" sz="1600" i="1" dirty="0" err="1">
                <a:solidFill>
                  <a:srgbClr val="800000"/>
                </a:solidFill>
              </a:rPr>
              <a:t>Jaazaniah</a:t>
            </a:r>
            <a:r>
              <a:rPr lang="en-US" sz="1600" i="1" dirty="0">
                <a:solidFill>
                  <a:srgbClr val="800000"/>
                </a:solidFill>
              </a:rPr>
              <a:t> the son of </a:t>
            </a:r>
            <a:r>
              <a:rPr lang="en-US" sz="1600" i="1" dirty="0" err="1">
                <a:solidFill>
                  <a:srgbClr val="800000"/>
                </a:solidFill>
              </a:rPr>
              <a:t>Shaphan</a:t>
            </a:r>
            <a:r>
              <a:rPr lang="en-US" sz="1600" i="1" dirty="0">
                <a:solidFill>
                  <a:srgbClr val="800000"/>
                </a:solidFill>
              </a:rPr>
              <a:t>. Each man had a censer in his hand, and a thick cloud of incense went up. Then He said to me, “Son of man, </a:t>
            </a:r>
            <a:r>
              <a:rPr lang="en-US" sz="1600" b="1" i="1" dirty="0">
                <a:solidFill>
                  <a:srgbClr val="800000"/>
                </a:solidFill>
              </a:rPr>
              <a:t>have </a:t>
            </a:r>
            <a:r>
              <a:rPr lang="en-US" sz="1600" b="1" i="1" u="sng" dirty="0">
                <a:solidFill>
                  <a:srgbClr val="800000"/>
                </a:solidFill>
              </a:rPr>
              <a:t>you seen</a:t>
            </a:r>
            <a:r>
              <a:rPr lang="en-US" sz="1600" b="1" i="1" dirty="0">
                <a:solidFill>
                  <a:srgbClr val="800000"/>
                </a:solidFill>
              </a:rPr>
              <a:t> </a:t>
            </a:r>
            <a:r>
              <a:rPr lang="en-US" sz="1600" i="1" dirty="0">
                <a:solidFill>
                  <a:srgbClr val="800000"/>
                </a:solidFill>
              </a:rPr>
              <a:t>what the elders of the house of Israel do in the dark, every man </a:t>
            </a:r>
            <a:r>
              <a:rPr lang="en-US" sz="1600" b="1" i="1" dirty="0">
                <a:solidFill>
                  <a:srgbClr val="800000"/>
                </a:solidFill>
              </a:rPr>
              <a:t>in the room of his idols</a:t>
            </a:r>
            <a:r>
              <a:rPr lang="en-US" sz="1600" i="1" dirty="0">
                <a:solidFill>
                  <a:srgbClr val="800000"/>
                </a:solidFill>
              </a:rPr>
              <a:t>? </a:t>
            </a:r>
            <a:r>
              <a:rPr lang="en-US" sz="1600" b="1" i="1" dirty="0">
                <a:solidFill>
                  <a:srgbClr val="800000"/>
                </a:solidFill>
              </a:rPr>
              <a:t>For they say, ‘The LORD does not see us</a:t>
            </a:r>
            <a:r>
              <a:rPr lang="en-US" sz="1600" i="1" dirty="0">
                <a:solidFill>
                  <a:srgbClr val="800000"/>
                </a:solidFill>
              </a:rPr>
              <a:t>, the LORD has forsaken the land.’”  And He said to me, “</a:t>
            </a:r>
            <a:r>
              <a:rPr lang="en-US" sz="1600" b="1" i="1" u="sng" dirty="0">
                <a:solidFill>
                  <a:srgbClr val="800000"/>
                </a:solidFill>
              </a:rPr>
              <a:t>Turn again</a:t>
            </a:r>
            <a:r>
              <a:rPr lang="en-US" sz="1600" b="1" i="1" dirty="0">
                <a:solidFill>
                  <a:srgbClr val="800000"/>
                </a:solidFill>
              </a:rPr>
              <a:t>, and </a:t>
            </a:r>
            <a:r>
              <a:rPr lang="en-US" sz="1600" b="1" i="1" u="sng" dirty="0">
                <a:solidFill>
                  <a:srgbClr val="800000"/>
                </a:solidFill>
              </a:rPr>
              <a:t>you will see greater abominations</a:t>
            </a:r>
            <a:r>
              <a:rPr lang="en-US" sz="1600" b="1" i="1" dirty="0">
                <a:solidFill>
                  <a:srgbClr val="800000"/>
                </a:solidFill>
              </a:rPr>
              <a:t> </a:t>
            </a:r>
            <a:r>
              <a:rPr lang="en-US" sz="1600" i="1" dirty="0">
                <a:solidFill>
                  <a:srgbClr val="800000"/>
                </a:solidFill>
              </a:rPr>
              <a:t>that they are doing.” … And He said to me, “</a:t>
            </a:r>
            <a:r>
              <a:rPr lang="en-US" sz="1600" b="1" i="1" dirty="0">
                <a:solidFill>
                  <a:srgbClr val="800000"/>
                </a:solidFill>
              </a:rPr>
              <a:t>Have </a:t>
            </a:r>
            <a:r>
              <a:rPr lang="en-US" sz="1600" b="1" i="1" u="sng" dirty="0">
                <a:solidFill>
                  <a:srgbClr val="800000"/>
                </a:solidFill>
              </a:rPr>
              <a:t>you seen</a:t>
            </a:r>
            <a:r>
              <a:rPr lang="en-US" sz="1600" b="1" i="1" dirty="0">
                <a:solidFill>
                  <a:srgbClr val="800000"/>
                </a:solidFill>
              </a:rPr>
              <a:t> this, O son of man</a:t>
            </a:r>
            <a:r>
              <a:rPr lang="en-US" sz="1600" i="1" dirty="0">
                <a:solidFill>
                  <a:srgbClr val="800000"/>
                </a:solidFill>
              </a:rPr>
              <a:t>? Is it a trivial thing to the house of Judah to commit the abominations which they commit here? For they have </a:t>
            </a:r>
            <a:r>
              <a:rPr lang="en-US" sz="1600" b="1" i="1" dirty="0">
                <a:solidFill>
                  <a:srgbClr val="800000"/>
                </a:solidFill>
              </a:rPr>
              <a:t>filled the land with violence</a:t>
            </a:r>
            <a:r>
              <a:rPr lang="en-US" sz="1600" i="1" dirty="0">
                <a:solidFill>
                  <a:srgbClr val="800000"/>
                </a:solidFill>
              </a:rPr>
              <a:t>; then they have </a:t>
            </a:r>
            <a:r>
              <a:rPr lang="en-US" sz="1600" b="1" i="1" dirty="0">
                <a:solidFill>
                  <a:srgbClr val="800000"/>
                </a:solidFill>
              </a:rPr>
              <a:t>returned to provoke Me to anger</a:t>
            </a:r>
            <a:r>
              <a:rPr lang="en-US" sz="1600" i="1" dirty="0">
                <a:solidFill>
                  <a:srgbClr val="800000"/>
                </a:solidFill>
              </a:rPr>
              <a:t>. Indeed they put the branch to their nose.  </a:t>
            </a:r>
            <a:r>
              <a:rPr lang="en-US" sz="1600" b="1" i="1" u="sng" dirty="0">
                <a:solidFill>
                  <a:srgbClr val="800000"/>
                </a:solidFill>
              </a:rPr>
              <a:t>Therefore</a:t>
            </a:r>
            <a:r>
              <a:rPr lang="en-US" sz="1600" b="1" i="1" dirty="0">
                <a:solidFill>
                  <a:srgbClr val="800000"/>
                </a:solidFill>
              </a:rPr>
              <a:t> I also will act in fury</a:t>
            </a:r>
            <a:r>
              <a:rPr lang="en-US" sz="1600" i="1" dirty="0">
                <a:solidFill>
                  <a:srgbClr val="800000"/>
                </a:solidFill>
              </a:rPr>
              <a:t>. My eye will not spare nor will I have pity; and though they cry in My ears with a loud voice, I will not hear them.”</a:t>
            </a:r>
            <a:r>
              <a:rPr lang="en-US" sz="1600" dirty="0"/>
              <a:t> (</a:t>
            </a:r>
            <a:r>
              <a:rPr lang="en-US" sz="1600" b="1" dirty="0">
                <a:solidFill>
                  <a:srgbClr val="800000"/>
                </a:solidFill>
              </a:rPr>
              <a:t>Ezekiel 8:6-18</a:t>
            </a:r>
            <a:r>
              <a:rPr lang="en-US" sz="1600" dirty="0"/>
              <a:t>)</a:t>
            </a:r>
          </a:p>
        </p:txBody>
      </p:sp>
    </p:spTree>
    <p:extLst>
      <p:ext uri="{BB962C8B-B14F-4D97-AF65-F5344CB8AC3E}">
        <p14:creationId xmlns:p14="http://schemas.microsoft.com/office/powerpoint/2010/main" val="22632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How does the angel interpret the heads of the dragon?  How does this help us understand who the beast really is?</a:t>
            </a:r>
          </a:p>
          <a:p>
            <a:pPr marL="0" indent="0">
              <a:spcBef>
                <a:spcPts val="100"/>
              </a:spcBef>
              <a:buNone/>
            </a:pPr>
            <a:r>
              <a:rPr lang="en-US" sz="2000" i="1" dirty="0">
                <a:solidFill>
                  <a:srgbClr val="800000"/>
                </a:solidFill>
              </a:rPr>
              <a:t>“Here is </a:t>
            </a:r>
            <a:r>
              <a:rPr lang="en-US" sz="2000" b="1" i="1" dirty="0">
                <a:solidFill>
                  <a:srgbClr val="800000"/>
                </a:solidFill>
              </a:rPr>
              <a:t>the mind which has </a:t>
            </a:r>
            <a:r>
              <a:rPr lang="en-US" sz="2000" b="1" i="1" u="sng" dirty="0">
                <a:solidFill>
                  <a:srgbClr val="800000"/>
                </a:solidFill>
              </a:rPr>
              <a:t>wisdom</a:t>
            </a:r>
            <a:r>
              <a:rPr lang="en-US" sz="2000" i="1" dirty="0">
                <a:solidFill>
                  <a:srgbClr val="800000"/>
                </a:solidFill>
              </a:rPr>
              <a:t>: The </a:t>
            </a:r>
            <a:r>
              <a:rPr lang="en-US" sz="2000" b="1" i="1" dirty="0">
                <a:solidFill>
                  <a:srgbClr val="800000"/>
                </a:solidFill>
              </a:rPr>
              <a:t>seven heads are </a:t>
            </a:r>
            <a:r>
              <a:rPr lang="en-US" sz="2000" b="1" i="1" u="sng" dirty="0">
                <a:solidFill>
                  <a:srgbClr val="800000"/>
                </a:solidFill>
              </a:rPr>
              <a:t>seven mountains</a:t>
            </a:r>
            <a:r>
              <a:rPr lang="en-US" sz="2000" b="1" i="1" dirty="0">
                <a:solidFill>
                  <a:srgbClr val="800000"/>
                </a:solidFill>
              </a:rPr>
              <a:t> on which the woman sits</a:t>
            </a:r>
            <a:r>
              <a:rPr lang="en-US" sz="2000" i="1" dirty="0">
                <a:solidFill>
                  <a:srgbClr val="800000"/>
                </a:solidFill>
              </a:rPr>
              <a:t>.  There are also</a:t>
            </a:r>
            <a:r>
              <a:rPr lang="en-US" sz="2000" b="1" i="1" dirty="0">
                <a:solidFill>
                  <a:srgbClr val="800000"/>
                </a:solidFill>
              </a:rPr>
              <a:t> seven </a:t>
            </a:r>
            <a:r>
              <a:rPr lang="en-US" sz="2000" b="1" i="1" u="sng" dirty="0">
                <a:solidFill>
                  <a:srgbClr val="800000"/>
                </a:solidFill>
              </a:rPr>
              <a:t>kings</a:t>
            </a:r>
            <a:r>
              <a:rPr lang="en-US" sz="2000" b="1" i="1" dirty="0">
                <a:solidFill>
                  <a:srgbClr val="800000"/>
                </a:solidFill>
              </a:rPr>
              <a:t>. Five have </a:t>
            </a:r>
            <a:r>
              <a:rPr lang="en-US" sz="2000" b="1" i="1" u="sng" dirty="0">
                <a:solidFill>
                  <a:srgbClr val="800000"/>
                </a:solidFill>
              </a:rPr>
              <a:t>fallen</a:t>
            </a:r>
            <a:r>
              <a:rPr lang="en-US" sz="2000" b="1" i="1" dirty="0">
                <a:solidFill>
                  <a:srgbClr val="800000"/>
                </a:solidFill>
              </a:rPr>
              <a:t>, one </a:t>
            </a:r>
            <a:r>
              <a:rPr lang="en-US" sz="2000" b="1" i="1" u="sng" dirty="0">
                <a:solidFill>
                  <a:srgbClr val="800000"/>
                </a:solidFill>
              </a:rPr>
              <a:t>is</a:t>
            </a:r>
            <a:r>
              <a:rPr lang="en-US" sz="2000" b="1" i="1" dirty="0">
                <a:solidFill>
                  <a:srgbClr val="800000"/>
                </a:solidFill>
              </a:rPr>
              <a:t>, and the other has </a:t>
            </a:r>
            <a:r>
              <a:rPr lang="en-US" sz="2000" b="1" i="1" u="sng" dirty="0">
                <a:solidFill>
                  <a:srgbClr val="800000"/>
                </a:solidFill>
              </a:rPr>
              <a:t>not yet come</a:t>
            </a:r>
            <a:r>
              <a:rPr lang="en-US" sz="2000" i="1" dirty="0">
                <a:solidFill>
                  <a:srgbClr val="800000"/>
                </a:solidFill>
              </a:rPr>
              <a:t>. And when he comes, </a:t>
            </a:r>
            <a:r>
              <a:rPr lang="en-US" sz="2000" b="1" i="1" dirty="0">
                <a:solidFill>
                  <a:srgbClr val="800000"/>
                </a:solidFill>
              </a:rPr>
              <a:t>he must continue a short time</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beast</a:t>
            </a:r>
            <a:r>
              <a:rPr lang="en-US" sz="2000" b="1" i="1" dirty="0">
                <a:solidFill>
                  <a:srgbClr val="800000"/>
                </a:solidFill>
              </a:rPr>
              <a:t> that was, and is not, is himself </a:t>
            </a:r>
            <a:r>
              <a:rPr lang="en-US" sz="2000" b="1" i="1" u="sng" dirty="0">
                <a:solidFill>
                  <a:srgbClr val="800000"/>
                </a:solidFill>
              </a:rPr>
              <a:t>also the eighth</a:t>
            </a:r>
            <a:r>
              <a:rPr lang="en-US" sz="2000" b="1" i="1" dirty="0">
                <a:solidFill>
                  <a:srgbClr val="800000"/>
                </a:solidFill>
              </a:rPr>
              <a:t>, and is </a:t>
            </a:r>
            <a:r>
              <a:rPr lang="en-US" sz="2000" b="1" i="1" u="sng" dirty="0">
                <a:solidFill>
                  <a:srgbClr val="800000"/>
                </a:solidFill>
              </a:rPr>
              <a:t>of the seven</a:t>
            </a:r>
            <a:r>
              <a:rPr lang="en-US" sz="2000" b="1" i="1" dirty="0">
                <a:solidFill>
                  <a:srgbClr val="800000"/>
                </a:solidFill>
              </a:rPr>
              <a:t>, and is going to perdition</a:t>
            </a:r>
            <a:r>
              <a:rPr lang="en-US" sz="2000" i="1" dirty="0">
                <a:solidFill>
                  <a:srgbClr val="800000"/>
                </a:solidFill>
              </a:rPr>
              <a:t>.” </a:t>
            </a:r>
            <a:r>
              <a:rPr lang="en-US" sz="2000" dirty="0"/>
              <a:t>(</a:t>
            </a:r>
            <a:r>
              <a:rPr lang="en-US" sz="2000" b="1" dirty="0">
                <a:solidFill>
                  <a:srgbClr val="800000"/>
                </a:solidFill>
              </a:rPr>
              <a:t>17:9-11</a:t>
            </a:r>
            <a:r>
              <a:rPr lang="en-US" sz="2000" dirty="0"/>
              <a:t>)</a:t>
            </a:r>
          </a:p>
          <a:p>
            <a:pPr>
              <a:spcBef>
                <a:spcPts val="100"/>
              </a:spcBef>
              <a:buFont typeface="+mj-lt"/>
              <a:buAutoNum type="alphaUcPeriod" startAt="2"/>
            </a:pPr>
            <a:r>
              <a:rPr lang="en-US" sz="2000" dirty="0"/>
              <a:t>Symbolically:</a:t>
            </a:r>
          </a:p>
          <a:p>
            <a:pPr lvl="1">
              <a:spcBef>
                <a:spcPts val="100"/>
              </a:spcBef>
            </a:pPr>
            <a:r>
              <a:rPr lang="en-US" b="1" dirty="0">
                <a:solidFill>
                  <a:srgbClr val="800000"/>
                </a:solidFill>
              </a:rPr>
              <a:t>7</a:t>
            </a:r>
            <a:r>
              <a:rPr lang="en-US" dirty="0"/>
              <a:t> – Exercise full, maximum governing power, authority provided by God.</a:t>
            </a:r>
          </a:p>
          <a:p>
            <a:pPr lvl="1">
              <a:spcBef>
                <a:spcPts val="100"/>
              </a:spcBef>
            </a:pPr>
            <a:r>
              <a:rPr lang="en-US" b="1" dirty="0">
                <a:solidFill>
                  <a:srgbClr val="800000"/>
                </a:solidFill>
              </a:rPr>
              <a:t>5</a:t>
            </a:r>
            <a:r>
              <a:rPr lang="en-US" dirty="0"/>
              <a:t> – Broken </a:t>
            </a:r>
            <a:r>
              <a:rPr lang="en-US" b="1" dirty="0">
                <a:solidFill>
                  <a:srgbClr val="800000"/>
                </a:solidFill>
              </a:rPr>
              <a:t>10</a:t>
            </a:r>
            <a:r>
              <a:rPr lang="en-US" dirty="0"/>
              <a:t>, some – not all of emperors would submit, worship, partake (</a:t>
            </a:r>
            <a:r>
              <a:rPr lang="en-US" i="1" dirty="0">
                <a:solidFill>
                  <a:srgbClr val="800000"/>
                </a:solidFill>
              </a:rPr>
              <a:t>“fall”</a:t>
            </a:r>
            <a:r>
              <a:rPr lang="en-US" dirty="0"/>
              <a:t>) to persecuting influence.</a:t>
            </a:r>
          </a:p>
          <a:p>
            <a:pPr lvl="1">
              <a:spcBef>
                <a:spcPts val="100"/>
              </a:spcBef>
            </a:pPr>
            <a:r>
              <a:rPr lang="en-US" b="1" dirty="0">
                <a:solidFill>
                  <a:srgbClr val="800000"/>
                </a:solidFill>
              </a:rPr>
              <a:t>2</a:t>
            </a:r>
            <a:r>
              <a:rPr lang="en-US" dirty="0"/>
              <a:t> </a:t>
            </a:r>
            <a:r>
              <a:rPr lang="en-US" dirty="0">
                <a:latin typeface="Arial" panose="020B0604020202020204" pitchFamily="34" charset="0"/>
                <a:cs typeface="Arial" panose="020B0604020202020204" pitchFamily="34" charset="0"/>
              </a:rPr>
              <a:t>→</a:t>
            </a:r>
            <a:r>
              <a:rPr lang="en-US" dirty="0"/>
              <a:t> </a:t>
            </a:r>
            <a:r>
              <a:rPr lang="en-US" b="1" dirty="0">
                <a:solidFill>
                  <a:srgbClr val="800000"/>
                </a:solidFill>
              </a:rPr>
              <a:t>3</a:t>
            </a:r>
            <a:r>
              <a:rPr lang="en-US" dirty="0"/>
              <a:t> – Emphasizes number and intensity of persecuting emperors.</a:t>
            </a:r>
          </a:p>
        </p:txBody>
      </p:sp>
    </p:spTree>
    <p:extLst>
      <p:ext uri="{BB962C8B-B14F-4D97-AF65-F5344CB8AC3E}">
        <p14:creationId xmlns:p14="http://schemas.microsoft.com/office/powerpoint/2010/main" val="306630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7"/>
            </a:pPr>
            <a:r>
              <a:rPr lang="en-US" sz="2000" dirty="0"/>
              <a:t>How does the angel interpret the heads of the dragon?  How does this help us understand who the beast really is?</a:t>
            </a:r>
          </a:p>
          <a:p>
            <a:pPr marL="0" indent="0">
              <a:spcBef>
                <a:spcPts val="100"/>
              </a:spcBef>
              <a:buNone/>
            </a:pPr>
            <a:r>
              <a:rPr lang="en-US" sz="2000" i="1" dirty="0">
                <a:solidFill>
                  <a:srgbClr val="800000"/>
                </a:solidFill>
              </a:rPr>
              <a:t>“Here is </a:t>
            </a:r>
            <a:r>
              <a:rPr lang="en-US" sz="2000" b="1" i="1" dirty="0">
                <a:solidFill>
                  <a:srgbClr val="800000"/>
                </a:solidFill>
              </a:rPr>
              <a:t>the mind which has </a:t>
            </a:r>
            <a:r>
              <a:rPr lang="en-US" sz="2000" b="1" i="1" u="sng" dirty="0">
                <a:solidFill>
                  <a:srgbClr val="800000"/>
                </a:solidFill>
              </a:rPr>
              <a:t>wisdom</a:t>
            </a:r>
            <a:r>
              <a:rPr lang="en-US" sz="2000" i="1" dirty="0">
                <a:solidFill>
                  <a:srgbClr val="800000"/>
                </a:solidFill>
              </a:rPr>
              <a:t>: The </a:t>
            </a:r>
            <a:r>
              <a:rPr lang="en-US" sz="2000" b="1" i="1" dirty="0">
                <a:solidFill>
                  <a:srgbClr val="800000"/>
                </a:solidFill>
              </a:rPr>
              <a:t>seven heads are </a:t>
            </a:r>
            <a:r>
              <a:rPr lang="en-US" sz="2000" b="1" i="1" u="sng" dirty="0">
                <a:solidFill>
                  <a:srgbClr val="800000"/>
                </a:solidFill>
              </a:rPr>
              <a:t>seven mountains</a:t>
            </a:r>
            <a:r>
              <a:rPr lang="en-US" sz="2000" b="1" i="1" dirty="0">
                <a:solidFill>
                  <a:srgbClr val="800000"/>
                </a:solidFill>
              </a:rPr>
              <a:t> on which the woman sits</a:t>
            </a:r>
            <a:r>
              <a:rPr lang="en-US" sz="2000" i="1" dirty="0">
                <a:solidFill>
                  <a:srgbClr val="800000"/>
                </a:solidFill>
              </a:rPr>
              <a:t>.  There are also</a:t>
            </a:r>
            <a:r>
              <a:rPr lang="en-US" sz="2000" b="1" i="1" dirty="0">
                <a:solidFill>
                  <a:srgbClr val="800000"/>
                </a:solidFill>
              </a:rPr>
              <a:t> seven </a:t>
            </a:r>
            <a:r>
              <a:rPr lang="en-US" sz="2000" b="1" i="1" u="sng" dirty="0">
                <a:solidFill>
                  <a:srgbClr val="800000"/>
                </a:solidFill>
              </a:rPr>
              <a:t>kings</a:t>
            </a:r>
            <a:r>
              <a:rPr lang="en-US" sz="2000" b="1" i="1" dirty="0">
                <a:solidFill>
                  <a:srgbClr val="800000"/>
                </a:solidFill>
              </a:rPr>
              <a:t>. Five have </a:t>
            </a:r>
            <a:r>
              <a:rPr lang="en-US" sz="2000" b="1" i="1" u="sng" dirty="0">
                <a:solidFill>
                  <a:srgbClr val="800000"/>
                </a:solidFill>
              </a:rPr>
              <a:t>fallen</a:t>
            </a:r>
            <a:r>
              <a:rPr lang="en-US" sz="2000" b="1" i="1" dirty="0">
                <a:solidFill>
                  <a:srgbClr val="800000"/>
                </a:solidFill>
              </a:rPr>
              <a:t>, one </a:t>
            </a:r>
            <a:r>
              <a:rPr lang="en-US" sz="2000" b="1" i="1" u="sng" dirty="0">
                <a:solidFill>
                  <a:srgbClr val="800000"/>
                </a:solidFill>
              </a:rPr>
              <a:t>is</a:t>
            </a:r>
            <a:r>
              <a:rPr lang="en-US" sz="2000" b="1" i="1" dirty="0">
                <a:solidFill>
                  <a:srgbClr val="800000"/>
                </a:solidFill>
              </a:rPr>
              <a:t>, and the other has </a:t>
            </a:r>
            <a:r>
              <a:rPr lang="en-US" sz="2000" b="1" i="1" u="sng" dirty="0">
                <a:solidFill>
                  <a:srgbClr val="800000"/>
                </a:solidFill>
              </a:rPr>
              <a:t>not yet come</a:t>
            </a:r>
            <a:r>
              <a:rPr lang="en-US" sz="2000" i="1" dirty="0">
                <a:solidFill>
                  <a:srgbClr val="800000"/>
                </a:solidFill>
              </a:rPr>
              <a:t>. And when he comes, </a:t>
            </a:r>
            <a:r>
              <a:rPr lang="en-US" sz="2000" b="1" i="1" dirty="0">
                <a:solidFill>
                  <a:srgbClr val="800000"/>
                </a:solidFill>
              </a:rPr>
              <a:t>he must continue a short time</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beast</a:t>
            </a:r>
            <a:r>
              <a:rPr lang="en-US" sz="2000" b="1" i="1" dirty="0">
                <a:solidFill>
                  <a:srgbClr val="800000"/>
                </a:solidFill>
              </a:rPr>
              <a:t> that was, and is not, is himself </a:t>
            </a:r>
            <a:r>
              <a:rPr lang="en-US" sz="2000" b="1" i="1" u="sng" dirty="0">
                <a:solidFill>
                  <a:srgbClr val="800000"/>
                </a:solidFill>
              </a:rPr>
              <a:t>also the eighth</a:t>
            </a:r>
            <a:r>
              <a:rPr lang="en-US" sz="2000" b="1" i="1" dirty="0">
                <a:solidFill>
                  <a:srgbClr val="800000"/>
                </a:solidFill>
              </a:rPr>
              <a:t>, and is </a:t>
            </a:r>
            <a:r>
              <a:rPr lang="en-US" sz="2000" b="1" i="1" u="sng" dirty="0">
                <a:solidFill>
                  <a:srgbClr val="800000"/>
                </a:solidFill>
              </a:rPr>
              <a:t>of the seven</a:t>
            </a:r>
            <a:r>
              <a:rPr lang="en-US" sz="2000" b="1" i="1" dirty="0">
                <a:solidFill>
                  <a:srgbClr val="800000"/>
                </a:solidFill>
              </a:rPr>
              <a:t>, and is going to perdition</a:t>
            </a:r>
            <a:r>
              <a:rPr lang="en-US" sz="2000" i="1" dirty="0">
                <a:solidFill>
                  <a:srgbClr val="800000"/>
                </a:solidFill>
              </a:rPr>
              <a:t>.” </a:t>
            </a:r>
            <a:r>
              <a:rPr lang="en-US" sz="2000" dirty="0"/>
              <a:t>(</a:t>
            </a:r>
            <a:r>
              <a:rPr lang="en-US" sz="2000" b="1" dirty="0">
                <a:solidFill>
                  <a:srgbClr val="800000"/>
                </a:solidFill>
              </a:rPr>
              <a:t>17:9-11</a:t>
            </a:r>
            <a:r>
              <a:rPr lang="en-US" sz="2000" dirty="0"/>
              <a:t>)</a:t>
            </a:r>
          </a:p>
          <a:p>
            <a:pPr>
              <a:spcBef>
                <a:spcPts val="100"/>
              </a:spcBef>
            </a:pPr>
            <a:r>
              <a:rPr lang="en-US" sz="2000" i="1" dirty="0">
                <a:solidFill>
                  <a:srgbClr val="800000"/>
                </a:solidFill>
              </a:rPr>
              <a:t>“was, is not, not yet come”</a:t>
            </a:r>
            <a:r>
              <a:rPr lang="en-US" sz="2000" dirty="0"/>
              <a:t> – persecuting emperors still to come, similar to predecessors, but ultimately will perish themselves.  … It will get worse before it gets better.</a:t>
            </a:r>
            <a:endParaRPr lang="en-US" dirty="0"/>
          </a:p>
        </p:txBody>
      </p:sp>
    </p:spTree>
    <p:extLst>
      <p:ext uri="{BB962C8B-B14F-4D97-AF65-F5344CB8AC3E}">
        <p14:creationId xmlns:p14="http://schemas.microsoft.com/office/powerpoint/2010/main" val="32861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Heads of the Scarlet Beast</a:t>
            </a:r>
          </a:p>
        </p:txBody>
      </p:sp>
      <p:sp>
        <p:nvSpPr>
          <p:cNvPr id="3" name="Content Placeholder 2"/>
          <p:cNvSpPr>
            <a:spLocks noGrp="1"/>
          </p:cNvSpPr>
          <p:nvPr>
            <p:ph sz="quarter" idx="10"/>
          </p:nvPr>
        </p:nvSpPr>
        <p:spPr/>
        <p:txBody>
          <a:bodyPr/>
          <a:lstStyle/>
          <a:p>
            <a:pPr marL="346075" indent="-346075">
              <a:spcBef>
                <a:spcPts val="100"/>
              </a:spcBef>
              <a:buFont typeface="+mj-lt"/>
              <a:buAutoNum type="alphaUcPeriod" startAt="3"/>
            </a:pPr>
            <a:r>
              <a:rPr lang="en-US" sz="2000" dirty="0"/>
              <a:t>Complete number of provinces, kingdoms, or major cities that comprise the empire.</a:t>
            </a:r>
          </a:p>
          <a:p>
            <a:pPr lvl="1">
              <a:spcBef>
                <a:spcPts val="100"/>
              </a:spcBef>
            </a:pPr>
            <a:r>
              <a:rPr lang="en-US" dirty="0"/>
              <a:t>These kingdoms, provinces support the lifestyle and influence of the harlot.</a:t>
            </a:r>
          </a:p>
          <a:p>
            <a:pPr lvl="1">
              <a:spcBef>
                <a:spcPts val="100"/>
              </a:spcBef>
            </a:pPr>
            <a:r>
              <a:rPr lang="en-US" dirty="0"/>
              <a:t>Recall, kings &amp; kingdoms were interchanged because of a great king that built the kingdom. … Here the beast represents a powerful king, epitomizing the empire (</a:t>
            </a:r>
            <a:r>
              <a:rPr lang="en-US" b="1" dirty="0">
                <a:solidFill>
                  <a:srgbClr val="800000"/>
                </a:solidFill>
              </a:rPr>
              <a:t>Daniel 7:17-23</a:t>
            </a:r>
            <a:r>
              <a:rPr lang="en-US" dirty="0"/>
              <a:t>). …  Blurs distinction with </a:t>
            </a:r>
            <a:r>
              <a:rPr lang="en-US" i="1" dirty="0">
                <a:solidFill>
                  <a:srgbClr val="800000"/>
                </a:solidFill>
              </a:rPr>
              <a:t>“horns”</a:t>
            </a:r>
            <a:r>
              <a:rPr lang="en-US" dirty="0"/>
              <a:t>.</a:t>
            </a:r>
          </a:p>
          <a:p>
            <a:pPr>
              <a:spcBef>
                <a:spcPts val="100"/>
              </a:spcBef>
              <a:buFont typeface="+mj-lt"/>
              <a:buAutoNum type="alphaUcPeriod" startAt="3"/>
            </a:pPr>
            <a:r>
              <a:rPr lang="en-US" sz="2000" dirty="0"/>
              <a:t>Complete number of rebellious empires under the Dragon’s direction:</a:t>
            </a:r>
          </a:p>
          <a:p>
            <a:pPr lvl="1">
              <a:spcBef>
                <a:spcPts val="100"/>
              </a:spcBef>
            </a:pPr>
            <a:r>
              <a:rPr lang="en-US" dirty="0"/>
              <a:t>Symbolic, but could include:  Ancient Babylon, Assyria, Babylon, </a:t>
            </a:r>
            <a:r>
              <a:rPr lang="en-US" dirty="0" err="1"/>
              <a:t>Medo</a:t>
            </a:r>
            <a:r>
              <a:rPr lang="en-US" dirty="0"/>
              <a:t>-Persia, Greece … (kings → empires, </a:t>
            </a:r>
            <a:r>
              <a:rPr lang="en-US" b="1" dirty="0">
                <a:solidFill>
                  <a:srgbClr val="800000"/>
                </a:solidFill>
              </a:rPr>
              <a:t>Daniel 7:17-23</a:t>
            </a:r>
            <a:r>
              <a:rPr lang="en-US" dirty="0"/>
              <a:t>).</a:t>
            </a:r>
          </a:p>
          <a:p>
            <a:pPr lvl="1">
              <a:spcBef>
                <a:spcPts val="100"/>
              </a:spcBef>
            </a:pPr>
            <a:r>
              <a:rPr lang="en-US" dirty="0"/>
              <a:t>Rome would be current empire (</a:t>
            </a:r>
            <a:r>
              <a:rPr lang="en-US" i="1" dirty="0">
                <a:solidFill>
                  <a:srgbClr val="800000"/>
                </a:solidFill>
              </a:rPr>
              <a:t>“one is”</a:t>
            </a:r>
            <a:r>
              <a:rPr lang="en-US" dirty="0"/>
              <a:t>).  But, most had passed (</a:t>
            </a:r>
            <a:r>
              <a:rPr lang="en-US" i="1" dirty="0">
                <a:solidFill>
                  <a:srgbClr val="800000"/>
                </a:solidFill>
              </a:rPr>
              <a:t>“five have fallen”</a:t>
            </a:r>
            <a:r>
              <a:rPr lang="en-US" dirty="0"/>
              <a:t>)</a:t>
            </a:r>
            <a:r>
              <a:rPr lang="en-US" i="1" dirty="0"/>
              <a:t>.</a:t>
            </a:r>
          </a:p>
          <a:p>
            <a:pPr lvl="1">
              <a:spcBef>
                <a:spcPts val="100"/>
              </a:spcBef>
            </a:pPr>
            <a:r>
              <a:rPr lang="en-US" dirty="0"/>
              <a:t>Last, </a:t>
            </a:r>
            <a:r>
              <a:rPr lang="en-US" i="1" dirty="0">
                <a:solidFill>
                  <a:srgbClr val="800000"/>
                </a:solidFill>
              </a:rPr>
              <a:t>“not yet come”</a:t>
            </a:r>
            <a:r>
              <a:rPr lang="en-US" dirty="0"/>
              <a:t>, described in </a:t>
            </a:r>
            <a:r>
              <a:rPr lang="en-US" b="1" dirty="0">
                <a:solidFill>
                  <a:srgbClr val="800000"/>
                </a:solidFill>
              </a:rPr>
              <a:t>20:7-9</a:t>
            </a:r>
            <a:r>
              <a:rPr lang="en-US" dirty="0"/>
              <a:t>, </a:t>
            </a:r>
            <a:r>
              <a:rPr lang="en-US" b="1" i="1" dirty="0"/>
              <a:t>contradicting</a:t>
            </a:r>
            <a:r>
              <a:rPr lang="en-US" dirty="0"/>
              <a:t> </a:t>
            </a:r>
            <a:r>
              <a:rPr lang="en-US" b="1" dirty="0">
                <a:solidFill>
                  <a:srgbClr val="800000"/>
                </a:solidFill>
              </a:rPr>
              <a:t>19:20</a:t>
            </a:r>
            <a:r>
              <a:rPr lang="en-US" dirty="0"/>
              <a:t>.</a:t>
            </a:r>
          </a:p>
          <a:p>
            <a:pPr lvl="1">
              <a:spcBef>
                <a:spcPts val="100"/>
              </a:spcBef>
            </a:pPr>
            <a:r>
              <a:rPr lang="en-US" dirty="0"/>
              <a:t>The </a:t>
            </a:r>
            <a:r>
              <a:rPr lang="en-US" i="1" dirty="0">
                <a:solidFill>
                  <a:srgbClr val="800000"/>
                </a:solidFill>
              </a:rPr>
              <a:t>“eighth”</a:t>
            </a:r>
            <a:r>
              <a:rPr lang="en-US" dirty="0"/>
              <a:t> may emphasize a common, composite nature to all of these empires.  They have common source and destiny (perdition).</a:t>
            </a:r>
          </a:p>
        </p:txBody>
      </p:sp>
    </p:spTree>
    <p:extLst>
      <p:ext uri="{BB962C8B-B14F-4D97-AF65-F5344CB8AC3E}">
        <p14:creationId xmlns:p14="http://schemas.microsoft.com/office/powerpoint/2010/main" val="265152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God Who Seeks Our Understanding</a:t>
            </a:r>
          </a:p>
        </p:txBody>
      </p:sp>
      <p:sp>
        <p:nvSpPr>
          <p:cNvPr id="3" name="Content Placeholder 2"/>
          <p:cNvSpPr>
            <a:spLocks noGrp="1"/>
          </p:cNvSpPr>
          <p:nvPr>
            <p:ph sz="quarter" idx="10"/>
          </p:nvPr>
        </p:nvSpPr>
        <p:spPr/>
        <p:txBody>
          <a:bodyPr/>
          <a:lstStyle/>
          <a:p>
            <a:pPr marL="0" indent="0">
              <a:buNone/>
            </a:pPr>
            <a:r>
              <a:rPr lang="en-US" sz="1900" i="1" dirty="0">
                <a:solidFill>
                  <a:srgbClr val="800000"/>
                </a:solidFill>
              </a:rPr>
              <a:t>To the others He said in my hearing, “Go after him through the city and </a:t>
            </a:r>
            <a:r>
              <a:rPr lang="en-US" sz="1900" b="1" i="1" dirty="0">
                <a:solidFill>
                  <a:srgbClr val="800000"/>
                </a:solidFill>
              </a:rPr>
              <a:t>kill; do not let your eye spare, nor have any pity</a:t>
            </a:r>
            <a:r>
              <a:rPr lang="en-US" sz="1900" i="1" dirty="0">
                <a:solidFill>
                  <a:srgbClr val="800000"/>
                </a:solidFill>
              </a:rPr>
              <a:t>.  Utterly </a:t>
            </a:r>
            <a:r>
              <a:rPr lang="en-US" sz="1900" b="1" i="1" dirty="0">
                <a:solidFill>
                  <a:srgbClr val="800000"/>
                </a:solidFill>
              </a:rPr>
              <a:t>slay old and young men, maidens and little children and women</a:t>
            </a:r>
            <a:r>
              <a:rPr lang="en-US" sz="1900" i="1" dirty="0">
                <a:solidFill>
                  <a:srgbClr val="800000"/>
                </a:solidFill>
              </a:rPr>
              <a:t>; but do not come near anyone on whom is the mark; and begin at My sanctuary.” So they began with the elders who were before the temple.  Then He said to them, “Defile the temple, and </a:t>
            </a:r>
            <a:r>
              <a:rPr lang="en-US" sz="1900" b="1" i="1" dirty="0">
                <a:solidFill>
                  <a:srgbClr val="800000"/>
                </a:solidFill>
              </a:rPr>
              <a:t>fill the courts with the slain</a:t>
            </a:r>
            <a:r>
              <a:rPr lang="en-US" sz="1900" i="1" dirty="0">
                <a:solidFill>
                  <a:srgbClr val="800000"/>
                </a:solidFill>
              </a:rPr>
              <a:t>. Go out!” And they went out and </a:t>
            </a:r>
            <a:r>
              <a:rPr lang="en-US" sz="1900" b="1" i="1" dirty="0">
                <a:solidFill>
                  <a:srgbClr val="800000"/>
                </a:solidFill>
              </a:rPr>
              <a:t>killed in the city</a:t>
            </a:r>
            <a:r>
              <a:rPr lang="en-US" sz="1900" i="1" dirty="0">
                <a:solidFill>
                  <a:srgbClr val="800000"/>
                </a:solidFill>
              </a:rPr>
              <a:t>.  So it was, that </a:t>
            </a:r>
            <a:r>
              <a:rPr lang="en-US" sz="1900" b="1" i="1" dirty="0">
                <a:solidFill>
                  <a:srgbClr val="800000"/>
                </a:solidFill>
              </a:rPr>
              <a:t>while they were killing them, I was left alone</a:t>
            </a:r>
            <a:r>
              <a:rPr lang="en-US" sz="1900" i="1" dirty="0">
                <a:solidFill>
                  <a:srgbClr val="800000"/>
                </a:solidFill>
              </a:rPr>
              <a:t>; and </a:t>
            </a:r>
            <a:r>
              <a:rPr lang="en-US" sz="1900" b="1" i="1" dirty="0">
                <a:solidFill>
                  <a:srgbClr val="800000"/>
                </a:solidFill>
              </a:rPr>
              <a:t>I fell on my face and cried out</a:t>
            </a:r>
            <a:r>
              <a:rPr lang="en-US" sz="1900" i="1" dirty="0">
                <a:solidFill>
                  <a:srgbClr val="800000"/>
                </a:solidFill>
              </a:rPr>
              <a:t>, and said, “</a:t>
            </a:r>
            <a:r>
              <a:rPr lang="en-US" sz="1900" b="1" i="1" dirty="0">
                <a:solidFill>
                  <a:srgbClr val="800000"/>
                </a:solidFill>
              </a:rPr>
              <a:t>Ah, Lord GOD! Will You destroy all the remnant of Israel in pouring out Your fury on Jerusalem?</a:t>
            </a:r>
            <a:r>
              <a:rPr lang="en-US" sz="1900" i="1" dirty="0">
                <a:solidFill>
                  <a:srgbClr val="800000"/>
                </a:solidFill>
              </a:rPr>
              <a:t>”  Then He said to me, “</a:t>
            </a:r>
            <a:r>
              <a:rPr lang="en-US" sz="1900" b="1" i="1" dirty="0">
                <a:solidFill>
                  <a:srgbClr val="800000"/>
                </a:solidFill>
              </a:rPr>
              <a:t>The iniquity </a:t>
            </a:r>
            <a:r>
              <a:rPr lang="en-US" sz="1900" i="1" dirty="0">
                <a:solidFill>
                  <a:srgbClr val="800000"/>
                </a:solidFill>
              </a:rPr>
              <a:t>of the house of Israel and Judah is </a:t>
            </a:r>
            <a:r>
              <a:rPr lang="en-US" sz="1900" b="1" i="1" dirty="0">
                <a:solidFill>
                  <a:srgbClr val="800000"/>
                </a:solidFill>
              </a:rPr>
              <a:t>exceedingly great</a:t>
            </a:r>
            <a:r>
              <a:rPr lang="en-US" sz="1900" i="1" dirty="0">
                <a:solidFill>
                  <a:srgbClr val="800000"/>
                </a:solidFill>
              </a:rPr>
              <a:t>, and the land is </a:t>
            </a:r>
            <a:r>
              <a:rPr lang="en-US" sz="1900" b="1" i="1" dirty="0">
                <a:solidFill>
                  <a:srgbClr val="800000"/>
                </a:solidFill>
              </a:rPr>
              <a:t>full of bloodshed</a:t>
            </a:r>
            <a:r>
              <a:rPr lang="en-US" sz="1900" i="1" dirty="0">
                <a:solidFill>
                  <a:srgbClr val="800000"/>
                </a:solidFill>
              </a:rPr>
              <a:t>, and the city </a:t>
            </a:r>
            <a:r>
              <a:rPr lang="en-US" sz="1900" b="1" i="1" dirty="0">
                <a:solidFill>
                  <a:srgbClr val="800000"/>
                </a:solidFill>
              </a:rPr>
              <a:t>full of perversity</a:t>
            </a:r>
            <a:r>
              <a:rPr lang="en-US" sz="1900" i="1" dirty="0">
                <a:solidFill>
                  <a:srgbClr val="800000"/>
                </a:solidFill>
              </a:rPr>
              <a:t>; for they say, </a:t>
            </a:r>
            <a:r>
              <a:rPr lang="en-US" sz="1900" b="1" i="1" dirty="0">
                <a:solidFill>
                  <a:srgbClr val="800000"/>
                </a:solidFill>
              </a:rPr>
              <a:t>‘The LORD has forsaken the land, and the LORD does not see!’ </a:t>
            </a:r>
            <a:r>
              <a:rPr lang="en-US" sz="1900" i="1" dirty="0">
                <a:solidFill>
                  <a:srgbClr val="800000"/>
                </a:solidFill>
              </a:rPr>
              <a:t> And as for Me also, </a:t>
            </a:r>
            <a:r>
              <a:rPr lang="en-US" sz="1900" b="1" i="1" dirty="0">
                <a:solidFill>
                  <a:srgbClr val="800000"/>
                </a:solidFill>
              </a:rPr>
              <a:t>My eye will neither spare, nor will I have pity</a:t>
            </a:r>
            <a:r>
              <a:rPr lang="en-US" sz="1900" i="1" dirty="0">
                <a:solidFill>
                  <a:srgbClr val="800000"/>
                </a:solidFill>
              </a:rPr>
              <a:t>, but I will </a:t>
            </a:r>
            <a:r>
              <a:rPr lang="en-US" sz="1900" b="1" i="1" u="sng" dirty="0">
                <a:solidFill>
                  <a:srgbClr val="800000"/>
                </a:solidFill>
              </a:rPr>
              <a:t>recompense</a:t>
            </a:r>
            <a:r>
              <a:rPr lang="en-US" sz="1900" b="1" i="1" dirty="0">
                <a:solidFill>
                  <a:srgbClr val="800000"/>
                </a:solidFill>
              </a:rPr>
              <a:t> their deeds on their own head</a:t>
            </a:r>
            <a:r>
              <a:rPr lang="en-US" sz="1900" i="1" dirty="0">
                <a:solidFill>
                  <a:srgbClr val="800000"/>
                </a:solidFill>
              </a:rPr>
              <a:t>.”</a:t>
            </a:r>
            <a:r>
              <a:rPr lang="en-US" sz="1900" dirty="0"/>
              <a:t> (</a:t>
            </a:r>
            <a:r>
              <a:rPr lang="en-US" sz="1900" b="1" dirty="0">
                <a:solidFill>
                  <a:srgbClr val="800000"/>
                </a:solidFill>
              </a:rPr>
              <a:t>Ezekiel 9:5-10</a:t>
            </a:r>
            <a:r>
              <a:rPr lang="en-US" sz="1900" dirty="0"/>
              <a:t>)</a:t>
            </a:r>
          </a:p>
          <a:p>
            <a:r>
              <a:rPr lang="en-US" sz="1900" dirty="0"/>
              <a:t>Surprisingly, God wants us to understand His justice (</a:t>
            </a:r>
            <a:r>
              <a:rPr lang="en-US" sz="1900" b="1" dirty="0">
                <a:solidFill>
                  <a:srgbClr val="800000"/>
                </a:solidFill>
              </a:rPr>
              <a:t>Rom. 3:4, 25-26</a:t>
            </a:r>
            <a:r>
              <a:rPr lang="en-US" sz="1900" dirty="0"/>
              <a:t>), even in pouring out His wrath.  The </a:t>
            </a:r>
            <a:r>
              <a:rPr lang="en-US" sz="1900" i="1" dirty="0">
                <a:solidFill>
                  <a:srgbClr val="800000"/>
                </a:solidFill>
              </a:rPr>
              <a:t>“judgment”</a:t>
            </a:r>
            <a:r>
              <a:rPr lang="en-US" sz="1900" dirty="0"/>
              <a:t> shown to us is to partially explain reason for its severity.</a:t>
            </a:r>
          </a:p>
        </p:txBody>
      </p:sp>
    </p:spTree>
    <p:extLst>
      <p:ext uri="{BB962C8B-B14F-4D97-AF65-F5344CB8AC3E}">
        <p14:creationId xmlns:p14="http://schemas.microsoft.com/office/powerpoint/2010/main" val="30864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Description of the </a:t>
            </a:r>
          </a:p>
          <a:p>
            <a:r>
              <a:rPr lang="en-US" dirty="0"/>
              <a:t>Woman and the Beast </a:t>
            </a:r>
          </a:p>
          <a:p>
            <a:r>
              <a:rPr lang="en-US" dirty="0">
                <a:solidFill>
                  <a:srgbClr val="C00000"/>
                </a:solidFill>
              </a:rPr>
              <a:t>Revelation 17:1-6</a:t>
            </a:r>
          </a:p>
        </p:txBody>
      </p:sp>
    </p:spTree>
    <p:extLst>
      <p:ext uri="{BB962C8B-B14F-4D97-AF65-F5344CB8AC3E}">
        <p14:creationId xmlns:p14="http://schemas.microsoft.com/office/powerpoint/2010/main" val="143063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“Who Sits on Many Waters”</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is the scope of this harlot’s influence?  How many people is she affecting?</a:t>
            </a:r>
          </a:p>
          <a:p>
            <a:pPr marL="0" indent="0">
              <a:buNone/>
            </a:pPr>
            <a:r>
              <a:rPr lang="en-US" sz="2000" i="1" dirty="0">
                <a:solidFill>
                  <a:srgbClr val="800000"/>
                </a:solidFill>
              </a:rPr>
              <a:t>Then one of the seven angels who had the seven bowls came and talked with me, saying to me, “Come, I will </a:t>
            </a:r>
            <a:r>
              <a:rPr lang="en-US" sz="2000" b="1" i="1" u="sng" dirty="0">
                <a:solidFill>
                  <a:srgbClr val="800000"/>
                </a:solidFill>
              </a:rPr>
              <a:t>show you the judgment</a:t>
            </a:r>
            <a:r>
              <a:rPr lang="en-US" sz="2000" b="1" i="1" dirty="0">
                <a:solidFill>
                  <a:srgbClr val="800000"/>
                </a:solidFill>
              </a:rPr>
              <a:t> of the </a:t>
            </a:r>
            <a:r>
              <a:rPr lang="en-US" sz="2000" b="1" i="1" u="sng" dirty="0">
                <a:solidFill>
                  <a:srgbClr val="800000"/>
                </a:solidFill>
              </a:rPr>
              <a:t>great harlot</a:t>
            </a:r>
            <a:r>
              <a:rPr lang="en-US" sz="2000" b="1" i="1" dirty="0">
                <a:solidFill>
                  <a:srgbClr val="800000"/>
                </a:solidFill>
              </a:rPr>
              <a:t> who sits on </a:t>
            </a:r>
            <a:r>
              <a:rPr lang="en-US" sz="2000" b="1" i="1" u="sng" dirty="0">
                <a:solidFill>
                  <a:srgbClr val="FF0000"/>
                </a:solidFill>
              </a:rPr>
              <a:t>many waters</a:t>
            </a:r>
            <a:r>
              <a:rPr lang="en-US" sz="2000" i="1" dirty="0">
                <a:solidFill>
                  <a:srgbClr val="800000"/>
                </a:solidFill>
              </a:rPr>
              <a:t>, with whom </a:t>
            </a:r>
            <a:r>
              <a:rPr lang="en-US" sz="2000" b="1" i="1" dirty="0">
                <a:solidFill>
                  <a:srgbClr val="800000"/>
                </a:solidFill>
              </a:rPr>
              <a:t>the </a:t>
            </a:r>
            <a:r>
              <a:rPr lang="en-US" sz="2000" b="1" i="1" u="sng" dirty="0">
                <a:solidFill>
                  <a:srgbClr val="800000"/>
                </a:solidFill>
              </a:rPr>
              <a:t>kings of the earth</a:t>
            </a:r>
            <a:r>
              <a:rPr lang="en-US" sz="2000" b="1" i="1" dirty="0">
                <a:solidFill>
                  <a:srgbClr val="800000"/>
                </a:solidFill>
              </a:rPr>
              <a:t> committed fornication</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inhabitants of the earth</a:t>
            </a:r>
            <a:r>
              <a:rPr lang="en-US" sz="2000" b="1" i="1" dirty="0">
                <a:solidFill>
                  <a:srgbClr val="800000"/>
                </a:solidFill>
              </a:rPr>
              <a:t> were made drunk</a:t>
            </a:r>
            <a:r>
              <a:rPr lang="en-US" sz="2000" i="1" dirty="0">
                <a:solidFill>
                  <a:srgbClr val="800000"/>
                </a:solidFill>
              </a:rPr>
              <a:t> with the wine of her fornication.”  </a:t>
            </a:r>
            <a:r>
              <a:rPr lang="en-US" sz="2000" dirty="0"/>
              <a:t>(</a:t>
            </a:r>
            <a:r>
              <a:rPr lang="en-US" sz="2000" b="1" dirty="0">
                <a:solidFill>
                  <a:srgbClr val="800000"/>
                </a:solidFill>
              </a:rPr>
              <a:t>17:1-2</a:t>
            </a:r>
            <a:r>
              <a:rPr lang="en-US" sz="2000" dirty="0"/>
              <a:t>)</a:t>
            </a:r>
          </a:p>
          <a:p>
            <a:r>
              <a:rPr lang="en-US" sz="2000" dirty="0"/>
              <a:t>She is affecting all classes – kings and inhabitants.</a:t>
            </a:r>
          </a:p>
          <a:p>
            <a:r>
              <a:rPr lang="en-US" sz="2000" dirty="0"/>
              <a:t>Her influence is broad – </a:t>
            </a:r>
            <a:r>
              <a:rPr lang="en-US" sz="2000" i="1" dirty="0">
                <a:solidFill>
                  <a:srgbClr val="800000"/>
                </a:solidFill>
              </a:rPr>
              <a:t>“the earth”</a:t>
            </a:r>
            <a:r>
              <a:rPr lang="en-US" sz="2000" dirty="0"/>
              <a:t>.</a:t>
            </a:r>
          </a:p>
          <a:p>
            <a:r>
              <a:rPr lang="en-US" sz="2000" i="1" dirty="0">
                <a:solidFill>
                  <a:srgbClr val="800000"/>
                </a:solidFill>
              </a:rPr>
              <a:t>“The earth”</a:t>
            </a:r>
            <a:r>
              <a:rPr lang="en-US" sz="2000" dirty="0"/>
              <a:t> emphasizes deception of unregenerate, those bound to false religion.</a:t>
            </a:r>
          </a:p>
          <a:p>
            <a:r>
              <a:rPr lang="en-US" sz="2000" dirty="0"/>
              <a:t>The </a:t>
            </a:r>
            <a:r>
              <a:rPr lang="en-US" sz="2000" i="1" dirty="0">
                <a:solidFill>
                  <a:srgbClr val="800000"/>
                </a:solidFill>
              </a:rPr>
              <a:t>“many waters”</a:t>
            </a:r>
            <a:r>
              <a:rPr lang="en-US" sz="2000" dirty="0"/>
              <a:t> will be explained later in verse </a:t>
            </a:r>
            <a:r>
              <a:rPr lang="en-US" sz="2000" b="1" dirty="0">
                <a:solidFill>
                  <a:srgbClr val="800000"/>
                </a:solidFill>
              </a:rPr>
              <a:t>15</a:t>
            </a:r>
            <a:r>
              <a:rPr lang="en-US" sz="2000" dirty="0"/>
              <a:t> …</a:t>
            </a:r>
          </a:p>
        </p:txBody>
      </p:sp>
    </p:spTree>
    <p:extLst>
      <p:ext uri="{BB962C8B-B14F-4D97-AF65-F5344CB8AC3E}">
        <p14:creationId xmlns:p14="http://schemas.microsoft.com/office/powerpoint/2010/main" val="302520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Powerful Harlot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2"/>
            </a:pPr>
            <a:r>
              <a:rPr lang="en-US" sz="2000" dirty="0"/>
              <a:t>How is she influencing other people?  What powers are attributed to her?</a:t>
            </a:r>
          </a:p>
          <a:p>
            <a:pPr marL="0" indent="0">
              <a:spcBef>
                <a:spcPts val="100"/>
              </a:spcBef>
              <a:buNone/>
            </a:pPr>
            <a:r>
              <a:rPr lang="en-US" sz="2000" i="1" dirty="0">
                <a:solidFill>
                  <a:srgbClr val="800000"/>
                </a:solidFill>
              </a:rPr>
              <a:t>Then one of the seven angels who had the seven bowls came and talked with me, saying to me, “Come, I will show you the judgment of the great harlot who sits on many waters, with whom </a:t>
            </a:r>
            <a:r>
              <a:rPr lang="en-US" sz="2000" b="1" i="1" dirty="0">
                <a:solidFill>
                  <a:srgbClr val="800000"/>
                </a:solidFill>
              </a:rPr>
              <a:t>the kings of the earth committed </a:t>
            </a:r>
            <a:r>
              <a:rPr lang="en-US" sz="2000" b="1" i="1" u="sng" dirty="0">
                <a:solidFill>
                  <a:srgbClr val="800000"/>
                </a:solidFill>
              </a:rPr>
              <a:t>fornication</a:t>
            </a:r>
            <a:r>
              <a:rPr lang="en-US" sz="2000" i="1" dirty="0">
                <a:solidFill>
                  <a:srgbClr val="800000"/>
                </a:solidFill>
              </a:rPr>
              <a:t>, and </a:t>
            </a:r>
            <a:r>
              <a:rPr lang="en-US" sz="2000" b="1" i="1" dirty="0">
                <a:solidFill>
                  <a:srgbClr val="800000"/>
                </a:solidFill>
              </a:rPr>
              <a:t>the inhabitants of the earth were made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wine of her fornication</a:t>
            </a:r>
            <a:r>
              <a:rPr lang="en-US" sz="2000" i="1" dirty="0">
                <a:solidFill>
                  <a:srgbClr val="800000"/>
                </a:solidFill>
              </a:rPr>
              <a:t>.”  </a:t>
            </a:r>
            <a:r>
              <a:rPr lang="en-US" sz="2000" dirty="0"/>
              <a:t>(</a:t>
            </a:r>
            <a:r>
              <a:rPr lang="en-US" sz="2000" b="1" dirty="0">
                <a:solidFill>
                  <a:srgbClr val="800000"/>
                </a:solidFill>
              </a:rPr>
              <a:t>17:1-2</a:t>
            </a:r>
            <a:r>
              <a:rPr lang="en-US" sz="2000" dirty="0"/>
              <a:t>)</a:t>
            </a:r>
          </a:p>
          <a:p>
            <a:pPr>
              <a:spcBef>
                <a:spcPts val="100"/>
              </a:spcBef>
            </a:pPr>
            <a:r>
              <a:rPr lang="en-US" sz="2000" b="1" dirty="0"/>
              <a:t>Seductive</a:t>
            </a:r>
            <a:r>
              <a:rPr lang="en-US" sz="2000" dirty="0"/>
              <a:t> – Convinces strong men (</a:t>
            </a:r>
            <a:r>
              <a:rPr lang="en-US" sz="2000" i="1" dirty="0">
                <a:solidFill>
                  <a:srgbClr val="800000"/>
                </a:solidFill>
              </a:rPr>
              <a:t>“kings”</a:t>
            </a:r>
            <a:r>
              <a:rPr lang="en-US" sz="2000" dirty="0"/>
              <a:t>) to sin with her (</a:t>
            </a:r>
            <a:r>
              <a:rPr lang="en-US" sz="2000" b="1" dirty="0">
                <a:solidFill>
                  <a:srgbClr val="800000"/>
                </a:solidFill>
              </a:rPr>
              <a:t>Pro. 5:1-14; 7:6-27</a:t>
            </a:r>
            <a:r>
              <a:rPr lang="en-US" sz="2000" dirty="0"/>
              <a:t>).</a:t>
            </a:r>
          </a:p>
          <a:p>
            <a:pPr>
              <a:spcBef>
                <a:spcPts val="100"/>
              </a:spcBef>
            </a:pPr>
            <a:r>
              <a:rPr lang="en-US" sz="2000" dirty="0"/>
              <a:t>Represents all that is sensual, lustful, alluring, appealing to sin (</a:t>
            </a:r>
            <a:r>
              <a:rPr lang="en-US" sz="2000" b="1" dirty="0">
                <a:solidFill>
                  <a:srgbClr val="800000"/>
                </a:solidFill>
              </a:rPr>
              <a:t>1 John 2:15-17; Ephesians 2:3</a:t>
            </a:r>
            <a:r>
              <a:rPr lang="en-US" sz="2000" dirty="0"/>
              <a:t>), specifically associated with the Roman empire and its capital.</a:t>
            </a:r>
          </a:p>
          <a:p>
            <a:pPr>
              <a:spcBef>
                <a:spcPts val="100"/>
              </a:spcBef>
            </a:pPr>
            <a:r>
              <a:rPr lang="en-US" sz="2000" b="1" dirty="0"/>
              <a:t>Intoxicating</a:t>
            </a:r>
            <a:r>
              <a:rPr lang="en-US" sz="2000" dirty="0"/>
              <a:t> – Uses substances to inhibit judgment, increase vulnerability (</a:t>
            </a:r>
            <a:r>
              <a:rPr lang="en-US" sz="2000" b="1" dirty="0">
                <a:solidFill>
                  <a:srgbClr val="800000"/>
                </a:solidFill>
              </a:rPr>
              <a:t>Habakkuk 2:5, 15; Proverbs 23:27-35</a:t>
            </a:r>
            <a:r>
              <a:rPr lang="en-US" sz="2000" dirty="0"/>
              <a:t>).  Looks good, but in the end …</a:t>
            </a:r>
          </a:p>
          <a:p>
            <a:pPr>
              <a:spcBef>
                <a:spcPts val="100"/>
              </a:spcBef>
            </a:pPr>
            <a:r>
              <a:rPr lang="en-US" sz="2000" i="1" dirty="0">
                <a:solidFill>
                  <a:srgbClr val="800000"/>
                </a:solidFill>
              </a:rPr>
              <a:t>“Cup”</a:t>
            </a:r>
            <a:r>
              <a:rPr lang="en-US" sz="2000" dirty="0"/>
              <a:t>, </a:t>
            </a:r>
            <a:r>
              <a:rPr lang="en-US" sz="2000" i="1" dirty="0">
                <a:solidFill>
                  <a:srgbClr val="800000"/>
                </a:solidFill>
              </a:rPr>
              <a:t>“drunkenness </a:t>
            </a:r>
            <a:r>
              <a:rPr lang="en-US" sz="2000" b="1" i="1" dirty="0">
                <a:solidFill>
                  <a:srgbClr val="800000"/>
                </a:solidFill>
              </a:rPr>
              <a:t>not</a:t>
            </a:r>
            <a:r>
              <a:rPr lang="en-US" sz="2000" i="1" dirty="0">
                <a:solidFill>
                  <a:srgbClr val="800000"/>
                </a:solidFill>
              </a:rPr>
              <a:t> with wine”</a:t>
            </a:r>
            <a:r>
              <a:rPr lang="en-US" sz="2000" dirty="0"/>
              <a:t> dual meaning: divine destruction that befalls sinful, rebellious nations (</a:t>
            </a:r>
            <a:r>
              <a:rPr lang="en-US" sz="2000" b="1" dirty="0">
                <a:solidFill>
                  <a:srgbClr val="800000"/>
                </a:solidFill>
              </a:rPr>
              <a:t>14:8; 16:19; Psa. 75:1-10; Isa. 51:15-23</a:t>
            </a:r>
            <a:r>
              <a:rPr lang="en-US" sz="2000" dirty="0"/>
              <a:t>).</a:t>
            </a:r>
          </a:p>
          <a:p>
            <a:pPr>
              <a:spcBef>
                <a:spcPts val="100"/>
              </a:spcBef>
            </a:pPr>
            <a:r>
              <a:rPr lang="en-US" sz="2000" dirty="0"/>
              <a:t>What she offers entraps the kings and nations to join in God’s wrath (</a:t>
            </a:r>
            <a:r>
              <a:rPr lang="en-US" sz="2000" b="1" dirty="0">
                <a:solidFill>
                  <a:srgbClr val="800000"/>
                </a:solidFill>
              </a:rPr>
              <a:t>Jer. 51:7</a:t>
            </a:r>
            <a:r>
              <a:rPr lang="en-US" sz="2000" dirty="0"/>
              <a:t>).</a:t>
            </a:r>
            <a:endParaRPr lang="en-US" sz="1600" dirty="0"/>
          </a:p>
        </p:txBody>
      </p:sp>
    </p:spTree>
    <p:extLst>
      <p:ext uri="{BB962C8B-B14F-4D97-AF65-F5344CB8AC3E}">
        <p14:creationId xmlns:p14="http://schemas.microsoft.com/office/powerpoint/2010/main" val="607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Harlot’s Transport</a:t>
            </a:r>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Upon whom or what does the harlot sit?  How does this entity relate to previously described characters?</a:t>
            </a:r>
          </a:p>
          <a:p>
            <a:pPr marL="0" indent="0">
              <a:buNone/>
            </a:pPr>
            <a:r>
              <a:rPr lang="en-US" sz="2000" i="1" dirty="0">
                <a:solidFill>
                  <a:srgbClr val="800000"/>
                </a:solidFill>
              </a:rPr>
              <a:t>So he carried me away in the Spirit into the wilderness. And I saw a woman </a:t>
            </a:r>
            <a:r>
              <a:rPr lang="en-US" sz="2000" b="1" i="1" dirty="0">
                <a:solidFill>
                  <a:srgbClr val="800000"/>
                </a:solidFill>
              </a:rPr>
              <a:t>sitting on a scarlet </a:t>
            </a:r>
            <a:r>
              <a:rPr lang="en-US" sz="2000" b="1" i="1" u="sng" dirty="0">
                <a:solidFill>
                  <a:srgbClr val="800000"/>
                </a:solidFill>
              </a:rPr>
              <a:t>beast</a:t>
            </a:r>
            <a:r>
              <a:rPr lang="en-US" sz="2000" i="1" dirty="0">
                <a:solidFill>
                  <a:srgbClr val="800000"/>
                </a:solidFill>
              </a:rPr>
              <a:t> which was </a:t>
            </a:r>
            <a:r>
              <a:rPr lang="en-US" sz="2000" b="1" i="1" dirty="0">
                <a:solidFill>
                  <a:srgbClr val="800000"/>
                </a:solidFill>
              </a:rPr>
              <a:t>full of names of </a:t>
            </a:r>
            <a:r>
              <a:rPr lang="en-US" sz="2000" b="1" i="1" u="sng" dirty="0">
                <a:solidFill>
                  <a:srgbClr val="800000"/>
                </a:solidFill>
              </a:rPr>
              <a:t>blasphemy</a:t>
            </a:r>
            <a:r>
              <a:rPr lang="en-US" sz="2000" b="1" i="1" dirty="0">
                <a:solidFill>
                  <a:srgbClr val="800000"/>
                </a:solidFill>
              </a:rPr>
              <a:t>,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a:solidFill>
                  <a:srgbClr val="800000"/>
                </a:solidFill>
              </a:rPr>
              <a:t>. </a:t>
            </a:r>
            <a:r>
              <a:rPr lang="en-US" sz="2000" dirty="0"/>
              <a:t>(</a:t>
            </a:r>
            <a:r>
              <a:rPr lang="en-US" sz="2000" b="1" dirty="0">
                <a:solidFill>
                  <a:srgbClr val="800000"/>
                </a:solidFill>
              </a:rPr>
              <a:t>17:3</a:t>
            </a:r>
            <a:r>
              <a:rPr lang="en-US" sz="2000" dirty="0"/>
              <a:t>)</a:t>
            </a:r>
          </a:p>
          <a:p>
            <a:r>
              <a:rPr lang="en-US" sz="2000" i="1" dirty="0">
                <a:solidFill>
                  <a:srgbClr val="800000"/>
                </a:solidFill>
              </a:rPr>
              <a:t>“Carried me away in the Spirit”</a:t>
            </a:r>
            <a:r>
              <a:rPr lang="en-US" sz="2000" dirty="0"/>
              <a:t> (</a:t>
            </a:r>
            <a:r>
              <a:rPr lang="en-US" sz="2000" b="1" dirty="0">
                <a:solidFill>
                  <a:srgbClr val="800000"/>
                </a:solidFill>
              </a:rPr>
              <a:t>1:10; 4:1; 21:10; Eze. 8:3; Luke 16:22</a:t>
            </a:r>
            <a:r>
              <a:rPr lang="en-US" sz="2000" dirty="0"/>
              <a:t>).</a:t>
            </a:r>
          </a:p>
          <a:p>
            <a:r>
              <a:rPr lang="en-US" sz="2000" i="1" dirty="0">
                <a:solidFill>
                  <a:srgbClr val="800000"/>
                </a:solidFill>
              </a:rPr>
              <a:t>“ … into the wilderness”</a:t>
            </a:r>
            <a:r>
              <a:rPr lang="en-US" sz="2000" dirty="0"/>
              <a:t> – appeal to </a:t>
            </a:r>
            <a:r>
              <a:rPr lang="en-US" sz="2000" i="1" dirty="0">
                <a:solidFill>
                  <a:srgbClr val="800000"/>
                </a:solidFill>
              </a:rPr>
              <a:t>“come out”</a:t>
            </a:r>
            <a:r>
              <a:rPr lang="en-US" sz="2000" dirty="0"/>
              <a:t> (</a:t>
            </a:r>
            <a:r>
              <a:rPr lang="en-US" sz="2000" b="1" dirty="0">
                <a:solidFill>
                  <a:srgbClr val="800000"/>
                </a:solidFill>
              </a:rPr>
              <a:t>12:6, 14; Mat. 3:1-3; 4:1; 11:7</a:t>
            </a:r>
            <a:r>
              <a:rPr lang="en-US" sz="2000" dirty="0"/>
              <a:t>).</a:t>
            </a:r>
          </a:p>
          <a:p>
            <a:r>
              <a:rPr lang="en-US" sz="2000" i="1" dirty="0">
                <a:solidFill>
                  <a:srgbClr val="800000"/>
                </a:solidFill>
              </a:rPr>
              <a:t>“Scarlet beast, blasphemy, seven heads, ten horns”</a:t>
            </a:r>
            <a:r>
              <a:rPr lang="en-US" sz="2000" dirty="0"/>
              <a:t> </a:t>
            </a:r>
            <a:r>
              <a:rPr lang="en-US" sz="2000" b="1" i="1" dirty="0"/>
              <a:t>is</a:t>
            </a:r>
            <a:r>
              <a:rPr lang="en-US" sz="2000" dirty="0"/>
              <a:t> the </a:t>
            </a:r>
            <a:r>
              <a:rPr lang="en-US" sz="2000" i="1" dirty="0">
                <a:solidFill>
                  <a:srgbClr val="800000"/>
                </a:solidFill>
              </a:rPr>
              <a:t>“sea beast”</a:t>
            </a:r>
            <a:r>
              <a:rPr lang="en-US" sz="2000" i="1" dirty="0"/>
              <a:t> </a:t>
            </a:r>
            <a:r>
              <a:rPr lang="en-US" sz="2000" dirty="0"/>
              <a:t>of chapter </a:t>
            </a:r>
            <a:r>
              <a:rPr lang="en-US" sz="2000" b="1" dirty="0">
                <a:solidFill>
                  <a:srgbClr val="800000"/>
                </a:solidFill>
              </a:rPr>
              <a:t>13</a:t>
            </a:r>
            <a:r>
              <a:rPr lang="en-US" sz="2000" dirty="0"/>
              <a:t>:</a:t>
            </a:r>
          </a:p>
          <a:p>
            <a:pPr marL="0" indent="0">
              <a:buNone/>
            </a:pPr>
            <a:r>
              <a:rPr lang="en-US" sz="2000" i="1" dirty="0">
                <a:solidFill>
                  <a:srgbClr val="800000"/>
                </a:solidFill>
              </a:rPr>
              <a:t>Then I stood on the sand of the sea. And I saw </a:t>
            </a:r>
            <a:r>
              <a:rPr lang="en-US" sz="2000" b="1" i="1" dirty="0">
                <a:solidFill>
                  <a:srgbClr val="800000"/>
                </a:solidFill>
              </a:rPr>
              <a:t>a beast </a:t>
            </a:r>
            <a:r>
              <a:rPr lang="en-US" sz="2000" i="1" dirty="0">
                <a:solidFill>
                  <a:srgbClr val="800000"/>
                </a:solidFill>
              </a:rPr>
              <a:t>rising up out of the sea,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a:solidFill>
                  <a:srgbClr val="800000"/>
                </a:solidFill>
              </a:rPr>
              <a:t>, and on his horns ten crowns, and </a:t>
            </a:r>
            <a:r>
              <a:rPr lang="en-US" sz="2000" b="1" i="1" dirty="0">
                <a:solidFill>
                  <a:srgbClr val="800000"/>
                </a:solidFill>
              </a:rPr>
              <a:t>on his heads a </a:t>
            </a:r>
            <a:r>
              <a:rPr lang="en-US" sz="2000" b="1" i="1" u="sng" dirty="0">
                <a:solidFill>
                  <a:srgbClr val="800000"/>
                </a:solidFill>
              </a:rPr>
              <a:t>blasphemous name</a:t>
            </a:r>
            <a:r>
              <a:rPr lang="en-US" sz="2000" i="1" dirty="0">
                <a:solidFill>
                  <a:srgbClr val="800000"/>
                </a:solidFill>
              </a:rPr>
              <a:t>.  </a:t>
            </a:r>
            <a:r>
              <a:rPr lang="en-US" sz="2000" dirty="0"/>
              <a:t>(</a:t>
            </a:r>
            <a:r>
              <a:rPr lang="en-US" sz="2000" b="1" dirty="0">
                <a:solidFill>
                  <a:srgbClr val="800000"/>
                </a:solidFill>
              </a:rPr>
              <a:t>13:1</a:t>
            </a:r>
            <a:r>
              <a:rPr lang="en-US" sz="2000" dirty="0"/>
              <a:t>)</a:t>
            </a:r>
          </a:p>
          <a:p>
            <a:r>
              <a:rPr lang="en-US" sz="2000" dirty="0"/>
              <a:t>So, the </a:t>
            </a:r>
            <a:r>
              <a:rPr lang="en-US" sz="2000" i="1" dirty="0">
                <a:solidFill>
                  <a:srgbClr val="800000"/>
                </a:solidFill>
              </a:rPr>
              <a:t>“sea beast”</a:t>
            </a:r>
            <a:r>
              <a:rPr lang="en-US" sz="2000" dirty="0"/>
              <a:t> supports, upholds, carries the </a:t>
            </a:r>
            <a:r>
              <a:rPr lang="en-US" sz="2000" i="1" dirty="0">
                <a:solidFill>
                  <a:srgbClr val="800000"/>
                </a:solidFill>
              </a:rPr>
              <a:t>“great harlot”</a:t>
            </a:r>
            <a:r>
              <a:rPr lang="en-US" sz="2000" dirty="0"/>
              <a:t>.  How?</a:t>
            </a:r>
          </a:p>
        </p:txBody>
      </p:sp>
    </p:spTree>
    <p:extLst>
      <p:ext uri="{BB962C8B-B14F-4D97-AF65-F5344CB8AC3E}">
        <p14:creationId xmlns:p14="http://schemas.microsoft.com/office/powerpoint/2010/main" val="27123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“Babylon the Great”</a:t>
            </a:r>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name is assigned to the harlot? Compare the description of this harlot to similar uses of this symbol in Old Testament prophecy (</a:t>
            </a:r>
            <a:r>
              <a:rPr lang="en-US" sz="2000" b="1" dirty="0">
                <a:solidFill>
                  <a:srgbClr val="800000"/>
                </a:solidFill>
              </a:rPr>
              <a:t>Nahum 3:1-7; Isaiah 23:15-18; 47:1-15; 1:21; Jeremiah 2:20</a:t>
            </a:r>
            <a:r>
              <a:rPr lang="en-US" sz="2000" dirty="0"/>
              <a:t>). </a:t>
            </a:r>
          </a:p>
          <a:p>
            <a:pPr marL="0" indent="0">
              <a:buNone/>
            </a:pPr>
            <a:r>
              <a:rPr lang="en-US" sz="2000" i="1" dirty="0">
                <a:solidFill>
                  <a:srgbClr val="800000"/>
                </a:solidFill>
              </a:rPr>
              <a:t>The woman was </a:t>
            </a:r>
            <a:r>
              <a:rPr lang="en-US" sz="2000" b="1" i="1" dirty="0">
                <a:solidFill>
                  <a:srgbClr val="800000"/>
                </a:solidFill>
              </a:rPr>
              <a:t>arrayed in </a:t>
            </a:r>
            <a:r>
              <a:rPr lang="en-US" sz="2000" b="1" i="1" u="sng" dirty="0">
                <a:solidFill>
                  <a:srgbClr val="800000"/>
                </a:solidFill>
              </a:rPr>
              <a:t>purple</a:t>
            </a:r>
            <a:r>
              <a:rPr lang="en-US" sz="2000" b="1" i="1" dirty="0">
                <a:solidFill>
                  <a:srgbClr val="800000"/>
                </a:solidFill>
              </a:rPr>
              <a:t> and </a:t>
            </a:r>
            <a:r>
              <a:rPr lang="en-US" sz="2000" b="1" i="1" u="sng" dirty="0">
                <a:solidFill>
                  <a:srgbClr val="800000"/>
                </a:solidFill>
              </a:rPr>
              <a:t>scarlet</a:t>
            </a:r>
            <a:r>
              <a:rPr lang="en-US" sz="2000" i="1" dirty="0">
                <a:solidFill>
                  <a:srgbClr val="800000"/>
                </a:solidFill>
              </a:rPr>
              <a:t>, and </a:t>
            </a:r>
            <a:r>
              <a:rPr lang="en-US" sz="2000" b="1" i="1" dirty="0">
                <a:solidFill>
                  <a:srgbClr val="800000"/>
                </a:solidFill>
              </a:rPr>
              <a:t>adorned with </a:t>
            </a:r>
            <a:r>
              <a:rPr lang="en-US" sz="2000" b="1" i="1" u="sng" dirty="0">
                <a:solidFill>
                  <a:srgbClr val="800000"/>
                </a:solidFill>
              </a:rPr>
              <a:t>gold</a:t>
            </a:r>
            <a:r>
              <a:rPr lang="en-US" sz="2000" b="1" i="1" dirty="0">
                <a:solidFill>
                  <a:srgbClr val="800000"/>
                </a:solidFill>
              </a:rPr>
              <a:t> and </a:t>
            </a:r>
            <a:r>
              <a:rPr lang="en-US" sz="2000" b="1" i="1" u="sng" dirty="0">
                <a:solidFill>
                  <a:srgbClr val="800000"/>
                </a:solidFill>
              </a:rPr>
              <a:t>precious stones</a:t>
            </a:r>
            <a:r>
              <a:rPr lang="en-US" sz="2000" b="1" i="1" dirty="0">
                <a:solidFill>
                  <a:srgbClr val="800000"/>
                </a:solidFill>
              </a:rPr>
              <a:t> and </a:t>
            </a:r>
            <a:r>
              <a:rPr lang="en-US" sz="2000" b="1" i="1" u="sng" dirty="0">
                <a:solidFill>
                  <a:srgbClr val="800000"/>
                </a:solidFill>
              </a:rPr>
              <a:t>pearls</a:t>
            </a:r>
            <a:r>
              <a:rPr lang="en-US" sz="2000" i="1" dirty="0">
                <a:solidFill>
                  <a:srgbClr val="800000"/>
                </a:solidFill>
              </a:rPr>
              <a:t>, having </a:t>
            </a:r>
            <a:r>
              <a:rPr lang="en-US" sz="2000" b="1" i="1" dirty="0">
                <a:solidFill>
                  <a:srgbClr val="800000"/>
                </a:solidFill>
              </a:rPr>
              <a:t>in her hand a </a:t>
            </a:r>
            <a:r>
              <a:rPr lang="en-US" sz="2000" b="1" i="1" u="sng" dirty="0">
                <a:solidFill>
                  <a:srgbClr val="800000"/>
                </a:solidFill>
              </a:rPr>
              <a:t>golden cup</a:t>
            </a:r>
            <a:r>
              <a:rPr lang="en-US" sz="2000" b="1" i="1" dirty="0">
                <a:solidFill>
                  <a:srgbClr val="800000"/>
                </a:solidFill>
              </a:rPr>
              <a:t> </a:t>
            </a:r>
            <a:r>
              <a:rPr lang="en-US" sz="2000" b="1" i="1" u="sng" dirty="0">
                <a:solidFill>
                  <a:srgbClr val="800000"/>
                </a:solidFill>
              </a:rPr>
              <a:t>full</a:t>
            </a:r>
            <a:r>
              <a:rPr lang="en-US" sz="2000" b="1" i="1" dirty="0">
                <a:solidFill>
                  <a:srgbClr val="800000"/>
                </a:solidFill>
              </a:rPr>
              <a:t> of abominations and the filthiness of her fornication</a:t>
            </a:r>
            <a:r>
              <a:rPr lang="en-US" sz="2000" i="1" dirty="0">
                <a:solidFill>
                  <a:srgbClr val="800000"/>
                </a:solidFill>
              </a:rPr>
              <a:t>.  And </a:t>
            </a:r>
            <a:r>
              <a:rPr lang="en-US" sz="2000" b="1" i="1" dirty="0">
                <a:solidFill>
                  <a:srgbClr val="800000"/>
                </a:solidFill>
              </a:rPr>
              <a:t>on her forehead a name was written</a:t>
            </a:r>
            <a:r>
              <a:rPr lang="en-US" sz="2000" i="1" dirty="0">
                <a:solidFill>
                  <a:srgbClr val="800000"/>
                </a:solidFill>
              </a:rPr>
              <a:t>: </a:t>
            </a:r>
            <a:r>
              <a:rPr lang="en-US" sz="2000" b="1" i="1" dirty="0">
                <a:solidFill>
                  <a:srgbClr val="800000"/>
                </a:solidFill>
              </a:rPr>
              <a:t>MYSTERY, </a:t>
            </a:r>
            <a:r>
              <a:rPr lang="en-US" sz="2000" b="1" i="1" u="sng" dirty="0">
                <a:solidFill>
                  <a:srgbClr val="800000"/>
                </a:solidFill>
              </a:rPr>
              <a:t>BABYLON THE GREAT</a:t>
            </a:r>
            <a:r>
              <a:rPr lang="en-US" sz="2000" b="1" i="1" dirty="0">
                <a:solidFill>
                  <a:srgbClr val="800000"/>
                </a:solidFill>
              </a:rPr>
              <a:t>, THE </a:t>
            </a:r>
            <a:r>
              <a:rPr lang="en-US" sz="2000" b="1" i="1" u="sng" dirty="0">
                <a:solidFill>
                  <a:srgbClr val="800000"/>
                </a:solidFill>
              </a:rPr>
              <a:t>MOTHER OF HARLOTS</a:t>
            </a:r>
            <a:r>
              <a:rPr lang="en-US" sz="2000" b="1" i="1" dirty="0">
                <a:solidFill>
                  <a:srgbClr val="800000"/>
                </a:solidFill>
              </a:rPr>
              <a:t> AND OF THE </a:t>
            </a:r>
            <a:r>
              <a:rPr lang="en-US" sz="2000" b="1" i="1" u="sng" dirty="0">
                <a:solidFill>
                  <a:srgbClr val="800000"/>
                </a:solidFill>
              </a:rPr>
              <a:t>ABOMINATIONS OF THE EARTH</a:t>
            </a:r>
            <a:r>
              <a:rPr lang="en-US" sz="2000" i="1" dirty="0">
                <a:solidFill>
                  <a:srgbClr val="800000"/>
                </a:solidFill>
              </a:rPr>
              <a:t>. </a:t>
            </a:r>
            <a:r>
              <a:rPr lang="en-US" sz="2000" dirty="0"/>
              <a:t>(</a:t>
            </a:r>
            <a:r>
              <a:rPr lang="en-US" sz="2000" b="1" dirty="0">
                <a:solidFill>
                  <a:srgbClr val="800000"/>
                </a:solidFill>
              </a:rPr>
              <a:t>17:4-5</a:t>
            </a:r>
            <a:r>
              <a:rPr lang="en-US" sz="2000" dirty="0"/>
              <a:t>)</a:t>
            </a:r>
          </a:p>
          <a:p>
            <a:r>
              <a:rPr lang="en-US" sz="2000" dirty="0"/>
              <a:t>Royal adornment, competing with </a:t>
            </a:r>
            <a:r>
              <a:rPr lang="en-US" sz="2000" i="1" dirty="0">
                <a:solidFill>
                  <a:srgbClr val="800000"/>
                </a:solidFill>
              </a:rPr>
              <a:t>“radiant woman”</a:t>
            </a:r>
            <a:r>
              <a:rPr lang="en-US" sz="2000" dirty="0"/>
              <a:t>, failing miserably (</a:t>
            </a:r>
            <a:r>
              <a:rPr lang="en-US" sz="2000" b="1" dirty="0">
                <a:solidFill>
                  <a:srgbClr val="800000"/>
                </a:solidFill>
              </a:rPr>
              <a:t>12:1, 6, 14</a:t>
            </a:r>
            <a:r>
              <a:rPr lang="en-US" sz="2000" dirty="0"/>
              <a:t>).</a:t>
            </a:r>
          </a:p>
          <a:p>
            <a:r>
              <a:rPr lang="en-US" sz="2000" dirty="0"/>
              <a:t>Prophetic Precedent – The Four Great Harlots of Old Testament prophecy …</a:t>
            </a:r>
          </a:p>
          <a:p>
            <a:r>
              <a:rPr lang="en-US" sz="2000" dirty="0"/>
              <a:t>But, this one is the worst of the worst …</a:t>
            </a:r>
          </a:p>
        </p:txBody>
      </p:sp>
    </p:spTree>
    <p:extLst>
      <p:ext uri="{BB962C8B-B14F-4D97-AF65-F5344CB8AC3E}">
        <p14:creationId xmlns:p14="http://schemas.microsoft.com/office/powerpoint/2010/main" val="40831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Harlots</a:t>
            </a:r>
          </a:p>
        </p:txBody>
      </p:sp>
      <p:sp>
        <p:nvSpPr>
          <p:cNvPr id="3" name="Content Placeholder 2"/>
          <p:cNvSpPr>
            <a:spLocks noGrp="1"/>
          </p:cNvSpPr>
          <p:nvPr>
            <p:ph sz="quarter" idx="10"/>
          </p:nvPr>
        </p:nvSpPr>
        <p:spPr/>
        <p:txBody>
          <a:bodyPr/>
          <a:lstStyle/>
          <a:p>
            <a:pPr>
              <a:spcBef>
                <a:spcPts val="0"/>
              </a:spcBef>
            </a:pPr>
            <a:r>
              <a:rPr lang="en-US" sz="2000" dirty="0"/>
              <a:t>Nineveh, Capital of Assyria – Harlot of Conquest &amp; Cruelty:</a:t>
            </a:r>
          </a:p>
          <a:p>
            <a:pPr marL="0" indent="0">
              <a:spcBef>
                <a:spcPts val="0"/>
              </a:spcBef>
              <a:buNone/>
            </a:pPr>
            <a:r>
              <a:rPr lang="en-US" sz="2000" i="1" dirty="0">
                <a:solidFill>
                  <a:srgbClr val="800000"/>
                </a:solidFill>
              </a:rPr>
              <a:t>Woe to </a:t>
            </a:r>
            <a:r>
              <a:rPr lang="en-US" sz="2000" b="1" i="1" dirty="0">
                <a:solidFill>
                  <a:srgbClr val="800000"/>
                </a:solidFill>
              </a:rPr>
              <a:t>the bloody city</a:t>
            </a:r>
            <a:r>
              <a:rPr lang="en-US" sz="2000" i="1" dirty="0">
                <a:solidFill>
                  <a:srgbClr val="800000"/>
                </a:solidFill>
              </a:rPr>
              <a:t>! It is all </a:t>
            </a:r>
            <a:r>
              <a:rPr lang="en-US" sz="2000" b="1" i="1" dirty="0">
                <a:solidFill>
                  <a:srgbClr val="800000"/>
                </a:solidFill>
              </a:rPr>
              <a:t>full of lies </a:t>
            </a:r>
            <a:r>
              <a:rPr lang="en-US" sz="2000" i="1" dirty="0">
                <a:solidFill>
                  <a:srgbClr val="800000"/>
                </a:solidFill>
              </a:rPr>
              <a:t>and </a:t>
            </a:r>
            <a:r>
              <a:rPr lang="en-US" sz="2000" b="1" i="1" dirty="0">
                <a:solidFill>
                  <a:srgbClr val="800000"/>
                </a:solidFill>
              </a:rPr>
              <a:t>robbery</a:t>
            </a:r>
            <a:r>
              <a:rPr lang="en-US" sz="2000" i="1" dirty="0">
                <a:solidFill>
                  <a:srgbClr val="800000"/>
                </a:solidFill>
              </a:rPr>
              <a:t>. Its victim never departs.  The noise of a </a:t>
            </a:r>
            <a:r>
              <a:rPr lang="en-US" sz="2000" b="1" i="1" dirty="0">
                <a:solidFill>
                  <a:srgbClr val="800000"/>
                </a:solidFill>
              </a:rPr>
              <a:t>whip</a:t>
            </a:r>
            <a:r>
              <a:rPr lang="en-US" sz="2000" i="1" dirty="0">
                <a:solidFill>
                  <a:srgbClr val="800000"/>
                </a:solidFill>
              </a:rPr>
              <a:t> And the noise of rattling wheels, Of galloping horses, Of clattering chariots!  Horsemen charge with bright sword and glittering spear. There is </a:t>
            </a:r>
            <a:r>
              <a:rPr lang="en-US" sz="2000" b="1" i="1" dirty="0">
                <a:solidFill>
                  <a:srgbClr val="800000"/>
                </a:solidFill>
              </a:rPr>
              <a:t>a multitude of slain, A great number of bodies, Countless corpses </a:t>
            </a:r>
            <a:r>
              <a:rPr lang="en-US" sz="2000" i="1" dirty="0">
                <a:solidFill>
                  <a:srgbClr val="800000"/>
                </a:solidFill>
              </a:rPr>
              <a:t>– </a:t>
            </a:r>
            <a:r>
              <a:rPr lang="en-US" sz="2000" b="1" i="1" dirty="0">
                <a:solidFill>
                  <a:srgbClr val="800000"/>
                </a:solidFill>
              </a:rPr>
              <a:t>They stumble over the corpses </a:t>
            </a:r>
            <a:r>
              <a:rPr lang="en-US" sz="2000" i="1" dirty="0">
                <a:solidFill>
                  <a:srgbClr val="800000"/>
                </a:solidFill>
              </a:rPr>
              <a:t>– </a:t>
            </a:r>
            <a:r>
              <a:rPr lang="en-US" sz="2000" b="1" i="1" dirty="0">
                <a:solidFill>
                  <a:srgbClr val="800000"/>
                </a:solidFill>
              </a:rPr>
              <a:t>because of the multitude of </a:t>
            </a:r>
            <a:r>
              <a:rPr lang="en-US" sz="2000" b="1" i="1" u="sng" dirty="0">
                <a:solidFill>
                  <a:srgbClr val="800000"/>
                </a:solidFill>
              </a:rPr>
              <a:t>harlotries</a:t>
            </a:r>
            <a:r>
              <a:rPr lang="en-US" sz="2000" b="1" i="1" dirty="0">
                <a:solidFill>
                  <a:srgbClr val="800000"/>
                </a:solidFill>
              </a:rPr>
              <a:t> of the </a:t>
            </a:r>
            <a:r>
              <a:rPr lang="en-US" sz="2000" b="1" i="1" u="sng" dirty="0">
                <a:solidFill>
                  <a:srgbClr val="800000"/>
                </a:solidFill>
              </a:rPr>
              <a:t>seductive harlot</a:t>
            </a:r>
            <a:r>
              <a:rPr lang="en-US" sz="2000" b="1" i="1" dirty="0">
                <a:solidFill>
                  <a:srgbClr val="800000"/>
                </a:solidFill>
              </a:rPr>
              <a:t>, The </a:t>
            </a:r>
            <a:r>
              <a:rPr lang="en-US" sz="2000" b="1" i="1" u="sng" dirty="0">
                <a:solidFill>
                  <a:srgbClr val="800000"/>
                </a:solidFill>
              </a:rPr>
              <a:t>mistress of sorceries</a:t>
            </a:r>
            <a:r>
              <a:rPr lang="en-US" sz="2000" b="1" i="1" dirty="0">
                <a:solidFill>
                  <a:srgbClr val="800000"/>
                </a:solidFill>
              </a:rPr>
              <a:t>, Who </a:t>
            </a:r>
            <a:r>
              <a:rPr lang="en-US" sz="2000" b="1" i="1" u="sng" dirty="0">
                <a:solidFill>
                  <a:srgbClr val="800000"/>
                </a:solidFill>
              </a:rPr>
              <a:t>sells nations through her harlotries</a:t>
            </a:r>
            <a:r>
              <a:rPr lang="en-US" sz="2000" b="1" i="1" dirty="0">
                <a:solidFill>
                  <a:srgbClr val="800000"/>
                </a:solidFill>
              </a:rPr>
              <a:t>, And families through her </a:t>
            </a:r>
            <a:r>
              <a:rPr lang="en-US" sz="2000" b="1" i="1" u="sng" dirty="0">
                <a:solidFill>
                  <a:srgbClr val="800000"/>
                </a:solidFill>
              </a:rPr>
              <a:t>sorceries</a:t>
            </a:r>
            <a:r>
              <a:rPr lang="en-US" sz="2000" i="1" dirty="0">
                <a:solidFill>
                  <a:srgbClr val="800000"/>
                </a:solidFill>
              </a:rPr>
              <a:t>.  “Behold, I am against you,” says the LORD of hosts; “I will lift your skirts over your face, I will show the nations your nakedness, And the kingdoms your shame.   I will cast abominable filth upon you, Make you vile, And make you a spectacle.  It shall come to pass that all who look upon you Will flee from you, and say, ‘</a:t>
            </a:r>
            <a:r>
              <a:rPr lang="en-US" sz="2000" b="1" i="1" u="sng" dirty="0">
                <a:solidFill>
                  <a:srgbClr val="800000"/>
                </a:solidFill>
              </a:rPr>
              <a:t>Nineveh</a:t>
            </a:r>
            <a:r>
              <a:rPr lang="en-US" sz="2000" b="1" i="1" dirty="0">
                <a:solidFill>
                  <a:srgbClr val="800000"/>
                </a:solidFill>
              </a:rPr>
              <a:t> is laid waste! </a:t>
            </a:r>
            <a:r>
              <a:rPr lang="en-US" sz="2000" i="1" dirty="0">
                <a:solidFill>
                  <a:srgbClr val="800000"/>
                </a:solidFill>
              </a:rPr>
              <a:t>Who will bemoan her?’ Where shall I seek comforters for you?” </a:t>
            </a:r>
            <a:r>
              <a:rPr lang="en-US" sz="2000" dirty="0"/>
              <a:t>(</a:t>
            </a:r>
            <a:r>
              <a:rPr lang="en-US" sz="2000" b="1" dirty="0">
                <a:solidFill>
                  <a:srgbClr val="800000"/>
                </a:solidFill>
              </a:rPr>
              <a:t>Nahum 3:1-7</a:t>
            </a:r>
            <a:r>
              <a:rPr lang="en-US" sz="2000" dirty="0"/>
              <a:t>)</a:t>
            </a:r>
          </a:p>
        </p:txBody>
      </p:sp>
    </p:spTree>
    <p:extLst>
      <p:ext uri="{BB962C8B-B14F-4D97-AF65-F5344CB8AC3E}">
        <p14:creationId xmlns:p14="http://schemas.microsoft.com/office/powerpoint/2010/main" val="169410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25881</TotalTime>
  <Words>3916</Words>
  <Application>Microsoft Office PowerPoint</Application>
  <PresentationFormat>On-screen Show (16:9)</PresentationFormat>
  <Paragraphs>128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Impact</vt:lpstr>
      <vt:lpstr>Times New Roman</vt:lpstr>
      <vt:lpstr>Trebuchet MS</vt:lpstr>
      <vt:lpstr>Wingdings</vt:lpstr>
      <vt:lpstr>the_lion_of_the_tribe_of_judah-still-16x9</vt:lpstr>
      <vt:lpstr>Revelation Trust God</vt:lpstr>
      <vt:lpstr>“Have You Seen This, O Son of Man?”</vt:lpstr>
      <vt:lpstr>The God Who Seeks Our Understanding</vt:lpstr>
      <vt:lpstr>PowerPoint Presentation</vt:lpstr>
      <vt:lpstr>“Who Sits on Many Waters”</vt:lpstr>
      <vt:lpstr>A Powerful Harlot</vt:lpstr>
      <vt:lpstr>The Great Harlot’s Transport</vt:lpstr>
      <vt:lpstr>“Babylon the Great”</vt:lpstr>
      <vt:lpstr>Similar Harlots</vt:lpstr>
      <vt:lpstr>Similar Harlots</vt:lpstr>
      <vt:lpstr>Similar Harlots</vt:lpstr>
      <vt:lpstr>Similar Harlots</vt:lpstr>
      <vt:lpstr>Similar Harlots</vt:lpstr>
      <vt:lpstr>Similar Harlots</vt:lpstr>
      <vt:lpstr>John’s Amazement</vt:lpstr>
      <vt:lpstr>PowerPoint Presentation</vt:lpstr>
      <vt:lpstr>Back From The Brink of Disaster?</vt:lpstr>
      <vt:lpstr>The Seven Heads of the Scarlet Beast</vt:lpstr>
      <vt:lpstr>The Seven Heads of the Scarlet Beast</vt:lpstr>
      <vt:lpstr>The Seven Heads of the Scarlet Beast</vt:lpstr>
      <vt:lpstr>The Seven Heads of the Scarlet Beast</vt:lpstr>
      <vt:lpstr>The Seven Heads of the Scarlet Beast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1799</cp:revision>
  <dcterms:created xsi:type="dcterms:W3CDTF">2017-04-01T00:42:32Z</dcterms:created>
  <dcterms:modified xsi:type="dcterms:W3CDTF">2023-03-26T19:15:53Z</dcterms:modified>
</cp:coreProperties>
</file>