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643" r:id="rId2"/>
    <p:sldId id="651" r:id="rId3"/>
    <p:sldId id="652" r:id="rId4"/>
    <p:sldId id="653" r:id="rId5"/>
    <p:sldId id="654" r:id="rId6"/>
    <p:sldId id="655" r:id="rId7"/>
    <p:sldId id="656" r:id="rId8"/>
    <p:sldId id="657" r:id="rId9"/>
    <p:sldId id="661" r:id="rId10"/>
    <p:sldId id="662" r:id="rId11"/>
    <p:sldId id="650" r:id="rId12"/>
    <p:sldId id="663" r:id="rId13"/>
    <p:sldId id="664" r:id="rId14"/>
    <p:sldId id="665" r:id="rId15"/>
    <p:sldId id="666" r:id="rId16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5050"/>
    <a:srgbClr val="C5C1FF"/>
    <a:srgbClr val="FFC1CD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642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66D22-6B8F-4752-8C98-976BC731DB6B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AD72D-30BF-4F18-8E38-00BE0381C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8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4"/>
            <a:ext cx="3460750" cy="2801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746626" y="503345"/>
            <a:ext cx="4213306" cy="3568593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3"/>
            <a:ext cx="4213306" cy="407611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alphaModFix amt="75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9048998" cy="4144488"/>
          </a:xfrm>
        </p:spPr>
        <p:txBody>
          <a:bodyPr/>
          <a:lstStyle>
            <a:lvl1pPr marL="344488" indent="-344488"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687388" indent="-342900"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 marL="1031875" indent="-344488">
              <a:buFont typeface="Times New Roman" panose="02020603050405020304" pitchFamily="18" charset="0"/>
              <a:buChar char="−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1374775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4pPr>
            <a:lvl5pPr marL="1711325" indent="-336550">
              <a:buSzPct val="50000"/>
              <a:buFont typeface="Wingdings" panose="05000000000000000000" pitchFamily="2" charset="2"/>
              <a:buChar char="q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8750" y="907391"/>
            <a:ext cx="7494197" cy="27432"/>
          </a:xfrm>
          <a:prstGeom prst="rect">
            <a:avLst/>
          </a:prstGeom>
          <a:gradFill flip="none" rotWithShape="1">
            <a:gsLst>
              <a:gs pos="22000">
                <a:srgbClr val="800000"/>
              </a:gs>
              <a:gs pos="0">
                <a:srgbClr val="800000"/>
              </a:gs>
              <a:gs pos="69000">
                <a:schemeClr val="accent1">
                  <a:shade val="67500"/>
                  <a:satMod val="115000"/>
                </a:schemeClr>
              </a:gs>
              <a:gs pos="100000">
                <a:schemeClr val="tx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1108" y="391682"/>
            <a:ext cx="8160063" cy="4354160"/>
          </a:xfrm>
        </p:spPr>
        <p:txBody>
          <a:bodyPr anchor="ctr"/>
          <a:lstStyle>
            <a:lvl1pPr marL="0" indent="0" algn="ctr">
              <a:buFont typeface="Arial"/>
              <a:buNone/>
              <a:defRPr sz="5400"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106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01" y="914400"/>
            <a:ext cx="9048998" cy="4185672"/>
          </a:xfrm>
          <a:prstGeom prst="rect">
            <a:avLst/>
          </a:prstGeom>
        </p:spPr>
        <p:txBody>
          <a:bodyPr vert="horz" lIns="45720" tIns="45720" rIns="45720" bIns="4572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5" r:id="rId4"/>
    <p:sldLayoutId id="2147483652" r:id="rId5"/>
    <p:sldLayoutId id="2147483656" r:id="rId6"/>
    <p:sldLayoutId id="2147483650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Impact" panose="020B0806030902050204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6889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144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1461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Revelation</a:t>
            </a:r>
            <a:br>
              <a:rPr lang="en-US" sz="5400" dirty="0"/>
            </a:br>
            <a:r>
              <a:rPr lang="en-US" sz="2800" dirty="0">
                <a:solidFill>
                  <a:srgbClr val="C00000"/>
                </a:solidFill>
              </a:rPr>
              <a:t>Trust God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Lesson 17 – </a:t>
            </a:r>
            <a:r>
              <a:rPr lang="en-US" sz="1800" dirty="0"/>
              <a:t>The Seven </a:t>
            </a:r>
            <a:br>
              <a:rPr lang="en-US" sz="1800" dirty="0"/>
            </a:br>
            <a:r>
              <a:rPr lang="en-US" sz="1800" dirty="0"/>
              <a:t>Bowls of Wrath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7425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Battle of Armageddon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i="1" dirty="0">
                <a:solidFill>
                  <a:srgbClr val="800000"/>
                </a:solidFill>
              </a:rPr>
              <a:t>And </a:t>
            </a:r>
            <a:r>
              <a:rPr lang="en-US" sz="1800" b="1" i="1" dirty="0">
                <a:solidFill>
                  <a:srgbClr val="800000"/>
                </a:solidFill>
              </a:rPr>
              <a:t>they gathered them together </a:t>
            </a:r>
            <a:r>
              <a:rPr lang="en-US" sz="1800" i="1" dirty="0">
                <a:solidFill>
                  <a:srgbClr val="800000"/>
                </a:solidFill>
              </a:rPr>
              <a:t>to the place </a:t>
            </a:r>
            <a:r>
              <a:rPr lang="en-US" sz="1800" b="1" i="1" dirty="0">
                <a:solidFill>
                  <a:srgbClr val="800000"/>
                </a:solidFill>
              </a:rPr>
              <a:t>called in Hebrew, </a:t>
            </a:r>
            <a:r>
              <a:rPr lang="en-US" sz="1800" b="1" i="1" u="sng" dirty="0">
                <a:solidFill>
                  <a:srgbClr val="800000"/>
                </a:solidFill>
              </a:rPr>
              <a:t>Armageddon</a:t>
            </a:r>
            <a:r>
              <a:rPr lang="en-US" sz="1800" i="1" dirty="0">
                <a:solidFill>
                  <a:srgbClr val="800000"/>
                </a:solidFill>
              </a:rPr>
              <a:t>.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800000"/>
                </a:solidFill>
              </a:rPr>
              <a:t>16:16</a:t>
            </a:r>
            <a:r>
              <a:rPr lang="en-US" sz="1800" dirty="0"/>
              <a:t>)</a:t>
            </a:r>
          </a:p>
          <a:p>
            <a:pPr marL="346075" lvl="0" indent="-346075">
              <a:spcBef>
                <a:spcPts val="0"/>
              </a:spcBef>
              <a:buFont typeface="+mj-lt"/>
              <a:buAutoNum type="arabicPeriod" startAt="10"/>
            </a:pPr>
            <a:r>
              <a:rPr lang="en-US" sz="1800" dirty="0"/>
              <a:t>What is the significance of Megiddo in the Old Testament?  What might be the significance of Mount Megiddo (Armageddon) in this context?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Valley of Megiddo was a location of decisive battles in Old Testament: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Barak and Deborah versus Canaanite kings (</a:t>
            </a:r>
            <a:r>
              <a:rPr lang="en-US" sz="1400" b="1" dirty="0">
                <a:solidFill>
                  <a:srgbClr val="800000"/>
                </a:solidFill>
              </a:rPr>
              <a:t>Judges 5:19</a:t>
            </a:r>
            <a:r>
              <a:rPr lang="en-US" sz="1400" dirty="0"/>
              <a:t>).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Gideon versus Midianites (</a:t>
            </a:r>
            <a:r>
              <a:rPr lang="en-US" sz="1400" b="1" dirty="0">
                <a:solidFill>
                  <a:srgbClr val="800000"/>
                </a:solidFill>
              </a:rPr>
              <a:t>Judges 6:33</a:t>
            </a:r>
            <a:r>
              <a:rPr lang="en-US" sz="1400" dirty="0"/>
              <a:t>).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Saul’s defeat to Philistines (</a:t>
            </a:r>
            <a:r>
              <a:rPr lang="en-US" sz="1400" b="1" dirty="0">
                <a:solidFill>
                  <a:srgbClr val="800000"/>
                </a:solidFill>
              </a:rPr>
              <a:t>1 Samuel 31:8</a:t>
            </a:r>
            <a:r>
              <a:rPr lang="en-US" sz="1400" dirty="0"/>
              <a:t>).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Ahaziah dies from Jehu’s arrows (</a:t>
            </a:r>
            <a:r>
              <a:rPr lang="en-US" sz="1400" b="1" dirty="0">
                <a:solidFill>
                  <a:srgbClr val="800000"/>
                </a:solidFill>
              </a:rPr>
              <a:t>2 Kings 9:27</a:t>
            </a:r>
            <a:r>
              <a:rPr lang="en-US" sz="1400" dirty="0"/>
              <a:t>).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Josiah loses to Pharaoh-Necho (</a:t>
            </a:r>
            <a:r>
              <a:rPr lang="en-US" sz="1400" b="1" dirty="0">
                <a:solidFill>
                  <a:srgbClr val="800000"/>
                </a:solidFill>
              </a:rPr>
              <a:t>2 Kings 23:29-30</a:t>
            </a:r>
            <a:r>
              <a:rPr lang="en-US" sz="14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There is no real, physical Mount Megiddo – only a town (</a:t>
            </a:r>
            <a:r>
              <a:rPr lang="en-US" sz="1800" b="1" dirty="0">
                <a:solidFill>
                  <a:srgbClr val="800000"/>
                </a:solidFill>
              </a:rPr>
              <a:t>Joshua 17:11; Judges 1:27</a:t>
            </a:r>
            <a:r>
              <a:rPr lang="en-US" sz="1800" dirty="0"/>
              <a:t>), waters (</a:t>
            </a:r>
            <a:r>
              <a:rPr lang="en-US" sz="1800" b="1" dirty="0">
                <a:solidFill>
                  <a:srgbClr val="800000"/>
                </a:solidFill>
              </a:rPr>
              <a:t>Judges 5:19</a:t>
            </a:r>
            <a:r>
              <a:rPr lang="en-US" sz="1800" dirty="0"/>
              <a:t>), and a valley (</a:t>
            </a:r>
            <a:r>
              <a:rPr lang="en-US" sz="1800" b="1" dirty="0">
                <a:solidFill>
                  <a:srgbClr val="800000"/>
                </a:solidFill>
              </a:rPr>
              <a:t>2 Chronicles 35:22; Zechariah 12:11</a:t>
            </a:r>
            <a:r>
              <a:rPr lang="en-US" sz="18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May indicate that God is </a:t>
            </a:r>
            <a:r>
              <a:rPr lang="en-US" sz="1800" b="1" i="1" dirty="0"/>
              <a:t>granting every advantage </a:t>
            </a:r>
            <a:r>
              <a:rPr lang="en-US" sz="1800" dirty="0"/>
              <a:t>to the enemy – the highest point in the ideal location still won’t help the Devil. … Spiritual battle, inverse of physical reality.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Only reference to </a:t>
            </a:r>
            <a:r>
              <a:rPr lang="en-US" sz="1800" dirty="0">
                <a:solidFill>
                  <a:srgbClr val="800000"/>
                </a:solidFill>
              </a:rPr>
              <a:t>“</a:t>
            </a:r>
            <a:r>
              <a:rPr lang="en-US" sz="1800" i="1" dirty="0">
                <a:solidFill>
                  <a:srgbClr val="800000"/>
                </a:solidFill>
              </a:rPr>
              <a:t>Armageddon”</a:t>
            </a:r>
            <a:r>
              <a:rPr lang="en-US" sz="1800" dirty="0"/>
              <a:t> in the entire Bible! 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Clears way for army mobilized by sixth trumpet (</a:t>
            </a:r>
            <a:r>
              <a:rPr lang="en-US" sz="1800" b="1" dirty="0">
                <a:solidFill>
                  <a:srgbClr val="800000"/>
                </a:solidFill>
              </a:rPr>
              <a:t>9:13-21</a:t>
            </a:r>
            <a:r>
              <a:rPr lang="en-US" sz="1800" dirty="0"/>
              <a:t>) and final battle scenes (</a:t>
            </a:r>
            <a:r>
              <a:rPr lang="en-US" sz="1800" b="1" dirty="0">
                <a:solidFill>
                  <a:srgbClr val="800000"/>
                </a:solidFill>
              </a:rPr>
              <a:t>19:11-21</a:t>
            </a:r>
            <a:r>
              <a:rPr lang="en-US" sz="18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No more literal than </a:t>
            </a:r>
            <a:r>
              <a:rPr lang="en-US" sz="1800" i="1" dirty="0">
                <a:solidFill>
                  <a:srgbClr val="800000"/>
                </a:solidFill>
              </a:rPr>
              <a:t>“frogs”</a:t>
            </a:r>
            <a:r>
              <a:rPr lang="en-US" sz="1800" dirty="0">
                <a:solidFill>
                  <a:srgbClr val="800000"/>
                </a:solidFill>
              </a:rPr>
              <a:t> </a:t>
            </a:r>
            <a:r>
              <a:rPr lang="en-US" sz="1800" dirty="0"/>
              <a:t>and 200,000,000 army of lion-horses with snake-headed tails.</a:t>
            </a:r>
          </a:p>
        </p:txBody>
      </p:sp>
    </p:spTree>
    <p:extLst>
      <p:ext uri="{BB962C8B-B14F-4D97-AF65-F5344CB8AC3E}">
        <p14:creationId xmlns:p14="http://schemas.microsoft.com/office/powerpoint/2010/main" val="247428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Trumpets vs. Bowls of Wrath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4459185" cy="4144488"/>
          </a:xfrm>
        </p:spPr>
        <p:txBody>
          <a:bodyPr/>
          <a:lstStyle/>
          <a:p>
            <a:pPr marL="346075" indent="-346075"/>
            <a:r>
              <a:rPr lang="en-US" sz="2000" dirty="0"/>
              <a:t>7</a:t>
            </a:r>
            <a:r>
              <a:rPr lang="en-US" sz="2000" baseline="30000" dirty="0"/>
              <a:t>th</a:t>
            </a:r>
            <a:r>
              <a:rPr lang="en-US" sz="2000" dirty="0"/>
              <a:t> Seal → Seven Trumpets</a:t>
            </a:r>
          </a:p>
          <a:p>
            <a:pPr marL="346075" indent="-346075">
              <a:buFont typeface="+mj-lt"/>
              <a:buAutoNum type="arabicParenR"/>
            </a:pPr>
            <a:r>
              <a:rPr lang="en-US" sz="2000" dirty="0"/>
              <a:t>Earth Burned: Hail, Fire with Blood</a:t>
            </a:r>
          </a:p>
          <a:p>
            <a:pPr marL="346075" indent="-346075">
              <a:buFont typeface="+mj-lt"/>
              <a:buAutoNum type="arabicParenR"/>
            </a:pPr>
            <a:r>
              <a:rPr lang="en-US" sz="2000" dirty="0"/>
              <a:t>Sea to Blood: Great Mountain Burning</a:t>
            </a:r>
          </a:p>
          <a:p>
            <a:pPr marL="346075" indent="-346075">
              <a:buFont typeface="+mj-lt"/>
              <a:buAutoNum type="arabicParenR"/>
            </a:pPr>
            <a:r>
              <a:rPr lang="en-US" sz="2000" dirty="0"/>
              <a:t>Rivers, Fountains Poisoned: Wormwood Star</a:t>
            </a:r>
          </a:p>
          <a:p>
            <a:pPr marL="346075" indent="-346075">
              <a:buFont typeface="+mj-lt"/>
              <a:buAutoNum type="arabicParenR"/>
            </a:pPr>
            <a:r>
              <a:rPr lang="en-US" sz="2000" dirty="0"/>
              <a:t>Sun, Moon, Stars Darkened</a:t>
            </a:r>
          </a:p>
          <a:p>
            <a:pPr marL="346075" indent="-346075">
              <a:buFont typeface="+mj-lt"/>
              <a:buAutoNum type="arabicParenR"/>
            </a:pPr>
            <a:r>
              <a:rPr lang="en-US" sz="2000" dirty="0"/>
              <a:t>Locusts from Bottomless Pit – Tormented 5 months</a:t>
            </a:r>
          </a:p>
          <a:p>
            <a:pPr marL="346075" indent="-346075">
              <a:buFont typeface="+mj-lt"/>
              <a:buAutoNum type="arabicParenR"/>
            </a:pPr>
            <a:r>
              <a:rPr lang="en-US" sz="2000" dirty="0"/>
              <a:t>Army from Euphrates:  200 M horsemen; ⅓ of men killed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37314" y="914400"/>
            <a:ext cx="4459185" cy="4144488"/>
          </a:xfrm>
          <a:prstGeom prst="rect">
            <a:avLst/>
          </a:prstGeom>
        </p:spPr>
        <p:txBody>
          <a:bodyPr vert="horz" lIns="45720" tIns="45720" rIns="45720" bIns="45720" rtlCol="0" anchor="t" anchorCtr="0">
            <a:noAutofit/>
          </a:bodyPr>
          <a:lstStyle>
            <a:lvl1pPr marL="344488" indent="-344488" algn="l" defTabSz="914400" rtl="0" eaLnBrk="1" latinLnBrk="0" hangingPunct="1">
              <a:spcBef>
                <a:spcPts val="300"/>
              </a:spcBef>
              <a:buFont typeface="Times New Roman" panose="02020603050405020304" pitchFamily="18" charset="0"/>
              <a:buChar char="†"/>
              <a:defRPr sz="2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7388" indent="-3429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31875" indent="-344488" algn="l" defTabSz="914400" rtl="0" eaLnBrk="1" latinLnBrk="0" hangingPunct="1">
              <a:spcBef>
                <a:spcPts val="300"/>
              </a:spcBef>
              <a:buFont typeface="Times New Roman" panose="02020603050405020304" pitchFamily="18" charset="0"/>
              <a:buChar char="−"/>
              <a:defRPr sz="16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4775" indent="-34290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11325" indent="-336550" algn="l" defTabSz="914400" rtl="0" eaLnBrk="1" latinLnBrk="0" hangingPunct="1">
              <a:spcBef>
                <a:spcPts val="300"/>
              </a:spcBef>
              <a:buSzPct val="50000"/>
              <a:buFont typeface="Wingdings" panose="05000000000000000000" pitchFamily="2" charset="2"/>
              <a:buChar char="q"/>
              <a:defRPr sz="1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46075"/>
            <a:r>
              <a:rPr lang="en-US" sz="2000" dirty="0"/>
              <a:t>7</a:t>
            </a:r>
            <a:r>
              <a:rPr lang="en-US" sz="2000" baseline="30000" dirty="0"/>
              <a:t>th</a:t>
            </a:r>
            <a:r>
              <a:rPr lang="en-US" sz="2000" dirty="0"/>
              <a:t> Trumpet → Seven Bowls of Wrath</a:t>
            </a:r>
          </a:p>
          <a:p>
            <a:pPr marL="346075" indent="-346075">
              <a:buFont typeface="+mj-lt"/>
              <a:buAutoNum type="arabicParenR"/>
            </a:pPr>
            <a:r>
              <a:rPr lang="en-US" sz="2000" dirty="0"/>
              <a:t>Earth: Grievous Sore, Mark of Beast</a:t>
            </a:r>
          </a:p>
          <a:p>
            <a:pPr marL="346075" indent="-346075">
              <a:buFont typeface="+mj-lt"/>
              <a:buAutoNum type="arabicParenR"/>
            </a:pPr>
            <a:r>
              <a:rPr lang="en-US" sz="2000" dirty="0"/>
              <a:t>Sea to Blood: Every Creature Died</a:t>
            </a:r>
          </a:p>
          <a:p>
            <a:pPr marL="346075" indent="-346075">
              <a:buFont typeface="+mj-lt"/>
              <a:buAutoNum type="arabicParenR"/>
            </a:pPr>
            <a:r>
              <a:rPr lang="en-US" sz="2000" dirty="0"/>
              <a:t>Rivers, Fountains to Blood</a:t>
            </a:r>
            <a:br>
              <a:rPr lang="en-US" sz="2000" dirty="0"/>
            </a:br>
            <a:endParaRPr lang="en-US" sz="2000" dirty="0"/>
          </a:p>
          <a:p>
            <a:pPr marL="346075" indent="-346075">
              <a:buFont typeface="+mj-lt"/>
              <a:buAutoNum type="arabicParenR"/>
            </a:pPr>
            <a:r>
              <a:rPr lang="en-US" sz="2000" dirty="0"/>
              <a:t>Sun Scorched Men</a:t>
            </a:r>
          </a:p>
          <a:p>
            <a:pPr marL="346075" indent="-346075">
              <a:buFont typeface="+mj-lt"/>
              <a:buAutoNum type="arabicParenR"/>
            </a:pPr>
            <a:r>
              <a:rPr lang="en-US" sz="2000" dirty="0"/>
              <a:t>Darkness on Beast’s Kingdom – Men Gnawed Tongues from Pain</a:t>
            </a:r>
          </a:p>
          <a:p>
            <a:pPr marL="346075" indent="-346075">
              <a:buFont typeface="+mj-lt"/>
              <a:buAutoNum type="arabicParenR"/>
            </a:pPr>
            <a:r>
              <a:rPr lang="en-US" sz="2000" dirty="0"/>
              <a:t>Army from Euphrates:  Gathered at Armageddon</a:t>
            </a:r>
          </a:p>
        </p:txBody>
      </p:sp>
    </p:spTree>
    <p:extLst>
      <p:ext uri="{BB962C8B-B14F-4D97-AF65-F5344CB8AC3E}">
        <p14:creationId xmlns:p14="http://schemas.microsoft.com/office/powerpoint/2010/main" val="356398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Seventh Bowl</a:t>
            </a:r>
          </a:p>
          <a:p>
            <a:r>
              <a:rPr lang="en-US" dirty="0">
                <a:solidFill>
                  <a:srgbClr val="C00000"/>
                </a:solidFill>
              </a:rPr>
              <a:t>Revelation 16:17-21</a:t>
            </a:r>
          </a:p>
        </p:txBody>
      </p:sp>
    </p:spTree>
    <p:extLst>
      <p:ext uri="{BB962C8B-B14F-4D97-AF65-F5344CB8AC3E}">
        <p14:creationId xmlns:p14="http://schemas.microsoft.com/office/powerpoint/2010/main" val="2472340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Destroying the 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buFont typeface="+mj-lt"/>
              <a:buAutoNum type="arabicPeriod" startAt="11"/>
            </a:pPr>
            <a:r>
              <a:rPr lang="en-US" sz="2000" dirty="0"/>
              <a:t>Who or what is the target of the seventh bowl of wrath?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the </a:t>
            </a:r>
            <a:r>
              <a:rPr lang="en-US" sz="2000" b="1" i="1" dirty="0">
                <a:solidFill>
                  <a:srgbClr val="800000"/>
                </a:solidFill>
              </a:rPr>
              <a:t>seventh</a:t>
            </a:r>
            <a:r>
              <a:rPr lang="en-US" sz="2000" i="1" dirty="0">
                <a:solidFill>
                  <a:srgbClr val="800000"/>
                </a:solidFill>
              </a:rPr>
              <a:t> angel poured out his bowl </a:t>
            </a:r>
            <a:r>
              <a:rPr lang="en-US" sz="2000" b="1" i="1" dirty="0">
                <a:solidFill>
                  <a:srgbClr val="800000"/>
                </a:solidFill>
              </a:rPr>
              <a:t>into the </a:t>
            </a:r>
            <a:r>
              <a:rPr lang="en-US" sz="2000" b="1" i="1" u="sng" dirty="0">
                <a:solidFill>
                  <a:srgbClr val="800000"/>
                </a:solidFill>
              </a:rPr>
              <a:t>air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a loud voice came out of </a:t>
            </a:r>
            <a:r>
              <a:rPr lang="en-US" sz="2000" b="1" i="1" u="sng" dirty="0">
                <a:solidFill>
                  <a:srgbClr val="800000"/>
                </a:solidFill>
              </a:rPr>
              <a:t>the temple of heaven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b="1" i="1" dirty="0">
                <a:solidFill>
                  <a:srgbClr val="800000"/>
                </a:solidFill>
              </a:rPr>
              <a:t>from the </a:t>
            </a:r>
            <a:r>
              <a:rPr lang="en-US" sz="2000" b="1" i="1" u="sng" dirty="0">
                <a:solidFill>
                  <a:srgbClr val="800000"/>
                </a:solidFill>
              </a:rPr>
              <a:t>throne</a:t>
            </a:r>
            <a:r>
              <a:rPr lang="en-US" sz="2000" b="1" i="1" dirty="0">
                <a:solidFill>
                  <a:srgbClr val="800000"/>
                </a:solidFill>
              </a:rPr>
              <a:t>, saying, “It is done!” 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16:17</a:t>
            </a:r>
            <a:r>
              <a:rPr lang="en-US" sz="2000" dirty="0"/>
              <a:t>)</a:t>
            </a:r>
          </a:p>
          <a:p>
            <a:r>
              <a:rPr lang="en-US" sz="2000" dirty="0"/>
              <a:t>The Air – Directly targeting the </a:t>
            </a:r>
            <a:r>
              <a:rPr lang="en-US" sz="2000" i="1" dirty="0">
                <a:solidFill>
                  <a:srgbClr val="800000"/>
                </a:solidFill>
              </a:rPr>
              <a:t>“prince of the power of </a:t>
            </a:r>
            <a:r>
              <a:rPr lang="en-US" sz="2000" b="1" i="1" dirty="0">
                <a:solidFill>
                  <a:srgbClr val="800000"/>
                </a:solidFill>
              </a:rPr>
              <a:t>the </a:t>
            </a:r>
            <a:r>
              <a:rPr lang="en-US" sz="2000" b="1" i="1" u="sng" dirty="0">
                <a:solidFill>
                  <a:srgbClr val="800000"/>
                </a:solidFill>
              </a:rPr>
              <a:t>air</a:t>
            </a:r>
            <a:r>
              <a:rPr lang="en-US" sz="2000" i="1" dirty="0">
                <a:solidFill>
                  <a:srgbClr val="800000"/>
                </a:solidFill>
              </a:rPr>
              <a:t>”</a:t>
            </a:r>
            <a:r>
              <a:rPr lang="en-US" sz="2000" dirty="0"/>
              <a:t> (</a:t>
            </a:r>
            <a:r>
              <a:rPr lang="en-US" sz="2000" b="1" dirty="0">
                <a:solidFill>
                  <a:srgbClr val="800000"/>
                </a:solidFill>
              </a:rPr>
              <a:t>Ephesians 2:2</a:t>
            </a:r>
            <a:r>
              <a:rPr lang="en-US" sz="2000" dirty="0"/>
              <a:t>).</a:t>
            </a:r>
          </a:p>
          <a:p>
            <a:r>
              <a:rPr lang="en-US" sz="2000" dirty="0"/>
              <a:t>Could be another reference to the Devil’s influence over the kingdoms, governments of this age (</a:t>
            </a:r>
            <a:r>
              <a:rPr lang="en-US" sz="2000" b="1" dirty="0">
                <a:solidFill>
                  <a:srgbClr val="800000"/>
                </a:solidFill>
              </a:rPr>
              <a:t>Matthew 4:8-9</a:t>
            </a:r>
            <a:r>
              <a:rPr lang="en-US" sz="2000" dirty="0"/>
              <a:t>).  God has taken away the Devil’s rule over them?</a:t>
            </a:r>
          </a:p>
          <a:p>
            <a:r>
              <a:rPr lang="en-US" sz="2000" dirty="0"/>
              <a:t>Alternatively, could be emphasizing the certainty of the unseeable.  Air, the least tangible, is associated with the most certain, concrete – </a:t>
            </a:r>
            <a:r>
              <a:rPr lang="en-US" sz="2000" i="1" dirty="0">
                <a:solidFill>
                  <a:srgbClr val="800000"/>
                </a:solidFill>
              </a:rPr>
              <a:t>“It is done!”</a:t>
            </a:r>
            <a:r>
              <a:rPr lang="en-US" sz="2000" dirty="0"/>
              <a:t>.</a:t>
            </a:r>
          </a:p>
          <a:p>
            <a:r>
              <a:rPr lang="en-US" sz="2000" dirty="0"/>
              <a:t>Although we cannot see God’s judgments now (as immediate recipients of Revelation), we can be certain of their accomplishment (</a:t>
            </a:r>
            <a:r>
              <a:rPr lang="en-US" sz="2000" b="1" dirty="0">
                <a:solidFill>
                  <a:srgbClr val="800000"/>
                </a:solidFill>
              </a:rPr>
              <a:t>14:8</a:t>
            </a:r>
            <a:r>
              <a:rPr lang="en-US" sz="2000" dirty="0"/>
              <a:t>).</a:t>
            </a:r>
          </a:p>
          <a:p>
            <a:r>
              <a:rPr lang="en-US" sz="2000" dirty="0"/>
              <a:t>Another alternative, wind &amp; air are associated with life (</a:t>
            </a:r>
            <a:r>
              <a:rPr lang="en-US" sz="2000" b="1" dirty="0">
                <a:solidFill>
                  <a:srgbClr val="800000"/>
                </a:solidFill>
              </a:rPr>
              <a:t>Genesis 2:7</a:t>
            </a:r>
            <a:r>
              <a:rPr lang="en-US" sz="2000" dirty="0"/>
              <a:t>).  Maybe God is reclaiming the breath, the air, the life He once gave to the Roman empire?</a:t>
            </a:r>
          </a:p>
        </p:txBody>
      </p:sp>
    </p:spTree>
    <p:extLst>
      <p:ext uri="{BB962C8B-B14F-4D97-AF65-F5344CB8AC3E}">
        <p14:creationId xmlns:p14="http://schemas.microsoft.com/office/powerpoint/2010/main" val="133682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the World – Again?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And there were </a:t>
            </a:r>
            <a:r>
              <a:rPr lang="en-US" sz="2000" b="1" i="1" dirty="0">
                <a:solidFill>
                  <a:srgbClr val="800000"/>
                </a:solidFill>
              </a:rPr>
              <a:t>noises</a:t>
            </a:r>
            <a:r>
              <a:rPr lang="en-US" sz="2000" i="1" dirty="0">
                <a:solidFill>
                  <a:srgbClr val="800000"/>
                </a:solidFill>
              </a:rPr>
              <a:t> and </a:t>
            </a:r>
            <a:r>
              <a:rPr lang="en-US" sz="2000" b="1" i="1" dirty="0">
                <a:solidFill>
                  <a:srgbClr val="800000"/>
                </a:solidFill>
              </a:rPr>
              <a:t>thunderings</a:t>
            </a:r>
            <a:r>
              <a:rPr lang="en-US" sz="2000" i="1" dirty="0">
                <a:solidFill>
                  <a:srgbClr val="800000"/>
                </a:solidFill>
              </a:rPr>
              <a:t> and </a:t>
            </a:r>
            <a:r>
              <a:rPr lang="en-US" sz="2000" b="1" i="1" dirty="0">
                <a:solidFill>
                  <a:srgbClr val="800000"/>
                </a:solidFill>
              </a:rPr>
              <a:t>lightnings</a:t>
            </a:r>
            <a:r>
              <a:rPr lang="en-US" sz="2000" i="1" dirty="0">
                <a:solidFill>
                  <a:srgbClr val="800000"/>
                </a:solidFill>
              </a:rPr>
              <a:t>; and there was </a:t>
            </a:r>
            <a:r>
              <a:rPr lang="en-US" sz="2000" b="1" i="1" dirty="0">
                <a:solidFill>
                  <a:srgbClr val="800000"/>
                </a:solidFill>
              </a:rPr>
              <a:t>a great earthquake</a:t>
            </a:r>
            <a:r>
              <a:rPr lang="en-US" sz="2000" i="1" dirty="0">
                <a:solidFill>
                  <a:srgbClr val="800000"/>
                </a:solidFill>
              </a:rPr>
              <a:t>, such a mighty and great earthquake as had </a:t>
            </a:r>
            <a:r>
              <a:rPr lang="en-US" sz="2000" b="1" i="1" dirty="0">
                <a:solidFill>
                  <a:srgbClr val="800000"/>
                </a:solidFill>
              </a:rPr>
              <a:t>not occurred since men were on the earth</a:t>
            </a:r>
            <a:r>
              <a:rPr lang="en-US" sz="2000" i="1" dirty="0">
                <a:solidFill>
                  <a:srgbClr val="800000"/>
                </a:solidFill>
              </a:rPr>
              <a:t>.  Now </a:t>
            </a:r>
            <a:r>
              <a:rPr lang="en-US" sz="2000" b="1" i="1" dirty="0">
                <a:solidFill>
                  <a:srgbClr val="800000"/>
                </a:solidFill>
              </a:rPr>
              <a:t>the </a:t>
            </a:r>
            <a:r>
              <a:rPr lang="en-US" sz="2000" b="1" i="1" u="sng" dirty="0">
                <a:solidFill>
                  <a:srgbClr val="800000"/>
                </a:solidFill>
              </a:rPr>
              <a:t>great city</a:t>
            </a:r>
            <a:r>
              <a:rPr lang="en-US" sz="2000" b="1" i="1" dirty="0">
                <a:solidFill>
                  <a:srgbClr val="800000"/>
                </a:solidFill>
              </a:rPr>
              <a:t> was divided into three parts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the cities of the nations fell</a:t>
            </a:r>
            <a:r>
              <a:rPr lang="en-US" sz="2000" i="1" dirty="0">
                <a:solidFill>
                  <a:srgbClr val="800000"/>
                </a:solidFill>
              </a:rPr>
              <a:t>. And </a:t>
            </a:r>
            <a:r>
              <a:rPr lang="en-US" sz="2000" b="1" i="1" dirty="0">
                <a:solidFill>
                  <a:srgbClr val="800000"/>
                </a:solidFill>
              </a:rPr>
              <a:t>great </a:t>
            </a:r>
            <a:r>
              <a:rPr lang="en-US" sz="2000" b="1" i="1" u="sng" dirty="0">
                <a:solidFill>
                  <a:srgbClr val="800000"/>
                </a:solidFill>
              </a:rPr>
              <a:t>Babylon</a:t>
            </a:r>
            <a:r>
              <a:rPr lang="en-US" sz="2000" b="1" i="1" dirty="0">
                <a:solidFill>
                  <a:srgbClr val="800000"/>
                </a:solidFill>
              </a:rPr>
              <a:t> was remembered before God</a:t>
            </a:r>
            <a:r>
              <a:rPr lang="en-US" sz="2000" i="1" dirty="0">
                <a:solidFill>
                  <a:srgbClr val="800000"/>
                </a:solidFill>
              </a:rPr>
              <a:t>, to give her </a:t>
            </a:r>
            <a:r>
              <a:rPr lang="en-US" sz="2000" b="1" i="1" dirty="0">
                <a:solidFill>
                  <a:srgbClr val="800000"/>
                </a:solidFill>
              </a:rPr>
              <a:t>the cup of the </a:t>
            </a:r>
            <a:r>
              <a:rPr lang="en-US" sz="2000" b="1" i="1" u="sng" dirty="0">
                <a:solidFill>
                  <a:srgbClr val="800000"/>
                </a:solidFill>
              </a:rPr>
              <a:t>wine of the fierceness of His wrath</a:t>
            </a:r>
            <a:r>
              <a:rPr lang="en-US" sz="2000" i="1" dirty="0">
                <a:solidFill>
                  <a:srgbClr val="800000"/>
                </a:solidFill>
              </a:rPr>
              <a:t>.  Then </a:t>
            </a:r>
            <a:r>
              <a:rPr lang="en-US" sz="2000" b="1" i="1" dirty="0">
                <a:solidFill>
                  <a:srgbClr val="800000"/>
                </a:solidFill>
              </a:rPr>
              <a:t>every island fled away</a:t>
            </a:r>
            <a:r>
              <a:rPr lang="en-US" sz="2000" i="1" dirty="0">
                <a:solidFill>
                  <a:srgbClr val="800000"/>
                </a:solidFill>
              </a:rPr>
              <a:t>, and the </a:t>
            </a:r>
            <a:r>
              <a:rPr lang="en-US" sz="2000" b="1" i="1" dirty="0">
                <a:solidFill>
                  <a:srgbClr val="800000"/>
                </a:solidFill>
              </a:rPr>
              <a:t>mountains were not found</a:t>
            </a:r>
            <a:r>
              <a:rPr lang="en-US" sz="2000" i="1" dirty="0">
                <a:solidFill>
                  <a:srgbClr val="800000"/>
                </a:solidFill>
              </a:rPr>
              <a:t>.  And </a:t>
            </a:r>
            <a:r>
              <a:rPr lang="en-US" sz="2000" b="1" i="1" dirty="0">
                <a:solidFill>
                  <a:srgbClr val="800000"/>
                </a:solidFill>
              </a:rPr>
              <a:t>great hail from heaven fell upon men</a:t>
            </a:r>
            <a:r>
              <a:rPr lang="en-US" sz="2000" i="1" dirty="0">
                <a:solidFill>
                  <a:srgbClr val="800000"/>
                </a:solidFill>
              </a:rPr>
              <a:t>, each hailstone about the weight of a talent. …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16:18-21</a:t>
            </a:r>
            <a:r>
              <a:rPr lang="en-US" sz="2000" dirty="0"/>
              <a:t>)</a:t>
            </a:r>
          </a:p>
          <a:p>
            <a:pPr marL="341313" lvl="0" indent="-341313">
              <a:buFont typeface="+mj-lt"/>
              <a:buAutoNum type="arabicPeriod" startAt="12"/>
            </a:pPr>
            <a:r>
              <a:rPr lang="en-US" sz="2000" dirty="0"/>
              <a:t>Does this represent the end of the world?  How do you know?</a:t>
            </a:r>
          </a:p>
          <a:p>
            <a:r>
              <a:rPr lang="en-US" sz="2000" dirty="0"/>
              <a:t>No, similar to scene of sixth seal and finality of seventh trumpet.</a:t>
            </a:r>
          </a:p>
          <a:p>
            <a:r>
              <a:rPr lang="en-US" sz="2000" dirty="0"/>
              <a:t>Plus, after the </a:t>
            </a:r>
            <a:r>
              <a:rPr lang="en-US" sz="2000" i="1" dirty="0">
                <a:solidFill>
                  <a:srgbClr val="800000"/>
                </a:solidFill>
              </a:rPr>
              <a:t>“great hail from heaven”</a:t>
            </a:r>
            <a:r>
              <a:rPr lang="en-US" sz="2000" dirty="0"/>
              <a:t> falls, men still have an opportunity to repent … (</a:t>
            </a:r>
            <a:r>
              <a:rPr lang="en-US" sz="2000" b="1" dirty="0">
                <a:solidFill>
                  <a:srgbClr val="800000"/>
                </a:solidFill>
              </a:rPr>
              <a:t>Hebrews 9:27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9919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the Woman’s Fault, You Gave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spcBef>
                <a:spcPts val="100"/>
              </a:spcBef>
              <a:buFont typeface="+mj-lt"/>
              <a:buAutoNum type="arabicPeriod" startAt="13"/>
            </a:pPr>
            <a:r>
              <a:rPr lang="en-US" sz="2000" dirty="0"/>
              <a:t>Why is men’s response to this plague unjust and shameful?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… Men </a:t>
            </a:r>
            <a:r>
              <a:rPr lang="en-US" sz="2000" b="1" i="1" dirty="0">
                <a:solidFill>
                  <a:srgbClr val="800000"/>
                </a:solidFill>
              </a:rPr>
              <a:t>blasphemed God</a:t>
            </a:r>
            <a:r>
              <a:rPr lang="en-US" sz="2000" i="1" dirty="0">
                <a:solidFill>
                  <a:srgbClr val="800000"/>
                </a:solidFill>
              </a:rPr>
              <a:t> because of the plague of the hail, since that plague was </a:t>
            </a:r>
            <a:r>
              <a:rPr lang="en-US" sz="2000" b="1" i="1" dirty="0">
                <a:solidFill>
                  <a:srgbClr val="800000"/>
                </a:solidFill>
              </a:rPr>
              <a:t>exceedingly great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16:21</a:t>
            </a:r>
            <a:r>
              <a:rPr lang="en-US" sz="2000" dirty="0"/>
              <a:t>)</a:t>
            </a:r>
          </a:p>
          <a:p>
            <a:pPr>
              <a:spcBef>
                <a:spcPts val="100"/>
              </a:spcBef>
            </a:pPr>
            <a:r>
              <a:rPr lang="en-US" sz="2000" dirty="0"/>
              <a:t>Represents the extreme </a:t>
            </a:r>
            <a:r>
              <a:rPr lang="en-US" sz="2000" b="1" i="1" dirty="0"/>
              <a:t>hardened</a:t>
            </a:r>
            <a:r>
              <a:rPr lang="en-US" sz="2000" dirty="0"/>
              <a:t> nature of these people (contrast </a:t>
            </a:r>
            <a:r>
              <a:rPr lang="en-US" sz="2000" b="1" dirty="0">
                <a:solidFill>
                  <a:srgbClr val="800000"/>
                </a:solidFill>
              </a:rPr>
              <a:t>Exo. 9:27-35</a:t>
            </a:r>
            <a:r>
              <a:rPr lang="en-US" sz="2000" dirty="0"/>
              <a:t>).</a:t>
            </a:r>
          </a:p>
          <a:p>
            <a:pPr>
              <a:spcBef>
                <a:spcPts val="100"/>
              </a:spcBef>
            </a:pPr>
            <a:r>
              <a:rPr lang="en-US" sz="2000" dirty="0"/>
              <a:t>They insist on blaming God instead of taking </a:t>
            </a:r>
            <a:r>
              <a:rPr lang="en-US" sz="2000" b="1" i="1" dirty="0"/>
              <a:t>responsibility</a:t>
            </a:r>
            <a:r>
              <a:rPr lang="en-US" sz="2000" dirty="0"/>
              <a:t> and </a:t>
            </a:r>
            <a:r>
              <a:rPr lang="en-US" sz="2000" b="1" i="1" dirty="0"/>
              <a:t>repenting</a:t>
            </a:r>
            <a:r>
              <a:rPr lang="en-US" sz="2000" dirty="0"/>
              <a:t> (</a:t>
            </a:r>
            <a:r>
              <a:rPr lang="en-US" sz="2000" b="1" dirty="0">
                <a:solidFill>
                  <a:srgbClr val="800000"/>
                </a:solidFill>
              </a:rPr>
              <a:t>Gen. 3</a:t>
            </a:r>
            <a:r>
              <a:rPr lang="en-US" sz="2000" dirty="0"/>
              <a:t>).</a:t>
            </a:r>
          </a:p>
          <a:p>
            <a:pPr>
              <a:spcBef>
                <a:spcPts val="100"/>
              </a:spcBef>
            </a:pPr>
            <a:r>
              <a:rPr lang="en-US" sz="2000" dirty="0"/>
              <a:t>Warns against the </a:t>
            </a:r>
            <a:r>
              <a:rPr lang="en-US" sz="2000" b="1" i="1" dirty="0"/>
              <a:t>hardening, deceiving </a:t>
            </a:r>
            <a:r>
              <a:rPr lang="en-US" sz="2000" dirty="0"/>
              <a:t>nature of sin, destroying man’s ability to rightly, morally judge (</a:t>
            </a:r>
            <a:r>
              <a:rPr lang="en-US" sz="2000" b="1" dirty="0">
                <a:solidFill>
                  <a:srgbClr val="800000"/>
                </a:solidFill>
              </a:rPr>
              <a:t>Ephesians 4:17-19; Romans 1:21-32</a:t>
            </a:r>
            <a:r>
              <a:rPr lang="en-US" sz="2000" dirty="0"/>
              <a:t>).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2000" b="1" i="1" dirty="0">
                <a:solidFill>
                  <a:srgbClr val="800000"/>
                </a:solidFill>
              </a:rPr>
              <a:t>Beware</a:t>
            </a:r>
            <a:r>
              <a:rPr lang="en-US" sz="2000" i="1" dirty="0">
                <a:solidFill>
                  <a:srgbClr val="800000"/>
                </a:solidFill>
              </a:rPr>
              <a:t>, brethren, lest there be in any of you </a:t>
            </a:r>
            <a:r>
              <a:rPr lang="en-US" sz="2000" b="1" i="1" dirty="0">
                <a:solidFill>
                  <a:srgbClr val="800000"/>
                </a:solidFill>
              </a:rPr>
              <a:t>an evil heart of unbelief in departing </a:t>
            </a:r>
            <a:r>
              <a:rPr lang="en-US" sz="2000" i="1" dirty="0">
                <a:solidFill>
                  <a:srgbClr val="800000"/>
                </a:solidFill>
              </a:rPr>
              <a:t>from the living God; but </a:t>
            </a:r>
            <a:r>
              <a:rPr lang="en-US" sz="2000" b="1" i="1" u="sng" dirty="0">
                <a:solidFill>
                  <a:srgbClr val="800000"/>
                </a:solidFill>
              </a:rPr>
              <a:t>exhort</a:t>
            </a:r>
            <a:r>
              <a:rPr lang="en-US" sz="2000" b="1" i="1" dirty="0">
                <a:solidFill>
                  <a:srgbClr val="800000"/>
                </a:solidFill>
              </a:rPr>
              <a:t> one another </a:t>
            </a:r>
            <a:r>
              <a:rPr lang="en-US" sz="2000" b="1" i="1" u="sng" dirty="0">
                <a:solidFill>
                  <a:srgbClr val="800000"/>
                </a:solidFill>
              </a:rPr>
              <a:t>daily</a:t>
            </a:r>
            <a:r>
              <a:rPr lang="en-US" sz="2000" i="1" dirty="0">
                <a:solidFill>
                  <a:srgbClr val="800000"/>
                </a:solidFill>
              </a:rPr>
              <a:t>, while it is called “</a:t>
            </a:r>
            <a:r>
              <a:rPr lang="en-US" sz="2000" b="1" i="1" dirty="0">
                <a:solidFill>
                  <a:srgbClr val="800000"/>
                </a:solidFill>
              </a:rPr>
              <a:t>Today</a:t>
            </a:r>
            <a:r>
              <a:rPr lang="en-US" sz="2000" i="1" dirty="0">
                <a:solidFill>
                  <a:srgbClr val="800000"/>
                </a:solidFill>
              </a:rPr>
              <a:t>,” </a:t>
            </a:r>
            <a:r>
              <a:rPr lang="en-US" sz="2000" b="1" i="1" dirty="0">
                <a:solidFill>
                  <a:srgbClr val="800000"/>
                </a:solidFill>
              </a:rPr>
              <a:t>lest any of you be </a:t>
            </a:r>
            <a:r>
              <a:rPr lang="en-US" sz="2000" b="1" i="1" u="sng" dirty="0">
                <a:solidFill>
                  <a:srgbClr val="800000"/>
                </a:solidFill>
              </a:rPr>
              <a:t>hardened</a:t>
            </a:r>
            <a:r>
              <a:rPr lang="en-US" sz="2000" b="1" i="1" dirty="0">
                <a:solidFill>
                  <a:srgbClr val="800000"/>
                </a:solidFill>
              </a:rPr>
              <a:t> through the </a:t>
            </a:r>
            <a:r>
              <a:rPr lang="en-US" sz="2000" b="1" i="1" u="sng" dirty="0">
                <a:solidFill>
                  <a:srgbClr val="800000"/>
                </a:solidFill>
              </a:rPr>
              <a:t>deceitfulness</a:t>
            </a:r>
            <a:r>
              <a:rPr lang="en-US" sz="2000" b="1" i="1" dirty="0">
                <a:solidFill>
                  <a:srgbClr val="800000"/>
                </a:solidFill>
              </a:rPr>
              <a:t> of </a:t>
            </a:r>
            <a:r>
              <a:rPr lang="en-US" sz="2000" b="1" i="1" u="sng" dirty="0">
                <a:solidFill>
                  <a:srgbClr val="800000"/>
                </a:solidFill>
              </a:rPr>
              <a:t>sin</a:t>
            </a:r>
            <a:r>
              <a:rPr lang="en-US" sz="2000" i="1" dirty="0">
                <a:solidFill>
                  <a:srgbClr val="800000"/>
                </a:solidFill>
              </a:rPr>
              <a:t>.  For we have become partakers of Christ </a:t>
            </a:r>
            <a:r>
              <a:rPr lang="en-US" sz="2000" b="1" i="1" u="sng" dirty="0">
                <a:solidFill>
                  <a:srgbClr val="800000"/>
                </a:solidFill>
              </a:rPr>
              <a:t>if</a:t>
            </a:r>
            <a:r>
              <a:rPr lang="en-US" sz="2000" b="1" i="1" dirty="0">
                <a:solidFill>
                  <a:srgbClr val="800000"/>
                </a:solidFill>
              </a:rPr>
              <a:t> we hold the beginning of our confidence </a:t>
            </a:r>
            <a:r>
              <a:rPr lang="en-US" sz="2000" b="1" i="1" u="sng" dirty="0">
                <a:solidFill>
                  <a:srgbClr val="800000"/>
                </a:solidFill>
              </a:rPr>
              <a:t>steadfast to the end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i="1" dirty="0">
                <a:solidFill>
                  <a:srgbClr val="800000"/>
                </a:solidFill>
              </a:rPr>
              <a:t>…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Hebrews 3:12-14</a:t>
            </a:r>
            <a:r>
              <a:rPr lang="en-US" sz="2000" dirty="0"/>
              <a:t>)</a:t>
            </a:r>
          </a:p>
          <a:p>
            <a:pPr>
              <a:spcBef>
                <a:spcPts val="100"/>
              </a:spcBef>
            </a:pPr>
            <a:r>
              <a:rPr lang="en-US" sz="2000" dirty="0"/>
              <a:t>Do we take responsibility for our faults &amp; sins, or do we blame others – or God?</a:t>
            </a:r>
          </a:p>
        </p:txBody>
      </p:sp>
    </p:spTree>
    <p:extLst>
      <p:ext uri="{BB962C8B-B14F-4D97-AF65-F5344CB8AC3E}">
        <p14:creationId xmlns:p14="http://schemas.microsoft.com/office/powerpoint/2010/main" val="81502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Fourth and Fifth Bowls</a:t>
            </a:r>
          </a:p>
          <a:p>
            <a:r>
              <a:rPr lang="en-US" dirty="0">
                <a:solidFill>
                  <a:srgbClr val="C00000"/>
                </a:solidFill>
              </a:rPr>
              <a:t>Revelation 16:8-11</a:t>
            </a:r>
          </a:p>
        </p:txBody>
      </p:sp>
    </p:spTree>
    <p:extLst>
      <p:ext uri="{BB962C8B-B14F-4D97-AF65-F5344CB8AC3E}">
        <p14:creationId xmlns:p14="http://schemas.microsoft.com/office/powerpoint/2010/main" val="400293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 of Invisible Fire in Darkness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spcBef>
                <a:spcPts val="100"/>
              </a:spcBef>
              <a:buFont typeface="+mj-lt"/>
              <a:buAutoNum type="arabicPeriod" startAt="5"/>
            </a:pPr>
            <a:r>
              <a:rPr lang="en-US" sz="2000" dirty="0"/>
              <a:t>What was affected by the fourth and fifth bowls?  What might this symbolize?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the </a:t>
            </a:r>
            <a:r>
              <a:rPr lang="en-US" sz="2000" b="1" i="1" u="sng" dirty="0">
                <a:solidFill>
                  <a:srgbClr val="800000"/>
                </a:solidFill>
              </a:rPr>
              <a:t>fourth</a:t>
            </a:r>
            <a:r>
              <a:rPr lang="en-US" sz="2000" i="1" dirty="0">
                <a:solidFill>
                  <a:srgbClr val="800000"/>
                </a:solidFill>
              </a:rPr>
              <a:t> angel poured out his bowl </a:t>
            </a:r>
            <a:r>
              <a:rPr lang="en-US" sz="2000" b="1" i="1" u="sng" dirty="0">
                <a:solidFill>
                  <a:srgbClr val="800000"/>
                </a:solidFill>
              </a:rPr>
              <a:t>on the sun</a:t>
            </a:r>
            <a:r>
              <a:rPr lang="en-US" sz="2000" i="1" dirty="0">
                <a:solidFill>
                  <a:srgbClr val="800000"/>
                </a:solidFill>
              </a:rPr>
              <a:t>, and power was given to him to </a:t>
            </a:r>
            <a:r>
              <a:rPr lang="en-US" sz="2000" b="1" i="1" dirty="0">
                <a:solidFill>
                  <a:srgbClr val="800000"/>
                </a:solidFill>
              </a:rPr>
              <a:t>scorch men with fire</a:t>
            </a:r>
            <a:r>
              <a:rPr lang="en-US" sz="2000" i="1" dirty="0">
                <a:solidFill>
                  <a:srgbClr val="800000"/>
                </a:solidFill>
              </a:rPr>
              <a:t>.  And men were </a:t>
            </a:r>
            <a:r>
              <a:rPr lang="en-US" sz="2000" b="1" i="1" dirty="0">
                <a:solidFill>
                  <a:srgbClr val="800000"/>
                </a:solidFill>
              </a:rPr>
              <a:t>scorched with great heat</a:t>
            </a:r>
            <a:r>
              <a:rPr lang="en-US" sz="2000" i="1" dirty="0">
                <a:solidFill>
                  <a:srgbClr val="800000"/>
                </a:solidFill>
              </a:rPr>
              <a:t>,  … Then the </a:t>
            </a:r>
            <a:r>
              <a:rPr lang="en-US" sz="2000" b="1" i="1" u="sng" dirty="0">
                <a:solidFill>
                  <a:srgbClr val="800000"/>
                </a:solidFill>
              </a:rPr>
              <a:t>fifth</a:t>
            </a:r>
            <a:r>
              <a:rPr lang="en-US" sz="2000" i="1" dirty="0">
                <a:solidFill>
                  <a:srgbClr val="800000"/>
                </a:solidFill>
              </a:rPr>
              <a:t> angel poured out his bowl </a:t>
            </a:r>
            <a:r>
              <a:rPr lang="en-US" sz="2000" b="1" i="1" dirty="0">
                <a:solidFill>
                  <a:srgbClr val="800000"/>
                </a:solidFill>
              </a:rPr>
              <a:t>on the throne of the </a:t>
            </a:r>
            <a:r>
              <a:rPr lang="en-US" sz="2000" b="1" i="1" u="sng" dirty="0">
                <a:solidFill>
                  <a:srgbClr val="800000"/>
                </a:solidFill>
              </a:rPr>
              <a:t>beast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u="sng" dirty="0">
                <a:solidFill>
                  <a:srgbClr val="800000"/>
                </a:solidFill>
              </a:rPr>
              <a:t>his kingdom</a:t>
            </a:r>
            <a:r>
              <a:rPr lang="en-US" sz="2000" b="1" i="1" dirty="0">
                <a:solidFill>
                  <a:srgbClr val="800000"/>
                </a:solidFill>
              </a:rPr>
              <a:t> became full of darkness</a:t>
            </a:r>
            <a:r>
              <a:rPr lang="en-US" sz="2000" i="1" dirty="0">
                <a:solidFill>
                  <a:srgbClr val="800000"/>
                </a:solidFill>
              </a:rPr>
              <a:t>; and </a:t>
            </a:r>
            <a:r>
              <a:rPr lang="en-US" sz="2000" b="1" i="1" dirty="0">
                <a:solidFill>
                  <a:srgbClr val="800000"/>
                </a:solidFill>
              </a:rPr>
              <a:t>they gnawed their tongues because of the pain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16:8-10</a:t>
            </a:r>
            <a:r>
              <a:rPr lang="en-US" sz="2000" dirty="0"/>
              <a:t>)</a:t>
            </a:r>
          </a:p>
          <a:p>
            <a:pPr marL="346075" indent="-346075">
              <a:spcBef>
                <a:spcPts val="100"/>
              </a:spcBef>
              <a:buFont typeface="+mj-lt"/>
              <a:buAutoNum type="arabicParenR" startAt="4"/>
            </a:pPr>
            <a:r>
              <a:rPr lang="en-US" sz="2000" i="1" dirty="0">
                <a:solidFill>
                  <a:srgbClr val="800000"/>
                </a:solidFill>
              </a:rPr>
              <a:t>“Sun”</a:t>
            </a:r>
            <a:r>
              <a:rPr lang="en-US" sz="2000" dirty="0"/>
              <a:t>: – Scorch men with fire, great heat.</a:t>
            </a:r>
          </a:p>
          <a:p>
            <a:pPr>
              <a:spcBef>
                <a:spcPts val="100"/>
              </a:spcBef>
            </a:pPr>
            <a:r>
              <a:rPr lang="en-US" sz="2000" dirty="0"/>
              <a:t>Represent the leading luminary, who afflicts those who follow, depend on him – consequences of foolish rule, leaders (</a:t>
            </a:r>
            <a:r>
              <a:rPr lang="en-US" sz="2000" b="1" dirty="0">
                <a:solidFill>
                  <a:srgbClr val="800000"/>
                </a:solidFill>
              </a:rPr>
              <a:t>Isa. 19:1-15; Jer. 49:7; Eze. 7:26; Oba. 3-9</a:t>
            </a:r>
            <a:r>
              <a:rPr lang="en-US" sz="2000" dirty="0"/>
              <a:t>).</a:t>
            </a:r>
          </a:p>
          <a:p>
            <a:pPr>
              <a:spcBef>
                <a:spcPts val="100"/>
              </a:spcBef>
            </a:pPr>
            <a:r>
              <a:rPr lang="en-US" sz="2000" i="1" dirty="0">
                <a:solidFill>
                  <a:srgbClr val="800000"/>
                </a:solidFill>
              </a:rPr>
              <a:t>“Throne of the Beast”</a:t>
            </a:r>
            <a:r>
              <a:rPr lang="en-US" sz="2000" dirty="0"/>
              <a:t> – Kingdom became full of darkness, leading to intense pain.</a:t>
            </a:r>
          </a:p>
          <a:p>
            <a:pPr>
              <a:spcBef>
                <a:spcPts val="100"/>
              </a:spcBef>
            </a:pPr>
            <a:r>
              <a:rPr lang="en-US" sz="2000" dirty="0"/>
              <a:t>Consequences of moral depravity, incompetent government, or lost hope …</a:t>
            </a:r>
          </a:p>
          <a:p>
            <a:pPr>
              <a:spcBef>
                <a:spcPts val="100"/>
              </a:spcBef>
            </a:pPr>
            <a:r>
              <a:rPr lang="en-US" sz="2000" dirty="0"/>
              <a:t>Combined, represent the same imagery as </a:t>
            </a:r>
            <a:r>
              <a:rPr lang="en-US" sz="2000" b="1" i="1" dirty="0"/>
              <a:t>hell</a:t>
            </a:r>
            <a:r>
              <a:rPr lang="en-US" sz="2000" dirty="0"/>
              <a:t> – fire, darkness, and severe pain (</a:t>
            </a:r>
            <a:r>
              <a:rPr lang="en-US" sz="2000" b="1" dirty="0">
                <a:solidFill>
                  <a:srgbClr val="800000"/>
                </a:solidFill>
              </a:rPr>
              <a:t>Matthew 25:30; Mark 9:43-48</a:t>
            </a:r>
            <a:r>
              <a:rPr lang="en-US" sz="2000" dirty="0"/>
              <a:t>).  … Life would become “hell on earth”.</a:t>
            </a:r>
          </a:p>
          <a:p>
            <a:pPr>
              <a:spcBef>
                <a:spcPts val="100"/>
              </a:spcBef>
            </a:pPr>
            <a:r>
              <a:rPr lang="en-US" sz="2000" dirty="0"/>
              <a:t>Man suffering a total withdrawal of God and all of His blessings?</a:t>
            </a:r>
          </a:p>
        </p:txBody>
      </p:sp>
    </p:spTree>
    <p:extLst>
      <p:ext uri="{BB962C8B-B14F-4D97-AF65-F5344CB8AC3E}">
        <p14:creationId xmlns:p14="http://schemas.microsoft.com/office/powerpoint/2010/main" val="71382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Refused to Repent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spcBef>
                <a:spcPts val="0"/>
              </a:spcBef>
              <a:buFont typeface="+mj-lt"/>
              <a:buAutoNum type="arabicPeriod" startAt="6"/>
            </a:pPr>
            <a:r>
              <a:rPr lang="en-US" sz="2000" dirty="0"/>
              <a:t>What remarkable event did </a:t>
            </a:r>
            <a:r>
              <a:rPr lang="en-US" sz="2000" b="1" i="1" dirty="0"/>
              <a:t>not</a:t>
            </a:r>
            <a:r>
              <a:rPr lang="en-US" sz="2000" dirty="0"/>
              <a:t> occur following each of these plagues?  What can we learn about God and men from this observation of repeated behavior?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And men were scorched with great heat, and they </a:t>
            </a:r>
            <a:r>
              <a:rPr lang="en-US" sz="2000" b="1" i="1" u="sng" dirty="0">
                <a:solidFill>
                  <a:srgbClr val="800000"/>
                </a:solidFill>
              </a:rPr>
              <a:t>blasphemed</a:t>
            </a:r>
            <a:r>
              <a:rPr lang="en-US" sz="2000" b="1" i="1" dirty="0">
                <a:solidFill>
                  <a:srgbClr val="800000"/>
                </a:solidFill>
              </a:rPr>
              <a:t> the name of God who </a:t>
            </a:r>
            <a:r>
              <a:rPr lang="en-US" sz="2000" b="1" i="1" u="sng" dirty="0">
                <a:solidFill>
                  <a:srgbClr val="800000"/>
                </a:solidFill>
              </a:rPr>
              <a:t>has power over these plagues</a:t>
            </a:r>
            <a:r>
              <a:rPr lang="en-US" sz="2000" i="1" dirty="0">
                <a:solidFill>
                  <a:srgbClr val="800000"/>
                </a:solidFill>
              </a:rPr>
              <a:t>; and </a:t>
            </a:r>
            <a:r>
              <a:rPr lang="en-US" sz="2000" b="1" i="1" dirty="0">
                <a:solidFill>
                  <a:srgbClr val="800000"/>
                </a:solidFill>
              </a:rPr>
              <a:t>they did </a:t>
            </a:r>
            <a:r>
              <a:rPr lang="en-US" sz="2000" b="1" i="1" u="sng" dirty="0">
                <a:solidFill>
                  <a:srgbClr val="800000"/>
                </a:solidFill>
              </a:rPr>
              <a:t>not repent</a:t>
            </a:r>
            <a:r>
              <a:rPr lang="en-US" sz="2000" b="1" i="1" dirty="0">
                <a:solidFill>
                  <a:srgbClr val="800000"/>
                </a:solidFill>
              </a:rPr>
              <a:t> and give Him glory</a:t>
            </a:r>
            <a:r>
              <a:rPr lang="en-US" sz="2000" i="1" dirty="0">
                <a:solidFill>
                  <a:srgbClr val="800000"/>
                </a:solidFill>
              </a:rPr>
              <a:t>. … They </a:t>
            </a:r>
            <a:r>
              <a:rPr lang="en-US" sz="2000" b="1" i="1" u="sng" dirty="0">
                <a:solidFill>
                  <a:srgbClr val="800000"/>
                </a:solidFill>
              </a:rPr>
              <a:t>blasphemed</a:t>
            </a:r>
            <a:r>
              <a:rPr lang="en-US" sz="2000" b="1" i="1" dirty="0">
                <a:solidFill>
                  <a:srgbClr val="800000"/>
                </a:solidFill>
              </a:rPr>
              <a:t> the God of heaven because of their pains and their sores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did </a:t>
            </a:r>
            <a:r>
              <a:rPr lang="en-US" sz="2000" b="1" i="1" u="sng" dirty="0">
                <a:solidFill>
                  <a:srgbClr val="800000"/>
                </a:solidFill>
              </a:rPr>
              <a:t>not repent</a:t>
            </a:r>
            <a:r>
              <a:rPr lang="en-US" sz="2000" b="1" i="1" dirty="0">
                <a:solidFill>
                  <a:srgbClr val="800000"/>
                </a:solidFill>
              </a:rPr>
              <a:t> of their deeds</a:t>
            </a:r>
            <a:r>
              <a:rPr lang="en-US" sz="2000" i="1" dirty="0">
                <a:solidFill>
                  <a:srgbClr val="800000"/>
                </a:solidFill>
              </a:rPr>
              <a:t>. 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16:9, 11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Insistent on Sin - Men refused to acknowledge the One Who both punished them and could also save them.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Longsuffering, Merciful – God continues to judge and punish in a way that is leaving the door open to repentance, implying possibility of grace and redemption.</a:t>
            </a:r>
          </a:p>
          <a:p>
            <a:pPr>
              <a:spcBef>
                <a:spcPts val="0"/>
              </a:spcBef>
            </a:pPr>
            <a:r>
              <a:rPr lang="en-US" sz="2000" i="1" dirty="0">
                <a:solidFill>
                  <a:srgbClr val="800000"/>
                </a:solidFill>
              </a:rPr>
              <a:t>“God is not Man”</a:t>
            </a:r>
            <a:r>
              <a:rPr lang="en-US" sz="2000" dirty="0"/>
              <a:t> – Because God is perfect in knowledge, power, and character: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Judges decisively when we would be reluctant to cut off opportunity for grace (</a:t>
            </a:r>
            <a:r>
              <a:rPr lang="en-US" sz="1600" b="1" dirty="0">
                <a:solidFill>
                  <a:srgbClr val="800000"/>
                </a:solidFill>
              </a:rPr>
              <a:t>1 Samuel 15:29</a:t>
            </a:r>
            <a:r>
              <a:rPr lang="en-US" sz="1600" dirty="0"/>
              <a:t>).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Waits when we would hurry to destroy (</a:t>
            </a:r>
            <a:r>
              <a:rPr lang="en-US" sz="1600" b="1" dirty="0">
                <a:solidFill>
                  <a:srgbClr val="800000"/>
                </a:solidFill>
              </a:rPr>
              <a:t>Hosea 11:9</a:t>
            </a:r>
            <a:r>
              <a:rPr lang="en-US" sz="16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God is </a:t>
            </a:r>
            <a:r>
              <a:rPr lang="en-US" sz="2000" b="1" i="1" dirty="0"/>
              <a:t>just</a:t>
            </a:r>
            <a:r>
              <a:rPr lang="en-US" sz="2000" dirty="0"/>
              <a:t> in His judgment.  Respect His </a:t>
            </a:r>
            <a:r>
              <a:rPr lang="en-US" sz="2000" i="1" dirty="0">
                <a:solidFill>
                  <a:srgbClr val="800000"/>
                </a:solidFill>
              </a:rPr>
              <a:t>“severity”</a:t>
            </a:r>
            <a:r>
              <a:rPr lang="en-US" sz="2000" dirty="0"/>
              <a:t> (</a:t>
            </a:r>
            <a:r>
              <a:rPr lang="en-US" sz="2000" b="1" dirty="0">
                <a:solidFill>
                  <a:srgbClr val="800000"/>
                </a:solidFill>
              </a:rPr>
              <a:t>Romans 11:22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7837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Sixth Bowl</a:t>
            </a:r>
          </a:p>
          <a:p>
            <a:r>
              <a:rPr lang="en-US" dirty="0">
                <a:solidFill>
                  <a:srgbClr val="C00000"/>
                </a:solidFill>
              </a:rPr>
              <a:t>Revelation 16:12-16</a:t>
            </a:r>
          </a:p>
        </p:txBody>
      </p:sp>
    </p:spTree>
    <p:extLst>
      <p:ext uri="{BB962C8B-B14F-4D97-AF65-F5344CB8AC3E}">
        <p14:creationId xmlns:p14="http://schemas.microsoft.com/office/powerpoint/2010/main" val="299992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Drying the River Euphrates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buFont typeface="+mj-lt"/>
              <a:buAutoNum type="arabicPeriod" startAt="7"/>
            </a:pPr>
            <a:r>
              <a:rPr lang="en-US" sz="2000" dirty="0"/>
              <a:t>In the vision, what was accomplished by the sixth bowl of wrath?  What could this represent?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the </a:t>
            </a:r>
            <a:r>
              <a:rPr lang="en-US" sz="2000" b="1" i="1" u="sng" dirty="0">
                <a:solidFill>
                  <a:srgbClr val="800000"/>
                </a:solidFill>
              </a:rPr>
              <a:t>sixth</a:t>
            </a:r>
            <a:r>
              <a:rPr lang="en-US" sz="2000" i="1" dirty="0">
                <a:solidFill>
                  <a:srgbClr val="800000"/>
                </a:solidFill>
              </a:rPr>
              <a:t> angel poured out his bowl </a:t>
            </a:r>
            <a:r>
              <a:rPr lang="en-US" sz="2000" b="1" i="1" dirty="0">
                <a:solidFill>
                  <a:srgbClr val="800000"/>
                </a:solidFill>
              </a:rPr>
              <a:t>on the great river Euphrates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its water was dried up</a:t>
            </a:r>
            <a:r>
              <a:rPr lang="en-US" sz="2000" i="1" dirty="0">
                <a:solidFill>
                  <a:srgbClr val="800000"/>
                </a:solidFill>
              </a:rPr>
              <a:t>, so that </a:t>
            </a:r>
            <a:r>
              <a:rPr lang="en-US" sz="2000" b="1" i="1" dirty="0">
                <a:solidFill>
                  <a:srgbClr val="800000"/>
                </a:solidFill>
              </a:rPr>
              <a:t>the way of the </a:t>
            </a:r>
            <a:r>
              <a:rPr lang="en-US" sz="2000" b="1" i="1" u="sng" dirty="0">
                <a:solidFill>
                  <a:srgbClr val="800000"/>
                </a:solidFill>
              </a:rPr>
              <a:t>kings from the east</a:t>
            </a:r>
            <a:r>
              <a:rPr lang="en-US" sz="2000" b="1" i="1" dirty="0">
                <a:solidFill>
                  <a:srgbClr val="800000"/>
                </a:solidFill>
              </a:rPr>
              <a:t> might be prepared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16:12</a:t>
            </a:r>
            <a:r>
              <a:rPr lang="en-US" sz="2000" dirty="0"/>
              <a:t>)</a:t>
            </a:r>
          </a:p>
          <a:p>
            <a:r>
              <a:rPr lang="en-US" sz="2000" dirty="0"/>
              <a:t>Euphrates River always served as a symbol of a border, defense to keep out invading empires (</a:t>
            </a:r>
            <a:r>
              <a:rPr lang="en-US" sz="2000" b="1" dirty="0">
                <a:solidFill>
                  <a:srgbClr val="800000"/>
                </a:solidFill>
              </a:rPr>
              <a:t>Jeremiah 46:2-10</a:t>
            </a:r>
            <a:r>
              <a:rPr lang="en-US" sz="2000" dirty="0"/>
              <a:t>).</a:t>
            </a:r>
          </a:p>
          <a:p>
            <a:r>
              <a:rPr lang="en-US" sz="2000" dirty="0"/>
              <a:t>Indicates that kingdoms and empires, once held at bay, will be able to start attacking and invading.</a:t>
            </a:r>
          </a:p>
          <a:p>
            <a:r>
              <a:rPr lang="en-US" sz="2000" dirty="0"/>
              <a:t>Eastern border of Roman Empire was always pressed by Parthian Empire.</a:t>
            </a:r>
          </a:p>
        </p:txBody>
      </p:sp>
    </p:spTree>
    <p:extLst>
      <p:ext uri="{BB962C8B-B14F-4D97-AF65-F5344CB8AC3E}">
        <p14:creationId xmlns:p14="http://schemas.microsoft.com/office/powerpoint/2010/main" val="109125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Gathering to Battle for the Great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0"/>
              </a:spcBef>
              <a:buFont typeface="+mj-lt"/>
              <a:buAutoNum type="arabicPeriod" startAt="8"/>
            </a:pPr>
            <a:r>
              <a:rPr lang="en-US" sz="1900" dirty="0"/>
              <a:t>Is the releasing of the three frogs part of the outpouring of the bowl, or are they a response to it?  How do you know?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i="1" dirty="0">
                <a:solidFill>
                  <a:srgbClr val="800000"/>
                </a:solidFill>
              </a:rPr>
              <a:t>And I saw </a:t>
            </a:r>
            <a:r>
              <a:rPr lang="en-US" sz="1900" b="1" i="1" dirty="0">
                <a:solidFill>
                  <a:srgbClr val="800000"/>
                </a:solidFill>
              </a:rPr>
              <a:t>three unclean spirits </a:t>
            </a:r>
            <a:r>
              <a:rPr lang="en-US" sz="1900" i="1" dirty="0">
                <a:solidFill>
                  <a:srgbClr val="800000"/>
                </a:solidFill>
              </a:rPr>
              <a:t>like frogs coming </a:t>
            </a:r>
            <a:r>
              <a:rPr lang="en-US" sz="1900" b="1" i="1" dirty="0">
                <a:solidFill>
                  <a:srgbClr val="800000"/>
                </a:solidFill>
              </a:rPr>
              <a:t>out of the mouth of </a:t>
            </a:r>
            <a:r>
              <a:rPr lang="en-US" sz="1900" b="1" i="1" u="sng" dirty="0">
                <a:solidFill>
                  <a:srgbClr val="800000"/>
                </a:solidFill>
              </a:rPr>
              <a:t>the dragon</a:t>
            </a:r>
            <a:r>
              <a:rPr lang="en-US" sz="1900" i="1" dirty="0">
                <a:solidFill>
                  <a:srgbClr val="800000"/>
                </a:solidFill>
              </a:rPr>
              <a:t>, out of </a:t>
            </a:r>
            <a:r>
              <a:rPr lang="en-US" sz="1900" b="1" i="1" dirty="0">
                <a:solidFill>
                  <a:srgbClr val="800000"/>
                </a:solidFill>
              </a:rPr>
              <a:t>the mouth of the beast</a:t>
            </a:r>
            <a:r>
              <a:rPr lang="en-US" sz="1900" i="1" dirty="0">
                <a:solidFill>
                  <a:srgbClr val="800000"/>
                </a:solidFill>
              </a:rPr>
              <a:t>, and out of </a:t>
            </a:r>
            <a:r>
              <a:rPr lang="en-US" sz="1900" b="1" i="1" dirty="0">
                <a:solidFill>
                  <a:srgbClr val="800000"/>
                </a:solidFill>
              </a:rPr>
              <a:t>the mouth of the false prophet</a:t>
            </a:r>
            <a:r>
              <a:rPr lang="en-US" sz="1900" i="1" dirty="0">
                <a:solidFill>
                  <a:srgbClr val="800000"/>
                </a:solidFill>
              </a:rPr>
              <a:t>.  For they are </a:t>
            </a:r>
            <a:r>
              <a:rPr lang="en-US" sz="1900" b="1" i="1" dirty="0">
                <a:solidFill>
                  <a:srgbClr val="800000"/>
                </a:solidFill>
              </a:rPr>
              <a:t>spirits of demons</a:t>
            </a:r>
            <a:r>
              <a:rPr lang="en-US" sz="1900" i="1" dirty="0">
                <a:solidFill>
                  <a:srgbClr val="800000"/>
                </a:solidFill>
              </a:rPr>
              <a:t>, performing signs, which go out to </a:t>
            </a:r>
            <a:r>
              <a:rPr lang="en-US" sz="1900" b="1" i="1" dirty="0">
                <a:solidFill>
                  <a:srgbClr val="800000"/>
                </a:solidFill>
              </a:rPr>
              <a:t>the kings of the earth and of the whole world</a:t>
            </a:r>
            <a:r>
              <a:rPr lang="en-US" sz="1900" i="1" dirty="0">
                <a:solidFill>
                  <a:srgbClr val="800000"/>
                </a:solidFill>
              </a:rPr>
              <a:t>, to </a:t>
            </a:r>
            <a:r>
              <a:rPr lang="en-US" sz="1900" b="1" i="1" dirty="0">
                <a:solidFill>
                  <a:srgbClr val="800000"/>
                </a:solidFill>
              </a:rPr>
              <a:t>gather them to the </a:t>
            </a:r>
            <a:r>
              <a:rPr lang="en-US" sz="1900" b="1" i="1" u="sng" dirty="0">
                <a:solidFill>
                  <a:srgbClr val="800000"/>
                </a:solidFill>
              </a:rPr>
              <a:t>battle of that great day</a:t>
            </a:r>
            <a:r>
              <a:rPr lang="en-US" sz="1900" b="1" i="1" dirty="0">
                <a:solidFill>
                  <a:srgbClr val="800000"/>
                </a:solidFill>
              </a:rPr>
              <a:t> of God Almighty</a:t>
            </a:r>
            <a:r>
              <a:rPr lang="en-US" sz="1900" i="1" dirty="0">
                <a:solidFill>
                  <a:srgbClr val="800000"/>
                </a:solidFill>
              </a:rPr>
              <a:t>. </a:t>
            </a:r>
            <a:r>
              <a:rPr lang="en-US" sz="1900" dirty="0"/>
              <a:t>(</a:t>
            </a:r>
            <a:r>
              <a:rPr lang="en-US" sz="1900" b="1" dirty="0">
                <a:solidFill>
                  <a:srgbClr val="800000"/>
                </a:solidFill>
              </a:rPr>
              <a:t>16:13-14</a:t>
            </a:r>
            <a:r>
              <a:rPr lang="en-US" sz="1900" dirty="0"/>
              <a:t>)</a:t>
            </a:r>
          </a:p>
          <a:p>
            <a:pPr>
              <a:spcBef>
                <a:spcPts val="0"/>
              </a:spcBef>
            </a:pPr>
            <a:r>
              <a:rPr lang="en-US" sz="1900" dirty="0"/>
              <a:t>Appears to be a response, because bowls are from God.  Frogs are from the Devil.</a:t>
            </a:r>
          </a:p>
          <a:p>
            <a:pPr>
              <a:spcBef>
                <a:spcPts val="0"/>
              </a:spcBef>
            </a:pPr>
            <a:r>
              <a:rPr lang="en-US" sz="1900" dirty="0"/>
              <a:t>The </a:t>
            </a:r>
            <a:r>
              <a:rPr lang="en-US" sz="1900" i="1" dirty="0">
                <a:solidFill>
                  <a:srgbClr val="800000"/>
                </a:solidFill>
              </a:rPr>
              <a:t>“kings of the east”</a:t>
            </a:r>
            <a:r>
              <a:rPr lang="en-US" sz="1900" dirty="0"/>
              <a:t> represent nations used to bring judgment against Rome.</a:t>
            </a:r>
          </a:p>
          <a:p>
            <a:pPr>
              <a:spcBef>
                <a:spcPts val="0"/>
              </a:spcBef>
            </a:pPr>
            <a:r>
              <a:rPr lang="en-US" sz="1900" dirty="0"/>
              <a:t>As counter, the Devil and his agents summon other nations as allies to help them in a coming decisive battle, </a:t>
            </a:r>
            <a:r>
              <a:rPr lang="en-US" sz="1900" i="1" dirty="0">
                <a:solidFill>
                  <a:srgbClr val="800000"/>
                </a:solidFill>
              </a:rPr>
              <a:t>“the battle of that great day of God Almighty”</a:t>
            </a:r>
            <a:r>
              <a:rPr lang="en-US" sz="1900" dirty="0"/>
              <a:t>.</a:t>
            </a:r>
          </a:p>
          <a:p>
            <a:pPr>
              <a:spcBef>
                <a:spcPts val="0"/>
              </a:spcBef>
            </a:pPr>
            <a:r>
              <a:rPr lang="en-US" sz="1900" dirty="0"/>
              <a:t>The </a:t>
            </a:r>
            <a:r>
              <a:rPr lang="en-US" sz="1900" i="1" dirty="0">
                <a:solidFill>
                  <a:srgbClr val="800000"/>
                </a:solidFill>
              </a:rPr>
              <a:t>“earth beast” </a:t>
            </a:r>
            <a:r>
              <a:rPr lang="en-US" sz="1900" dirty="0"/>
              <a:t>(</a:t>
            </a:r>
            <a:r>
              <a:rPr lang="en-US" sz="1900" b="1" dirty="0">
                <a:solidFill>
                  <a:srgbClr val="800000"/>
                </a:solidFill>
              </a:rPr>
              <a:t>13:11-18</a:t>
            </a:r>
            <a:r>
              <a:rPr lang="en-US" sz="1900" dirty="0"/>
              <a:t>) is now called the </a:t>
            </a:r>
            <a:r>
              <a:rPr lang="en-US" sz="1900" i="1" dirty="0">
                <a:solidFill>
                  <a:srgbClr val="800000"/>
                </a:solidFill>
              </a:rPr>
              <a:t>“false prophet”</a:t>
            </a:r>
            <a:r>
              <a:rPr lang="en-US" sz="1900" dirty="0"/>
              <a:t>.</a:t>
            </a:r>
          </a:p>
          <a:p>
            <a:pPr>
              <a:spcBef>
                <a:spcPts val="0"/>
              </a:spcBef>
            </a:pPr>
            <a:r>
              <a:rPr lang="en-US" sz="1900" dirty="0"/>
              <a:t>Miracles performed by </a:t>
            </a:r>
            <a:r>
              <a:rPr lang="en-US" sz="1900" i="1" dirty="0">
                <a:solidFill>
                  <a:srgbClr val="800000"/>
                </a:solidFill>
              </a:rPr>
              <a:t>“frogs”</a:t>
            </a:r>
            <a:r>
              <a:rPr lang="en-US" sz="1900" dirty="0">
                <a:solidFill>
                  <a:srgbClr val="800000"/>
                </a:solidFill>
              </a:rPr>
              <a:t> </a:t>
            </a:r>
            <a:r>
              <a:rPr lang="en-US" sz="1900" dirty="0"/>
              <a:t>are fake, trickery like </a:t>
            </a:r>
            <a:r>
              <a:rPr lang="en-US" sz="1900" i="1" dirty="0">
                <a:solidFill>
                  <a:srgbClr val="800000"/>
                </a:solidFill>
              </a:rPr>
              <a:t>“earth beast”</a:t>
            </a:r>
            <a:r>
              <a:rPr lang="en-US" sz="1900" dirty="0"/>
              <a:t> before (</a:t>
            </a:r>
            <a:r>
              <a:rPr lang="en-US" sz="1900" b="1" dirty="0">
                <a:solidFill>
                  <a:srgbClr val="800000"/>
                </a:solidFill>
              </a:rPr>
              <a:t>2 Corinthians 11:13-15; Exodus 7-8; Matthew 24:24; 2 Thessalonians 2:9-12</a:t>
            </a:r>
            <a:r>
              <a:rPr lang="en-US" sz="19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1900" dirty="0"/>
              <a:t>Note, God is allowing the Devil to summon his full strength – to make a point.</a:t>
            </a:r>
          </a:p>
        </p:txBody>
      </p:sp>
    </p:spTree>
    <p:extLst>
      <p:ext uri="{BB962C8B-B14F-4D97-AF65-F5344CB8AC3E}">
        <p14:creationId xmlns:p14="http://schemas.microsoft.com/office/powerpoint/2010/main" val="258773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“I May Show My Power in You”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“… for at this time </a:t>
            </a:r>
            <a:r>
              <a:rPr lang="en-US" sz="2000" b="1" i="1" dirty="0">
                <a:solidFill>
                  <a:srgbClr val="800000"/>
                </a:solidFill>
              </a:rPr>
              <a:t>I will send all My plagues to </a:t>
            </a:r>
            <a:r>
              <a:rPr lang="en-US" sz="2000" b="1" i="1" u="sng" dirty="0">
                <a:solidFill>
                  <a:srgbClr val="800000"/>
                </a:solidFill>
              </a:rPr>
              <a:t>your very heart</a:t>
            </a:r>
            <a:r>
              <a:rPr lang="en-US" sz="2000" i="1" dirty="0">
                <a:solidFill>
                  <a:srgbClr val="800000"/>
                </a:solidFill>
              </a:rPr>
              <a:t>, and on your servants and on your people, </a:t>
            </a:r>
            <a:r>
              <a:rPr lang="en-US" sz="2000" b="1" i="1" u="sng" dirty="0">
                <a:solidFill>
                  <a:srgbClr val="800000"/>
                </a:solidFill>
              </a:rPr>
              <a:t>that you may know</a:t>
            </a:r>
            <a:r>
              <a:rPr lang="en-US" sz="2000" b="1" i="1" dirty="0">
                <a:solidFill>
                  <a:srgbClr val="800000"/>
                </a:solidFill>
              </a:rPr>
              <a:t> that there is none like Me in all the earth</a:t>
            </a:r>
            <a:r>
              <a:rPr lang="en-US" sz="2000" i="1" dirty="0">
                <a:solidFill>
                  <a:srgbClr val="800000"/>
                </a:solidFill>
              </a:rPr>
              <a:t>.  Now if I had stretched out My hand and struck you and your people with pestilence, then you would have been cut off from the earth.  But indeed for this purpose </a:t>
            </a:r>
            <a:r>
              <a:rPr lang="en-US" sz="2000" b="1" i="1" u="sng" dirty="0">
                <a:solidFill>
                  <a:srgbClr val="800000"/>
                </a:solidFill>
              </a:rPr>
              <a:t>I have raised you up</a:t>
            </a:r>
            <a:r>
              <a:rPr lang="en-US" sz="2000" b="1" i="1" dirty="0">
                <a:solidFill>
                  <a:srgbClr val="800000"/>
                </a:solidFill>
              </a:rPr>
              <a:t>, that I may show My power in you</a:t>
            </a:r>
            <a:r>
              <a:rPr lang="en-US" sz="2000" i="1" dirty="0">
                <a:solidFill>
                  <a:srgbClr val="800000"/>
                </a:solidFill>
              </a:rPr>
              <a:t>, and that </a:t>
            </a:r>
            <a:r>
              <a:rPr lang="en-US" sz="2000" b="1" i="1" dirty="0">
                <a:solidFill>
                  <a:srgbClr val="800000"/>
                </a:solidFill>
              </a:rPr>
              <a:t>My name may be declared in all the earth</a:t>
            </a:r>
            <a:r>
              <a:rPr lang="en-US" sz="2000" i="1" dirty="0">
                <a:solidFill>
                  <a:srgbClr val="800000"/>
                </a:solidFill>
              </a:rPr>
              <a:t>.  </a:t>
            </a:r>
            <a:r>
              <a:rPr lang="en-US" sz="2000" b="1" i="1" dirty="0">
                <a:solidFill>
                  <a:srgbClr val="800000"/>
                </a:solidFill>
              </a:rPr>
              <a:t>As yet </a:t>
            </a:r>
            <a:r>
              <a:rPr lang="en-US" sz="2000" b="1" i="1" u="sng" dirty="0">
                <a:solidFill>
                  <a:srgbClr val="800000"/>
                </a:solidFill>
              </a:rPr>
              <a:t>you exalt yourself</a:t>
            </a:r>
            <a:r>
              <a:rPr lang="en-US" sz="2000" b="1" i="1" dirty="0">
                <a:solidFill>
                  <a:srgbClr val="800000"/>
                </a:solidFill>
              </a:rPr>
              <a:t> against My people </a:t>
            </a:r>
            <a:r>
              <a:rPr lang="en-US" sz="2000" i="1" dirty="0">
                <a:solidFill>
                  <a:srgbClr val="800000"/>
                </a:solidFill>
              </a:rPr>
              <a:t>in that you will not let them go.”</a:t>
            </a:r>
            <a:r>
              <a:rPr lang="en-US" sz="2000" dirty="0">
                <a:solidFill>
                  <a:srgbClr val="800000"/>
                </a:solidFill>
              </a:rPr>
              <a:t> (</a:t>
            </a:r>
            <a:r>
              <a:rPr lang="en-US" sz="2000" b="1" dirty="0">
                <a:solidFill>
                  <a:srgbClr val="800000"/>
                </a:solidFill>
              </a:rPr>
              <a:t>Exodus 9:14-17</a:t>
            </a:r>
            <a:r>
              <a:rPr lang="en-US" sz="2000" dirty="0">
                <a:solidFill>
                  <a:srgbClr val="800000"/>
                </a:solidFill>
              </a:rPr>
              <a:t>)</a:t>
            </a:r>
          </a:p>
          <a:p>
            <a:r>
              <a:rPr lang="en-US" sz="2000" dirty="0"/>
              <a:t>By God permitting the Devil to summon his full strength:</a:t>
            </a:r>
          </a:p>
          <a:p>
            <a:pPr lvl="1"/>
            <a:r>
              <a:rPr lang="en-US" sz="1800" dirty="0"/>
              <a:t>He judges and destroys the Devil more completely.</a:t>
            </a:r>
          </a:p>
          <a:p>
            <a:pPr lvl="1"/>
            <a:r>
              <a:rPr lang="en-US" sz="1800" dirty="0"/>
              <a:t>Makes a greater example out of the Devil.</a:t>
            </a:r>
          </a:p>
          <a:p>
            <a:pPr lvl="1"/>
            <a:r>
              <a:rPr lang="en-US" sz="1800" dirty="0"/>
              <a:t>Eliminates excuses with every delay.</a:t>
            </a:r>
          </a:p>
        </p:txBody>
      </p:sp>
    </p:spTree>
    <p:extLst>
      <p:ext uri="{BB962C8B-B14F-4D97-AF65-F5344CB8AC3E}">
        <p14:creationId xmlns:p14="http://schemas.microsoft.com/office/powerpoint/2010/main" val="283142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“Thief in the Night”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spcBef>
                <a:spcPts val="200"/>
              </a:spcBef>
              <a:buFont typeface="+mj-lt"/>
              <a:buAutoNum type="arabicPeriod" startAt="9"/>
            </a:pPr>
            <a:r>
              <a:rPr lang="en-US" sz="2000" dirty="0"/>
              <a:t>Why is Jesus’ warning interjected at verse </a:t>
            </a:r>
            <a:r>
              <a:rPr lang="en-US" sz="2000" b="1" dirty="0">
                <a:solidFill>
                  <a:srgbClr val="800000"/>
                </a:solidFill>
              </a:rPr>
              <a:t>15</a:t>
            </a:r>
            <a:r>
              <a:rPr lang="en-US" sz="2000" dirty="0"/>
              <a:t>?  How does this relate to the context?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“Behold, </a:t>
            </a:r>
            <a:r>
              <a:rPr lang="en-US" sz="2000" b="1" i="1" dirty="0">
                <a:solidFill>
                  <a:srgbClr val="800000"/>
                </a:solidFill>
              </a:rPr>
              <a:t>I am coming </a:t>
            </a:r>
            <a:r>
              <a:rPr lang="en-US" sz="2000" b="1" i="1" u="sng" dirty="0">
                <a:solidFill>
                  <a:srgbClr val="800000"/>
                </a:solidFill>
              </a:rPr>
              <a:t>as a thief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b="1" i="1" u="sng" dirty="0">
                <a:solidFill>
                  <a:srgbClr val="800000"/>
                </a:solidFill>
              </a:rPr>
              <a:t>Blessed</a:t>
            </a:r>
            <a:r>
              <a:rPr lang="en-US" sz="2000" i="1" dirty="0">
                <a:solidFill>
                  <a:srgbClr val="800000"/>
                </a:solidFill>
              </a:rPr>
              <a:t> is he </a:t>
            </a:r>
            <a:r>
              <a:rPr lang="en-US" sz="2000" b="1" i="1" dirty="0">
                <a:solidFill>
                  <a:srgbClr val="800000"/>
                </a:solidFill>
              </a:rPr>
              <a:t>who </a:t>
            </a:r>
            <a:r>
              <a:rPr lang="en-US" sz="2000" b="1" i="1" u="sng" dirty="0">
                <a:solidFill>
                  <a:srgbClr val="800000"/>
                </a:solidFill>
              </a:rPr>
              <a:t>watches</a:t>
            </a:r>
            <a:r>
              <a:rPr lang="en-US" sz="2000" b="1" i="1" dirty="0">
                <a:solidFill>
                  <a:srgbClr val="800000"/>
                </a:solidFill>
              </a:rPr>
              <a:t>, and </a:t>
            </a:r>
            <a:r>
              <a:rPr lang="en-US" sz="2000" b="1" i="1" u="sng" dirty="0">
                <a:solidFill>
                  <a:srgbClr val="800000"/>
                </a:solidFill>
              </a:rPr>
              <a:t>keeps</a:t>
            </a:r>
            <a:r>
              <a:rPr lang="en-US" sz="2000" b="1" i="1" dirty="0">
                <a:solidFill>
                  <a:srgbClr val="800000"/>
                </a:solidFill>
              </a:rPr>
              <a:t> his garments</a:t>
            </a:r>
            <a:r>
              <a:rPr lang="en-US" sz="2000" i="1" dirty="0">
                <a:solidFill>
                  <a:srgbClr val="800000"/>
                </a:solidFill>
              </a:rPr>
              <a:t>, lest he walk naked and they see his shame.”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16:15</a:t>
            </a:r>
            <a:r>
              <a:rPr lang="en-US" sz="2000" dirty="0"/>
              <a:t>)</a:t>
            </a:r>
          </a:p>
          <a:p>
            <a:pPr>
              <a:spcBef>
                <a:spcPts val="200"/>
              </a:spcBef>
            </a:pPr>
            <a:r>
              <a:rPr lang="en-US" sz="2000" dirty="0"/>
              <a:t>Jesus directly repeats, emphasizes warnings previously given.</a:t>
            </a:r>
          </a:p>
          <a:p>
            <a:pPr>
              <a:spcBef>
                <a:spcPts val="200"/>
              </a:spcBef>
            </a:pPr>
            <a:r>
              <a:rPr lang="en-US" sz="2000" dirty="0"/>
              <a:t>His saints must keep themselves pure lest they share in the beast’s destruction.</a:t>
            </a:r>
          </a:p>
          <a:p>
            <a:pPr>
              <a:spcBef>
                <a:spcPts val="200"/>
              </a:spcBef>
            </a:pPr>
            <a:r>
              <a:rPr lang="en-US" sz="2000" dirty="0"/>
              <a:t>Here, emphasizes the </a:t>
            </a:r>
            <a:r>
              <a:rPr lang="en-US" sz="2000" b="1" i="1" dirty="0"/>
              <a:t>suddenness</a:t>
            </a:r>
            <a:r>
              <a:rPr lang="en-US" sz="2000" dirty="0"/>
              <a:t>, </a:t>
            </a:r>
            <a:r>
              <a:rPr lang="en-US" sz="2000" b="1" i="1" dirty="0"/>
              <a:t>quickness</a:t>
            </a:r>
            <a:r>
              <a:rPr lang="en-US" sz="2000" dirty="0"/>
              <a:t> of judgment.</a:t>
            </a:r>
          </a:p>
          <a:p>
            <a:pPr>
              <a:spcBef>
                <a:spcPts val="200"/>
              </a:spcBef>
            </a:pPr>
            <a:r>
              <a:rPr lang="en-US" sz="2000" b="1" i="1" dirty="0"/>
              <a:t>Lesson: </a:t>
            </a:r>
            <a:r>
              <a:rPr lang="en-US" sz="2000" dirty="0"/>
              <a:t>We must not play the middle, delaying to act in conviction; otherwise, Jesus’ judgment will catch us by surprise, unprepared like a </a:t>
            </a:r>
            <a:r>
              <a:rPr lang="en-US" sz="2000" i="1" dirty="0">
                <a:solidFill>
                  <a:srgbClr val="800000"/>
                </a:solidFill>
              </a:rPr>
              <a:t>“thief in the night”</a:t>
            </a:r>
            <a:r>
              <a:rPr lang="en-US" sz="2000" dirty="0"/>
              <a:t>, like other judgments past and future (</a:t>
            </a:r>
            <a:r>
              <a:rPr lang="en-US" sz="2000" b="1" dirty="0">
                <a:solidFill>
                  <a:srgbClr val="800000"/>
                </a:solidFill>
              </a:rPr>
              <a:t>Matthew 24:37-51; 1 Thessalonians 5:1-4; 2 Peter 3:3-10</a:t>
            </a:r>
            <a:r>
              <a:rPr lang="en-US" sz="2000" dirty="0"/>
              <a:t>).</a:t>
            </a:r>
          </a:p>
          <a:p>
            <a:pPr>
              <a:spcBef>
                <a:spcPts val="200"/>
              </a:spcBef>
            </a:pPr>
            <a:r>
              <a:rPr lang="en-US" sz="2000" dirty="0"/>
              <a:t>Are we deliberately partaking in the </a:t>
            </a:r>
            <a:r>
              <a:rPr lang="en-US" sz="2000" i="1" dirty="0">
                <a:solidFill>
                  <a:srgbClr val="800000"/>
                </a:solidFill>
              </a:rPr>
              <a:t>“passing pleasures of sin”</a:t>
            </a:r>
            <a:r>
              <a:rPr lang="en-US" sz="2000" dirty="0"/>
              <a:t>, intending to fully repent just before judgment (</a:t>
            </a:r>
            <a:r>
              <a:rPr lang="en-US" sz="2000" b="1" dirty="0">
                <a:solidFill>
                  <a:srgbClr val="800000"/>
                </a:solidFill>
              </a:rPr>
              <a:t>Galatians 6:7-8</a:t>
            </a:r>
            <a:r>
              <a:rPr lang="en-US" sz="2000" dirty="0"/>
              <a:t>)?  Or, are we </a:t>
            </a:r>
            <a:r>
              <a:rPr lang="en-US" sz="2000" i="1" dirty="0">
                <a:solidFill>
                  <a:srgbClr val="800000"/>
                </a:solidFill>
              </a:rPr>
              <a:t>“watching, keeping our garments clean”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523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e_lion_of_the_tribe_of_judah-still-16x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the_lion_of_the_tribe_of_judah-still-16x9</Template>
  <TotalTime>24485</TotalTime>
  <Words>2023</Words>
  <Application>Microsoft Office PowerPoint</Application>
  <PresentationFormat>On-screen Show (16:9)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Impact</vt:lpstr>
      <vt:lpstr>Times New Roman</vt:lpstr>
      <vt:lpstr>Trebuchet MS</vt:lpstr>
      <vt:lpstr>Wingdings</vt:lpstr>
      <vt:lpstr>the_lion_of_the_tribe_of_judah-still-16x9</vt:lpstr>
      <vt:lpstr>Revelation Trust God</vt:lpstr>
      <vt:lpstr>PowerPoint Presentation</vt:lpstr>
      <vt:lpstr>Pain of Invisible Fire in Darkness</vt:lpstr>
      <vt:lpstr>Refused to Repent</vt:lpstr>
      <vt:lpstr>PowerPoint Presentation</vt:lpstr>
      <vt:lpstr>Drying the River Euphrates</vt:lpstr>
      <vt:lpstr>Gathering to Battle for the Great Day</vt:lpstr>
      <vt:lpstr>“I May Show My Power in You”</vt:lpstr>
      <vt:lpstr>“Thief in the Night”</vt:lpstr>
      <vt:lpstr>The Battle of Armageddon</vt:lpstr>
      <vt:lpstr>Trumpets vs. Bowls of Wrath</vt:lpstr>
      <vt:lpstr>PowerPoint Presentation</vt:lpstr>
      <vt:lpstr>Destroying the Air</vt:lpstr>
      <vt:lpstr>End of the World – Again?</vt:lpstr>
      <vt:lpstr>It’s the Woman’s Fault, You Gave Me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 - Trust God</dc:title>
  <dc:creator>C. Trevor Bowen</dc:creator>
  <cp:lastModifiedBy>Trevor Bowen</cp:lastModifiedBy>
  <cp:revision>1731</cp:revision>
  <dcterms:created xsi:type="dcterms:W3CDTF">2017-04-01T00:42:32Z</dcterms:created>
  <dcterms:modified xsi:type="dcterms:W3CDTF">2023-03-23T02:52:01Z</dcterms:modified>
</cp:coreProperties>
</file>