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505" r:id="rId2"/>
    <p:sldId id="523" r:id="rId3"/>
    <p:sldId id="524" r:id="rId4"/>
    <p:sldId id="530" r:id="rId5"/>
    <p:sldId id="890" r:id="rId6"/>
    <p:sldId id="531" r:id="rId7"/>
    <p:sldId id="532" r:id="rId8"/>
    <p:sldId id="584" r:id="rId9"/>
    <p:sldId id="585" r:id="rId10"/>
    <p:sldId id="586" r:id="rId11"/>
    <p:sldId id="587" r:id="rId12"/>
    <p:sldId id="588" r:id="rId13"/>
    <p:sldId id="589" r:id="rId14"/>
    <p:sldId id="590" r:id="rId15"/>
    <p:sldId id="592" r:id="rId16"/>
    <p:sldId id="593" r:id="rId17"/>
    <p:sldId id="594" r:id="rId18"/>
    <p:sldId id="891" r:id="rId19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5C1FF"/>
    <a:srgbClr val="FFC1CD"/>
    <a:srgbClr val="FF99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642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66D22-6B8F-4752-8C98-976BC731DB6B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AD72D-30BF-4F18-8E38-00BE0381C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8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2039C9-4EB9-4FE5-A220-06E6BC87B3AD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27" y="4253454"/>
            <a:ext cx="3460750" cy="28015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746626" y="503345"/>
            <a:ext cx="4213306" cy="3568593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27" y="4253453"/>
            <a:ext cx="4213306" cy="407611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alphaModFix amt="75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7501" y="45720"/>
            <a:ext cx="9048998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7501" y="914400"/>
            <a:ext cx="9048998" cy="4144488"/>
          </a:xfrm>
        </p:spPr>
        <p:txBody>
          <a:bodyPr/>
          <a:lstStyle>
            <a:lvl1pPr marL="344488" indent="-344488"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687388" indent="-342900"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 marL="1031875" indent="-344488">
              <a:buFont typeface="Times New Roman" panose="02020603050405020304" pitchFamily="18" charset="0"/>
              <a:buChar char="−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1374775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4pPr>
            <a:lvl5pPr marL="1711325" indent="-336550">
              <a:buSzPct val="50000"/>
              <a:buFont typeface="Wingdings" panose="05000000000000000000" pitchFamily="2" charset="2"/>
              <a:buChar char="q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18750" y="907391"/>
            <a:ext cx="7494197" cy="27432"/>
          </a:xfrm>
          <a:prstGeom prst="rect">
            <a:avLst/>
          </a:prstGeom>
          <a:gradFill flip="none" rotWithShape="1">
            <a:gsLst>
              <a:gs pos="22000">
                <a:srgbClr val="800000"/>
              </a:gs>
              <a:gs pos="0">
                <a:srgbClr val="800000"/>
              </a:gs>
              <a:gs pos="69000">
                <a:schemeClr val="accent1">
                  <a:shade val="67500"/>
                  <a:satMod val="115000"/>
                </a:schemeClr>
              </a:gs>
              <a:gs pos="100000">
                <a:schemeClr val="tx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67" y="118882"/>
            <a:ext cx="7328634" cy="492143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67" y="118882"/>
            <a:ext cx="7328634" cy="492143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1108" y="391682"/>
            <a:ext cx="8160063" cy="4354160"/>
          </a:xfrm>
        </p:spPr>
        <p:txBody>
          <a:bodyPr anchor="ctr"/>
          <a:lstStyle>
            <a:lvl1pPr marL="0" indent="0" algn="ctr">
              <a:buFont typeface="Arial"/>
              <a:buNone/>
              <a:defRPr sz="5400">
                <a:latin typeface="Impact" panose="020B080603090205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106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01" y="45720"/>
            <a:ext cx="9048998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01" y="914400"/>
            <a:ext cx="9048998" cy="4185672"/>
          </a:xfrm>
          <a:prstGeom prst="rect">
            <a:avLst/>
          </a:prstGeom>
        </p:spPr>
        <p:txBody>
          <a:bodyPr vert="horz" lIns="45720" tIns="45720" rIns="45720" bIns="4572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5" r:id="rId4"/>
    <p:sldLayoutId id="2147483652" r:id="rId5"/>
    <p:sldLayoutId id="2147483656" r:id="rId6"/>
    <p:sldLayoutId id="2147483650" r:id="rId7"/>
    <p:sldLayoutId id="2147483657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mpact" panose="020B0806030902050204" pitchFamily="34" charset="0"/>
          <a:ea typeface="+mj-ea"/>
          <a:cs typeface="Impact" panose="020B0806030902050204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457200" indent="-22542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6889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14400" indent="-22542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1461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Revelation</a:t>
            </a:r>
            <a:br>
              <a:rPr lang="en-US" sz="5400" dirty="0"/>
            </a:br>
            <a:r>
              <a:rPr lang="en-US" sz="2800" dirty="0">
                <a:solidFill>
                  <a:srgbClr val="C00000"/>
                </a:solidFill>
              </a:rPr>
              <a:t>Trust God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b="1" dirty="0"/>
              <a:t>Lesson 13 – The Child, the Woman, and the Dragon</a:t>
            </a:r>
          </a:p>
        </p:txBody>
      </p:sp>
    </p:spTree>
    <p:extLst>
      <p:ext uri="{BB962C8B-B14F-4D97-AF65-F5344CB8AC3E}">
        <p14:creationId xmlns:p14="http://schemas.microsoft.com/office/powerpoint/2010/main" val="60000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Rise of the Sea Beast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/>
            </a:pPr>
            <a:r>
              <a:rPr lang="en-US" sz="2000" dirty="0"/>
              <a:t>What was the origin of the first beast?  How might this help us understand what the beast represents?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I stood </a:t>
            </a:r>
            <a:r>
              <a:rPr lang="en-US" sz="2000" b="1" i="1" dirty="0">
                <a:solidFill>
                  <a:srgbClr val="800000"/>
                </a:solidFill>
              </a:rPr>
              <a:t>on the sand of the sea</a:t>
            </a:r>
            <a:r>
              <a:rPr lang="en-US" sz="2000" i="1" dirty="0">
                <a:solidFill>
                  <a:srgbClr val="800000"/>
                </a:solidFill>
              </a:rPr>
              <a:t>. And I saw </a:t>
            </a:r>
            <a:r>
              <a:rPr lang="en-US" sz="2000" b="1" i="1" dirty="0">
                <a:solidFill>
                  <a:srgbClr val="800000"/>
                </a:solidFill>
              </a:rPr>
              <a:t>a beast rising up </a:t>
            </a:r>
            <a:r>
              <a:rPr lang="en-US" sz="2000" b="1" i="1" u="sng" dirty="0">
                <a:solidFill>
                  <a:srgbClr val="800000"/>
                </a:solidFill>
              </a:rPr>
              <a:t>out of the sea</a:t>
            </a:r>
            <a:r>
              <a:rPr lang="en-US" sz="2000" i="1" dirty="0">
                <a:solidFill>
                  <a:srgbClr val="800000"/>
                </a:solidFill>
              </a:rPr>
              <a:t>, having seven heads and ten horns, and on his horns ten crowns, and on his heads a blasphemous name. 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13:1</a:t>
            </a:r>
            <a:r>
              <a:rPr lang="en-US" sz="2000" dirty="0"/>
              <a:t>)</a:t>
            </a:r>
          </a:p>
          <a:p>
            <a:r>
              <a:rPr lang="en-US" sz="2000" dirty="0"/>
              <a:t>The </a:t>
            </a:r>
            <a:r>
              <a:rPr lang="en-US" sz="2000" i="1" dirty="0">
                <a:solidFill>
                  <a:srgbClr val="800000"/>
                </a:solidFill>
              </a:rPr>
              <a:t>“sea”</a:t>
            </a:r>
            <a:r>
              <a:rPr lang="en-US" sz="2000" dirty="0"/>
              <a:t> represents churning, chaotic society, with rising &amp; falling nations, just like the waves (</a:t>
            </a:r>
            <a:r>
              <a:rPr lang="en-US" sz="2000" b="1" dirty="0">
                <a:solidFill>
                  <a:srgbClr val="800000"/>
                </a:solidFill>
              </a:rPr>
              <a:t>Psalm 65:7; Isaiah 17:12-13; 57:20-21; Jer. 49:23; 51:54-55</a:t>
            </a:r>
            <a:r>
              <a:rPr lang="en-US" sz="2000" dirty="0"/>
              <a:t>).</a:t>
            </a:r>
          </a:p>
          <a:p>
            <a:r>
              <a:rPr lang="en-US" sz="2000" dirty="0"/>
              <a:t>Loss of dominion is compared to falling back into the sea, or being covered by it (</a:t>
            </a:r>
            <a:r>
              <a:rPr lang="en-US" sz="2000" b="1" dirty="0">
                <a:solidFill>
                  <a:srgbClr val="800000"/>
                </a:solidFill>
              </a:rPr>
              <a:t>Jeremiah 51:40; Ezekiel 26:3-4</a:t>
            </a:r>
            <a:r>
              <a:rPr lang="en-US" sz="2000" dirty="0"/>
              <a:t>).</a:t>
            </a:r>
          </a:p>
          <a:p>
            <a:r>
              <a:rPr lang="en-US" sz="2000" dirty="0"/>
              <a:t>Powerful nations sit upon or by many waters with </a:t>
            </a:r>
            <a:r>
              <a:rPr lang="en-US" sz="2000" i="1" dirty="0">
                <a:solidFill>
                  <a:srgbClr val="800000"/>
                </a:solidFill>
              </a:rPr>
              <a:t>“nations streaming”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/>
              <a:t>to it (</a:t>
            </a:r>
            <a:r>
              <a:rPr lang="en-US" sz="2000" b="1" dirty="0">
                <a:solidFill>
                  <a:srgbClr val="800000"/>
                </a:solidFill>
              </a:rPr>
              <a:t>Jeremiah 51:13, 44</a:t>
            </a:r>
            <a:r>
              <a:rPr lang="en-US" sz="2000" dirty="0"/>
              <a:t>).</a:t>
            </a:r>
          </a:p>
          <a:p>
            <a:r>
              <a:rPr lang="en-US" sz="2000" dirty="0"/>
              <a:t>Very similar to the four beasts arising from the sea in </a:t>
            </a:r>
            <a:r>
              <a:rPr lang="en-US" sz="2000" b="1" dirty="0">
                <a:solidFill>
                  <a:srgbClr val="800000"/>
                </a:solidFill>
              </a:rPr>
              <a:t>Daniel 7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332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lnSpc>
                <a:spcPct val="97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en-US" sz="2000" dirty="0"/>
              <a:t>Describe this first beast, and compare it to the beasts described in </a:t>
            </a:r>
            <a:r>
              <a:rPr lang="en-US" sz="2000" b="1" dirty="0">
                <a:solidFill>
                  <a:srgbClr val="800000"/>
                </a:solidFill>
              </a:rPr>
              <a:t>Daniel 7:1-28</a:t>
            </a:r>
            <a:r>
              <a:rPr lang="en-US" sz="2000" dirty="0"/>
              <a:t>.  What did the beasts and their attributes in </a:t>
            </a:r>
            <a:r>
              <a:rPr lang="en-US" sz="2000" b="1" dirty="0">
                <a:solidFill>
                  <a:srgbClr val="800000"/>
                </a:solidFill>
              </a:rPr>
              <a:t>Daniel 7</a:t>
            </a:r>
            <a:r>
              <a:rPr lang="en-US" sz="2000" dirty="0"/>
              <a:t> originally represent?  How does this help us better understand this first beast of </a:t>
            </a:r>
            <a:r>
              <a:rPr lang="en-US" sz="2000" b="1" dirty="0">
                <a:solidFill>
                  <a:srgbClr val="800000"/>
                </a:solidFill>
              </a:rPr>
              <a:t>Revelation 13</a:t>
            </a:r>
            <a:r>
              <a:rPr lang="en-US" sz="2000" dirty="0"/>
              <a:t>?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I stood on the sand of the sea. And I saw a beast rising up out of the sea, having </a:t>
            </a:r>
            <a:r>
              <a:rPr lang="en-US" sz="2000" b="1" i="1" dirty="0">
                <a:solidFill>
                  <a:srgbClr val="800000"/>
                </a:solidFill>
              </a:rPr>
              <a:t>seven heads </a:t>
            </a:r>
            <a:r>
              <a:rPr lang="en-US" sz="2000" i="1" dirty="0">
                <a:solidFill>
                  <a:srgbClr val="800000"/>
                </a:solidFill>
              </a:rPr>
              <a:t>and </a:t>
            </a:r>
            <a:r>
              <a:rPr lang="en-US" sz="2000" b="1" i="1" u="sng" dirty="0">
                <a:solidFill>
                  <a:srgbClr val="800000"/>
                </a:solidFill>
              </a:rPr>
              <a:t>ten horns</a:t>
            </a:r>
            <a:r>
              <a:rPr lang="en-US" sz="2000" i="1" dirty="0">
                <a:solidFill>
                  <a:srgbClr val="800000"/>
                </a:solidFill>
              </a:rPr>
              <a:t>, and on his horns </a:t>
            </a:r>
            <a:r>
              <a:rPr lang="en-US" sz="2000" b="1" i="1" dirty="0">
                <a:solidFill>
                  <a:srgbClr val="800000"/>
                </a:solidFill>
              </a:rPr>
              <a:t>ten crowns</a:t>
            </a:r>
            <a:r>
              <a:rPr lang="en-US" sz="2000" i="1" dirty="0">
                <a:solidFill>
                  <a:srgbClr val="800000"/>
                </a:solidFill>
              </a:rPr>
              <a:t>, and on his heads a </a:t>
            </a:r>
            <a:r>
              <a:rPr lang="en-US" sz="2000" b="1" i="1" dirty="0">
                <a:solidFill>
                  <a:srgbClr val="800000"/>
                </a:solidFill>
              </a:rPr>
              <a:t>blasphemous name.  </a:t>
            </a:r>
            <a:r>
              <a:rPr lang="en-US" sz="2000" i="1" dirty="0">
                <a:solidFill>
                  <a:srgbClr val="800000"/>
                </a:solidFill>
              </a:rPr>
              <a:t>Now the beast which I saw was like a </a:t>
            </a:r>
            <a:r>
              <a:rPr lang="en-US" sz="2000" b="1" i="1" u="sng" dirty="0">
                <a:solidFill>
                  <a:srgbClr val="800000"/>
                </a:solidFill>
              </a:rPr>
              <a:t>leopard</a:t>
            </a:r>
            <a:r>
              <a:rPr lang="en-US" sz="2000" i="1" dirty="0">
                <a:solidFill>
                  <a:srgbClr val="800000"/>
                </a:solidFill>
              </a:rPr>
              <a:t>, his feet were like the </a:t>
            </a:r>
            <a:r>
              <a:rPr lang="en-US" sz="2000" b="1" i="1" dirty="0">
                <a:solidFill>
                  <a:srgbClr val="800000"/>
                </a:solidFill>
              </a:rPr>
              <a:t>feet of a </a:t>
            </a:r>
            <a:r>
              <a:rPr lang="en-US" sz="2000" b="1" i="1" u="sng" dirty="0">
                <a:solidFill>
                  <a:srgbClr val="800000"/>
                </a:solidFill>
              </a:rPr>
              <a:t>bear</a:t>
            </a:r>
            <a:r>
              <a:rPr lang="en-US" sz="2000" i="1" dirty="0">
                <a:solidFill>
                  <a:srgbClr val="800000"/>
                </a:solidFill>
              </a:rPr>
              <a:t>, and his mouth like the </a:t>
            </a:r>
            <a:r>
              <a:rPr lang="en-US" sz="2000" b="1" i="1" dirty="0">
                <a:solidFill>
                  <a:srgbClr val="800000"/>
                </a:solidFill>
              </a:rPr>
              <a:t>mouth of a </a:t>
            </a:r>
            <a:r>
              <a:rPr lang="en-US" sz="2000" b="1" i="1" u="sng" dirty="0">
                <a:solidFill>
                  <a:srgbClr val="800000"/>
                </a:solidFill>
              </a:rPr>
              <a:t>lion</a:t>
            </a:r>
            <a:r>
              <a:rPr lang="en-US" sz="2000" i="1" dirty="0">
                <a:solidFill>
                  <a:srgbClr val="800000"/>
                </a:solidFill>
              </a:rPr>
              <a:t>. The </a:t>
            </a:r>
            <a:r>
              <a:rPr lang="en-US" sz="2000" b="1" i="1" u="sng" dirty="0">
                <a:solidFill>
                  <a:srgbClr val="FF0000"/>
                </a:solidFill>
              </a:rPr>
              <a:t>dragon</a:t>
            </a:r>
            <a:r>
              <a:rPr lang="en-US" sz="2000" b="1" i="1" dirty="0">
                <a:solidFill>
                  <a:srgbClr val="800000"/>
                </a:solidFill>
              </a:rPr>
              <a:t> gave him </a:t>
            </a:r>
            <a:r>
              <a:rPr lang="en-US" sz="2000" i="1" dirty="0">
                <a:solidFill>
                  <a:srgbClr val="800000"/>
                </a:solidFill>
              </a:rPr>
              <a:t>his power, his throne, and great authority. 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13:1-2</a:t>
            </a:r>
            <a:r>
              <a:rPr lang="en-US" sz="2000" dirty="0"/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3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Comparing the Visions</a:t>
            </a:r>
          </a:p>
        </p:txBody>
      </p:sp>
      <p:sp>
        <p:nvSpPr>
          <p:cNvPr id="281620" name="Rectangle 20"/>
          <p:cNvSpPr>
            <a:spLocks noGrp="1" noChangeArrowheads="1"/>
          </p:cNvSpPr>
          <p:nvPr>
            <p:ph sz="quarter" idx="10"/>
          </p:nvPr>
        </p:nvSpPr>
        <p:spPr>
          <a:xfrm>
            <a:off x="1811462" y="1211495"/>
            <a:ext cx="1450558" cy="589842"/>
          </a:xfrm>
          <a:noFill/>
          <a:ln/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b="1" dirty="0">
                <a:solidFill>
                  <a:srgbClr val="800000"/>
                </a:solidFill>
              </a:rPr>
              <a:t>Babylon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dirty="0"/>
              <a:t>612-539 B.C.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3480890" y="1211495"/>
            <a:ext cx="1295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2707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92213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22425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76450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336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908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480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9052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b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of Gold</a:t>
            </a:r>
            <a:endParaRPr lang="en-US" altLang="en-US" sz="140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3480890" y="1725845"/>
            <a:ext cx="1295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2707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92213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22425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76450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336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908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480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9052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1400" b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Arms &amp; Chest of Silver</a:t>
            </a:r>
            <a:endParaRPr lang="en-US" altLang="en-US" sz="140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3480890" y="2468795"/>
            <a:ext cx="1295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2707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92213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22425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76450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336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908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480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9052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1400" b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Belly and Thighs of Bronze</a:t>
            </a:r>
            <a:endParaRPr lang="en-US" altLang="en-US" sz="140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607" name="Rectangle 7"/>
          <p:cNvSpPr>
            <a:spLocks noChangeArrowheads="1"/>
          </p:cNvSpPr>
          <p:nvPr/>
        </p:nvSpPr>
        <p:spPr bwMode="auto">
          <a:xfrm>
            <a:off x="3480890" y="3445615"/>
            <a:ext cx="1295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2707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92213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22425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76450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336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908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480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9052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1400" b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Legs of Iron with Feet mixed with Clay</a:t>
            </a:r>
            <a:endParaRPr lang="en-US" altLang="en-US" sz="140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608" name="Rectangle 8"/>
          <p:cNvSpPr>
            <a:spLocks noChangeArrowheads="1"/>
          </p:cNvSpPr>
          <p:nvPr/>
        </p:nvSpPr>
        <p:spPr bwMode="auto">
          <a:xfrm>
            <a:off x="6984460" y="1211495"/>
            <a:ext cx="1295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2707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92213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22425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76450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336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908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480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9052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Lion’s Mouth</a:t>
            </a:r>
            <a:endParaRPr lang="en-US" altLang="en-US" sz="1400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609" name="Rectangle 9"/>
          <p:cNvSpPr>
            <a:spLocks noChangeArrowheads="1"/>
          </p:cNvSpPr>
          <p:nvPr/>
        </p:nvSpPr>
        <p:spPr bwMode="auto">
          <a:xfrm>
            <a:off x="6984460" y="1725845"/>
            <a:ext cx="1295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1400" b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Bear’s Feet</a:t>
            </a:r>
            <a:endParaRPr lang="en-US" altLang="en-US" sz="140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610" name="Rectangle 10"/>
          <p:cNvSpPr>
            <a:spLocks noChangeArrowheads="1"/>
          </p:cNvSpPr>
          <p:nvPr/>
        </p:nvSpPr>
        <p:spPr bwMode="auto">
          <a:xfrm>
            <a:off x="6984460" y="2468795"/>
            <a:ext cx="1295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2707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92213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22425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76450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336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908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480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9052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1400" b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Leopard’s Body</a:t>
            </a:r>
            <a:endParaRPr lang="en-US" altLang="en-US" sz="140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611" name="Rectangle 11"/>
          <p:cNvSpPr>
            <a:spLocks noChangeArrowheads="1"/>
          </p:cNvSpPr>
          <p:nvPr/>
        </p:nvSpPr>
        <p:spPr bwMode="auto">
          <a:xfrm>
            <a:off x="6832060" y="3445615"/>
            <a:ext cx="16002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2707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92213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22425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76450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336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908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480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9052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1400" b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Heads and 10 Horns, Blasphemous</a:t>
            </a:r>
            <a:endParaRPr lang="en-US" altLang="en-US" sz="140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612" name="Rectangle 12"/>
          <p:cNvSpPr>
            <a:spLocks noChangeArrowheads="1"/>
          </p:cNvSpPr>
          <p:nvPr/>
        </p:nvSpPr>
        <p:spPr bwMode="auto">
          <a:xfrm>
            <a:off x="5189710" y="1211495"/>
            <a:ext cx="1295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2707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92213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22425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76450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336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908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480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9052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b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Lion</a:t>
            </a:r>
            <a:endParaRPr lang="en-US" altLang="en-US" sz="140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613" name="Rectangle 13"/>
          <p:cNvSpPr>
            <a:spLocks noChangeArrowheads="1"/>
          </p:cNvSpPr>
          <p:nvPr/>
        </p:nvSpPr>
        <p:spPr bwMode="auto">
          <a:xfrm>
            <a:off x="5189710" y="1725845"/>
            <a:ext cx="1295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1400" b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Bear</a:t>
            </a:r>
            <a:endParaRPr lang="en-US" altLang="en-US" sz="140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614" name="Rectangle 14"/>
          <p:cNvSpPr>
            <a:spLocks noChangeArrowheads="1"/>
          </p:cNvSpPr>
          <p:nvPr/>
        </p:nvSpPr>
        <p:spPr bwMode="auto">
          <a:xfrm>
            <a:off x="5189710" y="2468795"/>
            <a:ext cx="1295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1400" b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Leopard</a:t>
            </a:r>
            <a:endParaRPr lang="en-US" altLang="en-US" sz="140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615" name="Rectangle 15"/>
          <p:cNvSpPr>
            <a:spLocks noChangeArrowheads="1"/>
          </p:cNvSpPr>
          <p:nvPr/>
        </p:nvSpPr>
        <p:spPr bwMode="auto">
          <a:xfrm>
            <a:off x="5037310" y="3445615"/>
            <a:ext cx="16002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2707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92213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22425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76450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336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908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480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9052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1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Dreadful with</a:t>
            </a:r>
            <a:br>
              <a:rPr lang="en-US" altLang="en-US" sz="1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 Teeth and </a:t>
            </a:r>
            <a:br>
              <a:rPr lang="en-US" altLang="en-US" sz="1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Horns and Great Words</a:t>
            </a:r>
            <a:endParaRPr lang="en-US" altLang="en-US" sz="1400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617" name="Rectangle 17"/>
          <p:cNvSpPr>
            <a:spLocks noChangeArrowheads="1"/>
          </p:cNvSpPr>
          <p:nvPr/>
        </p:nvSpPr>
        <p:spPr bwMode="auto">
          <a:xfrm>
            <a:off x="3328490" y="982895"/>
            <a:ext cx="1600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2707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92213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22425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76450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336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908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480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9052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b="1" u="sng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2</a:t>
            </a:r>
          </a:p>
        </p:txBody>
      </p:sp>
      <p:sp>
        <p:nvSpPr>
          <p:cNvPr id="281618" name="Rectangle 18"/>
          <p:cNvSpPr>
            <a:spLocks noChangeArrowheads="1"/>
          </p:cNvSpPr>
          <p:nvPr/>
        </p:nvSpPr>
        <p:spPr bwMode="auto">
          <a:xfrm>
            <a:off x="6832060" y="982895"/>
            <a:ext cx="1600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2707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92213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22425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76450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336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908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480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9052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Revelation 13</a:t>
            </a:r>
          </a:p>
        </p:txBody>
      </p:sp>
      <p:sp>
        <p:nvSpPr>
          <p:cNvPr id="281619" name="Rectangle 19"/>
          <p:cNvSpPr>
            <a:spLocks noChangeArrowheads="1"/>
          </p:cNvSpPr>
          <p:nvPr/>
        </p:nvSpPr>
        <p:spPr bwMode="auto">
          <a:xfrm>
            <a:off x="5113510" y="982895"/>
            <a:ext cx="1447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2707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92213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22425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76450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336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908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480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9052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7</a:t>
            </a:r>
          </a:p>
        </p:txBody>
      </p:sp>
      <p:sp>
        <p:nvSpPr>
          <p:cNvPr id="281621" name="Rectangle 21"/>
          <p:cNvSpPr>
            <a:spLocks noChangeArrowheads="1"/>
          </p:cNvSpPr>
          <p:nvPr/>
        </p:nvSpPr>
        <p:spPr bwMode="auto">
          <a:xfrm>
            <a:off x="1889041" y="1725845"/>
            <a:ext cx="1295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1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Medo</a:t>
            </a:r>
            <a:r>
              <a:rPr lang="en-US" altLang="en-US" sz="1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-Persia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539-331 B.C.</a:t>
            </a:r>
          </a:p>
        </p:txBody>
      </p:sp>
      <p:sp>
        <p:nvSpPr>
          <p:cNvPr id="281622" name="Rectangle 22"/>
          <p:cNvSpPr>
            <a:spLocks noChangeArrowheads="1"/>
          </p:cNvSpPr>
          <p:nvPr/>
        </p:nvSpPr>
        <p:spPr bwMode="auto">
          <a:xfrm>
            <a:off x="1889041" y="2468795"/>
            <a:ext cx="1295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1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Greece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331-64 B.C.</a:t>
            </a:r>
          </a:p>
        </p:txBody>
      </p:sp>
      <p:sp>
        <p:nvSpPr>
          <p:cNvPr id="281623" name="Rectangle 23"/>
          <p:cNvSpPr>
            <a:spLocks noChangeArrowheads="1"/>
          </p:cNvSpPr>
          <p:nvPr/>
        </p:nvSpPr>
        <p:spPr bwMode="auto">
          <a:xfrm>
            <a:off x="1812841" y="3445615"/>
            <a:ext cx="14478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1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Rome 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B.C. - 476 AD</a:t>
            </a:r>
          </a:p>
        </p:txBody>
      </p:sp>
      <p:sp>
        <p:nvSpPr>
          <p:cNvPr id="281624" name="Rectangle 24"/>
          <p:cNvSpPr>
            <a:spLocks noChangeArrowheads="1"/>
          </p:cNvSpPr>
          <p:nvPr/>
        </p:nvSpPr>
        <p:spPr bwMode="auto">
          <a:xfrm>
            <a:off x="1812841" y="982895"/>
            <a:ext cx="1447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2707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92213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22425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76450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336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908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480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9052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</a:p>
        </p:txBody>
      </p:sp>
      <p:sp>
        <p:nvSpPr>
          <p:cNvPr id="281626" name="Rectangle 26"/>
          <p:cNvSpPr>
            <a:spLocks noChangeArrowheads="1"/>
          </p:cNvSpPr>
          <p:nvPr/>
        </p:nvSpPr>
        <p:spPr bwMode="auto">
          <a:xfrm>
            <a:off x="3480890" y="4453235"/>
            <a:ext cx="1295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2707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92213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22425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76450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336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908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480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9052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1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Sections – </a:t>
            </a:r>
            <a:br>
              <a:rPr lang="en-US" altLang="en-US" sz="1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Body</a:t>
            </a:r>
            <a:endParaRPr lang="en-US" altLang="en-US" sz="1400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627" name="Rectangle 27"/>
          <p:cNvSpPr>
            <a:spLocks noChangeArrowheads="1"/>
          </p:cNvSpPr>
          <p:nvPr/>
        </p:nvSpPr>
        <p:spPr bwMode="auto">
          <a:xfrm>
            <a:off x="6832060" y="4453235"/>
            <a:ext cx="16002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2707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92213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22425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76450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336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908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480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9052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1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Sections – </a:t>
            </a:r>
            <a:br>
              <a:rPr lang="en-US" altLang="en-US" sz="1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Body – </a:t>
            </a:r>
            <a:br>
              <a:rPr lang="en-US" altLang="en-US" sz="1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Ultimate Enemy</a:t>
            </a:r>
            <a:endParaRPr lang="en-US" altLang="en-US" sz="14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628" name="Rectangle 28"/>
          <p:cNvSpPr>
            <a:spLocks noChangeArrowheads="1"/>
          </p:cNvSpPr>
          <p:nvPr/>
        </p:nvSpPr>
        <p:spPr bwMode="auto">
          <a:xfrm>
            <a:off x="5037310" y="4453235"/>
            <a:ext cx="16002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2707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92213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22425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76450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336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908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480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9052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1400" b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Beasts</a:t>
            </a:r>
            <a:endParaRPr lang="en-US" altLang="en-US" sz="140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629" name="Rectangle 29"/>
          <p:cNvSpPr>
            <a:spLocks noChangeArrowheads="1"/>
          </p:cNvSpPr>
          <p:nvPr/>
        </p:nvSpPr>
        <p:spPr bwMode="auto">
          <a:xfrm>
            <a:off x="1889041" y="4453235"/>
            <a:ext cx="1295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2707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92213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22425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76450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336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908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480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905250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1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World Empires</a:t>
            </a:r>
            <a:endParaRPr lang="en-US" altLang="en-US" sz="14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6" descr="statu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1" y="992518"/>
            <a:ext cx="1391194" cy="406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3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16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20" grpId="0" build="p" animBg="1"/>
      <p:bldP spid="281604" grpId="0"/>
      <p:bldP spid="281605" grpId="0"/>
      <p:bldP spid="281606" grpId="0"/>
      <p:bldP spid="281607" grpId="0"/>
      <p:bldP spid="281608" grpId="0"/>
      <p:bldP spid="281609" grpId="0"/>
      <p:bldP spid="281610" grpId="0"/>
      <p:bldP spid="281611" grpId="0"/>
      <p:bldP spid="281612" grpId="0"/>
      <p:bldP spid="281613" grpId="0"/>
      <p:bldP spid="281614" grpId="0"/>
      <p:bldP spid="281615" grpId="0"/>
      <p:bldP spid="281617" grpId="0"/>
      <p:bldP spid="281618" grpId="0"/>
      <p:bldP spid="281619" grpId="0"/>
      <p:bldP spid="281621" grpId="0"/>
      <p:bldP spid="281622" grpId="0"/>
      <p:bldP spid="281623" grpId="0"/>
      <p:bldP spid="281624" grpId="0"/>
      <p:bldP spid="281626" grpId="0"/>
      <p:bldP spid="281627" grpId="0"/>
      <p:bldP spid="281628" grpId="0"/>
      <p:bldP spid="2816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Composite Sea Beast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lnSpc>
                <a:spcPct val="97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en-US" sz="2000" dirty="0"/>
              <a:t>Describe this first beast, and compare it to the beasts described in </a:t>
            </a:r>
            <a:r>
              <a:rPr lang="en-US" sz="2000" b="1" dirty="0">
                <a:solidFill>
                  <a:srgbClr val="800000"/>
                </a:solidFill>
              </a:rPr>
              <a:t>Daniel 7:1-28</a:t>
            </a:r>
            <a:r>
              <a:rPr lang="en-US" sz="2000" dirty="0"/>
              <a:t>.  What did the beasts and their attributes in </a:t>
            </a:r>
            <a:r>
              <a:rPr lang="en-US" sz="2000" b="1" dirty="0">
                <a:solidFill>
                  <a:srgbClr val="800000"/>
                </a:solidFill>
              </a:rPr>
              <a:t>Daniel 7</a:t>
            </a:r>
            <a:r>
              <a:rPr lang="en-US" sz="2000" dirty="0"/>
              <a:t> originally represent?  How does this help us better understand this first beast of </a:t>
            </a:r>
            <a:r>
              <a:rPr lang="en-US" sz="2000" b="1" dirty="0">
                <a:solidFill>
                  <a:srgbClr val="800000"/>
                </a:solidFill>
              </a:rPr>
              <a:t>Revelation 13</a:t>
            </a:r>
            <a:r>
              <a:rPr lang="en-US" sz="2000" dirty="0"/>
              <a:t>?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I stood on the sand of the sea. And I saw a beast rising up out of the sea, having </a:t>
            </a:r>
            <a:r>
              <a:rPr lang="en-US" sz="2000" b="1" i="1" dirty="0">
                <a:solidFill>
                  <a:srgbClr val="800000"/>
                </a:solidFill>
              </a:rPr>
              <a:t>seven heads </a:t>
            </a:r>
            <a:r>
              <a:rPr lang="en-US" sz="2000" i="1" dirty="0">
                <a:solidFill>
                  <a:srgbClr val="800000"/>
                </a:solidFill>
              </a:rPr>
              <a:t>and </a:t>
            </a:r>
            <a:r>
              <a:rPr lang="en-US" sz="2000" b="1" i="1" u="sng" dirty="0">
                <a:solidFill>
                  <a:srgbClr val="800000"/>
                </a:solidFill>
              </a:rPr>
              <a:t>ten horns</a:t>
            </a:r>
            <a:r>
              <a:rPr lang="en-US" sz="2000" i="1" dirty="0">
                <a:solidFill>
                  <a:srgbClr val="800000"/>
                </a:solidFill>
              </a:rPr>
              <a:t>, and on his horns </a:t>
            </a:r>
            <a:r>
              <a:rPr lang="en-US" sz="2000" b="1" i="1" dirty="0">
                <a:solidFill>
                  <a:srgbClr val="800000"/>
                </a:solidFill>
              </a:rPr>
              <a:t>ten crowns</a:t>
            </a:r>
            <a:r>
              <a:rPr lang="en-US" sz="2000" i="1" dirty="0">
                <a:solidFill>
                  <a:srgbClr val="800000"/>
                </a:solidFill>
              </a:rPr>
              <a:t>, and on his heads a </a:t>
            </a:r>
            <a:r>
              <a:rPr lang="en-US" sz="2000" b="1" i="1" u="sng" dirty="0">
                <a:solidFill>
                  <a:srgbClr val="800000"/>
                </a:solidFill>
              </a:rPr>
              <a:t>blasphemous</a:t>
            </a:r>
            <a:r>
              <a:rPr lang="en-US" sz="2000" b="1" i="1" dirty="0">
                <a:solidFill>
                  <a:srgbClr val="800000"/>
                </a:solidFill>
              </a:rPr>
              <a:t> name.  </a:t>
            </a:r>
            <a:r>
              <a:rPr lang="en-US" sz="2000" i="1" dirty="0">
                <a:solidFill>
                  <a:srgbClr val="800000"/>
                </a:solidFill>
              </a:rPr>
              <a:t>Now the beast which I saw was like a </a:t>
            </a:r>
            <a:r>
              <a:rPr lang="en-US" sz="2000" b="1" i="1" u="sng" dirty="0">
                <a:solidFill>
                  <a:srgbClr val="800000"/>
                </a:solidFill>
              </a:rPr>
              <a:t>leopard</a:t>
            </a:r>
            <a:r>
              <a:rPr lang="en-US" sz="2000" i="1" dirty="0">
                <a:solidFill>
                  <a:srgbClr val="800000"/>
                </a:solidFill>
              </a:rPr>
              <a:t>, his feet were like the </a:t>
            </a:r>
            <a:r>
              <a:rPr lang="en-US" sz="2000" b="1" i="1" dirty="0">
                <a:solidFill>
                  <a:srgbClr val="800000"/>
                </a:solidFill>
              </a:rPr>
              <a:t>feet of a </a:t>
            </a:r>
            <a:r>
              <a:rPr lang="en-US" sz="2000" b="1" i="1" u="sng" dirty="0">
                <a:solidFill>
                  <a:srgbClr val="800000"/>
                </a:solidFill>
              </a:rPr>
              <a:t>bear</a:t>
            </a:r>
            <a:r>
              <a:rPr lang="en-US" sz="2000" i="1" dirty="0">
                <a:solidFill>
                  <a:srgbClr val="800000"/>
                </a:solidFill>
              </a:rPr>
              <a:t>, and his mouth like the </a:t>
            </a:r>
            <a:r>
              <a:rPr lang="en-US" sz="2000" b="1" i="1" dirty="0">
                <a:solidFill>
                  <a:srgbClr val="800000"/>
                </a:solidFill>
              </a:rPr>
              <a:t>mouth of a </a:t>
            </a:r>
            <a:r>
              <a:rPr lang="en-US" sz="2000" b="1" i="1" u="sng" dirty="0">
                <a:solidFill>
                  <a:srgbClr val="800000"/>
                </a:solidFill>
              </a:rPr>
              <a:t>lion</a:t>
            </a:r>
            <a:r>
              <a:rPr lang="en-US" sz="2000" i="1" dirty="0">
                <a:solidFill>
                  <a:srgbClr val="800000"/>
                </a:solidFill>
              </a:rPr>
              <a:t>. The </a:t>
            </a:r>
            <a:r>
              <a:rPr lang="en-US" sz="2000" b="1" i="1" u="sng" dirty="0">
                <a:solidFill>
                  <a:srgbClr val="800000"/>
                </a:solidFill>
              </a:rPr>
              <a:t>dragon</a:t>
            </a:r>
            <a:r>
              <a:rPr lang="en-US" sz="2000" b="1" i="1" dirty="0">
                <a:solidFill>
                  <a:srgbClr val="800000"/>
                </a:solidFill>
              </a:rPr>
              <a:t> gave him </a:t>
            </a:r>
            <a:r>
              <a:rPr lang="en-US" sz="2000" i="1" dirty="0">
                <a:solidFill>
                  <a:srgbClr val="800000"/>
                </a:solidFill>
              </a:rPr>
              <a:t>his power, his throne, and great authority. 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13:1-2</a:t>
            </a:r>
            <a:r>
              <a:rPr lang="en-US" sz="2000" dirty="0"/>
              <a:t>)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/>
              <a:t>Like </a:t>
            </a:r>
            <a:r>
              <a:rPr lang="en-US" sz="2000" b="1" dirty="0">
                <a:solidFill>
                  <a:srgbClr val="800000"/>
                </a:solidFill>
              </a:rPr>
              <a:t>Daniel 2</a:t>
            </a:r>
            <a:r>
              <a:rPr lang="en-US" sz="2000" dirty="0"/>
              <a:t>, all of the elements are combined into a composite entity.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/>
              <a:t>Corresponds to the first three beasts, whose </a:t>
            </a:r>
            <a:r>
              <a:rPr lang="en-US" sz="2000" i="1" dirty="0">
                <a:solidFill>
                  <a:srgbClr val="800000"/>
                </a:solidFill>
              </a:rPr>
              <a:t>“lives were prolonged for a season and a time”</a:t>
            </a:r>
            <a:r>
              <a:rPr lang="en-US" sz="2000" dirty="0"/>
              <a:t> (</a:t>
            </a:r>
            <a:r>
              <a:rPr lang="en-US" sz="2000" b="1" dirty="0">
                <a:solidFill>
                  <a:srgbClr val="800000"/>
                </a:solidFill>
              </a:rPr>
              <a:t>Daniel 7:25</a:t>
            </a:r>
            <a:r>
              <a:rPr lang="en-US" sz="2000" dirty="0"/>
              <a:t>), presumably in the fourth beast.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/>
              <a:t>Also, indicates combined power, ability, and influential source – </a:t>
            </a:r>
            <a:r>
              <a:rPr lang="en-US" sz="2000" i="1" dirty="0">
                <a:solidFill>
                  <a:srgbClr val="800000"/>
                </a:solidFill>
              </a:rPr>
              <a:t>“the dragon”</a:t>
            </a:r>
            <a:r>
              <a:rPr lang="en-US" sz="2000" dirty="0"/>
              <a:t>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i="1" dirty="0">
                <a:solidFill>
                  <a:srgbClr val="800000"/>
                </a:solidFill>
              </a:rPr>
              <a:t>“sea beast … </a:t>
            </a:r>
            <a:r>
              <a:rPr lang="en-US" sz="2000" b="1" i="1" dirty="0">
                <a:solidFill>
                  <a:srgbClr val="800000"/>
                </a:solidFill>
              </a:rPr>
              <a:t>ten</a:t>
            </a:r>
            <a:r>
              <a:rPr lang="en-US" sz="2000" i="1" dirty="0">
                <a:solidFill>
                  <a:srgbClr val="800000"/>
                </a:solidFill>
              </a:rPr>
              <a:t> diadems”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/>
              <a:t>– royalty, king, exercises maximum human authority.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/>
              <a:t>Versus </a:t>
            </a:r>
            <a:r>
              <a:rPr lang="en-US" sz="2000" i="1" dirty="0">
                <a:solidFill>
                  <a:srgbClr val="800000"/>
                </a:solidFill>
              </a:rPr>
              <a:t>“the dragon …</a:t>
            </a:r>
            <a:r>
              <a:rPr lang="en-US" sz="2000" dirty="0"/>
              <a:t> </a:t>
            </a:r>
            <a:r>
              <a:rPr lang="en-US" sz="2000" b="1" i="1" dirty="0">
                <a:solidFill>
                  <a:srgbClr val="800000"/>
                </a:solidFill>
              </a:rPr>
              <a:t>seven</a:t>
            </a:r>
            <a:r>
              <a:rPr lang="en-US" sz="2000" i="1" dirty="0">
                <a:solidFill>
                  <a:srgbClr val="800000"/>
                </a:solidFill>
              </a:rPr>
              <a:t> diadems”</a:t>
            </a:r>
            <a:r>
              <a:rPr lang="en-US" sz="2000" dirty="0"/>
              <a:t> – demonic royalty, maximum from God.</a:t>
            </a:r>
          </a:p>
        </p:txBody>
      </p:sp>
    </p:spTree>
    <p:extLst>
      <p:ext uri="{BB962C8B-B14F-4D97-AF65-F5344CB8AC3E}">
        <p14:creationId xmlns:p14="http://schemas.microsoft.com/office/powerpoint/2010/main" val="151653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Beast’s War against God’s Saints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spcBef>
                <a:spcPts val="0"/>
              </a:spcBef>
              <a:buFont typeface="+mj-lt"/>
              <a:buAutoNum type="arabicPeriod" startAt="3"/>
            </a:pPr>
            <a:r>
              <a:rPr lang="en-US" sz="2000" dirty="0"/>
              <a:t>Compare the description and activities of the horns of this beast of </a:t>
            </a:r>
            <a:r>
              <a:rPr lang="en-US" sz="2000" b="1" dirty="0">
                <a:solidFill>
                  <a:srgbClr val="800000"/>
                </a:solidFill>
              </a:rPr>
              <a:t>Revelation 13:1-7</a:t>
            </a:r>
            <a:r>
              <a:rPr lang="en-US" sz="2000" dirty="0"/>
              <a:t> to the horns of the fourth beast in </a:t>
            </a:r>
            <a:r>
              <a:rPr lang="en-US" sz="2000" b="1" dirty="0">
                <a:solidFill>
                  <a:srgbClr val="800000"/>
                </a:solidFill>
              </a:rPr>
              <a:t>Daniel 7:8, 19-22</a:t>
            </a:r>
            <a:r>
              <a:rPr lang="en-US" sz="2000" dirty="0"/>
              <a:t>.  Explain.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… on his heads </a:t>
            </a:r>
            <a:r>
              <a:rPr lang="en-US" sz="2000" b="1" i="1" dirty="0">
                <a:solidFill>
                  <a:srgbClr val="800000"/>
                </a:solidFill>
              </a:rPr>
              <a:t>a blasphemous name</a:t>
            </a:r>
            <a:r>
              <a:rPr lang="en-US" sz="2000" i="1" dirty="0">
                <a:solidFill>
                  <a:srgbClr val="800000"/>
                </a:solidFill>
              </a:rPr>
              <a:t>… And he was given </a:t>
            </a:r>
            <a:r>
              <a:rPr lang="en-US" sz="2000" b="1" i="1" dirty="0">
                <a:solidFill>
                  <a:srgbClr val="800000"/>
                </a:solidFill>
              </a:rPr>
              <a:t>a </a:t>
            </a:r>
            <a:r>
              <a:rPr lang="en-US" sz="2000" b="1" i="1" u="sng" dirty="0">
                <a:solidFill>
                  <a:srgbClr val="800000"/>
                </a:solidFill>
              </a:rPr>
              <a:t>mouth</a:t>
            </a:r>
            <a:r>
              <a:rPr lang="en-US" sz="2000" b="1" i="1" dirty="0">
                <a:solidFill>
                  <a:srgbClr val="800000"/>
                </a:solidFill>
              </a:rPr>
              <a:t> speaking great things and </a:t>
            </a:r>
            <a:r>
              <a:rPr lang="en-US" sz="2000" b="1" i="1" u="sng" dirty="0">
                <a:solidFill>
                  <a:srgbClr val="800000"/>
                </a:solidFill>
              </a:rPr>
              <a:t>blasphemies</a:t>
            </a:r>
            <a:r>
              <a:rPr lang="en-US" sz="2000" i="1" dirty="0">
                <a:solidFill>
                  <a:srgbClr val="800000"/>
                </a:solidFill>
              </a:rPr>
              <a:t>, and he was given </a:t>
            </a:r>
            <a:r>
              <a:rPr lang="en-US" sz="2000" b="1" i="1" dirty="0">
                <a:solidFill>
                  <a:srgbClr val="800000"/>
                </a:solidFill>
              </a:rPr>
              <a:t>authority to continue for </a:t>
            </a:r>
            <a:r>
              <a:rPr lang="en-US" sz="2000" b="1" i="1" u="sng" dirty="0">
                <a:solidFill>
                  <a:srgbClr val="800000"/>
                </a:solidFill>
              </a:rPr>
              <a:t>forty-two months</a:t>
            </a:r>
            <a:r>
              <a:rPr lang="en-US" sz="2000" i="1" dirty="0">
                <a:solidFill>
                  <a:srgbClr val="800000"/>
                </a:solidFill>
              </a:rPr>
              <a:t>.  Then he </a:t>
            </a:r>
            <a:r>
              <a:rPr lang="en-US" sz="2000" b="1" i="1" dirty="0">
                <a:solidFill>
                  <a:srgbClr val="800000"/>
                </a:solidFill>
              </a:rPr>
              <a:t>opened his mouth in blasphemy against God</a:t>
            </a:r>
            <a:r>
              <a:rPr lang="en-US" sz="2000" i="1" dirty="0">
                <a:solidFill>
                  <a:srgbClr val="800000"/>
                </a:solidFill>
              </a:rPr>
              <a:t>, to </a:t>
            </a:r>
            <a:r>
              <a:rPr lang="en-US" sz="2000" b="1" i="1" u="sng" dirty="0">
                <a:solidFill>
                  <a:srgbClr val="800000"/>
                </a:solidFill>
              </a:rPr>
              <a:t>blaspheme</a:t>
            </a:r>
            <a:r>
              <a:rPr lang="en-US" sz="2000" b="1" i="1" dirty="0">
                <a:solidFill>
                  <a:srgbClr val="800000"/>
                </a:solidFill>
              </a:rPr>
              <a:t> His name, His tabernacle, and those who dwell in heaven</a:t>
            </a:r>
            <a:r>
              <a:rPr lang="en-US" sz="2000" i="1" dirty="0">
                <a:solidFill>
                  <a:srgbClr val="800000"/>
                </a:solidFill>
              </a:rPr>
              <a:t>. It was granted to him to </a:t>
            </a:r>
            <a:r>
              <a:rPr lang="en-US" sz="2000" b="1" i="1" u="sng" dirty="0">
                <a:solidFill>
                  <a:srgbClr val="800000"/>
                </a:solidFill>
              </a:rPr>
              <a:t>make war with the saints</a:t>
            </a:r>
            <a:r>
              <a:rPr lang="en-US" sz="2000" b="1" i="1" dirty="0">
                <a:solidFill>
                  <a:srgbClr val="800000"/>
                </a:solidFill>
              </a:rPr>
              <a:t> and to overcome them</a:t>
            </a:r>
            <a:r>
              <a:rPr lang="en-US" sz="2000" i="1" dirty="0">
                <a:solidFill>
                  <a:srgbClr val="800000"/>
                </a:solidFill>
              </a:rPr>
              <a:t>. And </a:t>
            </a:r>
            <a:r>
              <a:rPr lang="en-US" sz="2000" b="1" i="1" u="sng" dirty="0">
                <a:solidFill>
                  <a:srgbClr val="800000"/>
                </a:solidFill>
              </a:rPr>
              <a:t>authority</a:t>
            </a:r>
            <a:r>
              <a:rPr lang="en-US" sz="2000" b="1" i="1" dirty="0">
                <a:solidFill>
                  <a:srgbClr val="800000"/>
                </a:solidFill>
              </a:rPr>
              <a:t> was given him over every tribe, tongue, and nation</a:t>
            </a:r>
            <a:r>
              <a:rPr lang="en-US" sz="2000" i="1" dirty="0">
                <a:solidFill>
                  <a:srgbClr val="800000"/>
                </a:solidFill>
              </a:rPr>
              <a:t>. 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13:1-7</a:t>
            </a:r>
            <a:r>
              <a:rPr lang="en-US" sz="20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Like </a:t>
            </a:r>
            <a:r>
              <a:rPr lang="en-US" sz="2000" b="1" dirty="0">
                <a:solidFill>
                  <a:srgbClr val="800000"/>
                </a:solidFill>
              </a:rPr>
              <a:t>Daniel 7</a:t>
            </a:r>
            <a:r>
              <a:rPr lang="en-US" sz="2000" dirty="0"/>
              <a:t>, this represents a huge empire, spanning many peoples.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Like </a:t>
            </a:r>
            <a:r>
              <a:rPr lang="en-US" sz="2000" b="1" dirty="0">
                <a:solidFill>
                  <a:srgbClr val="800000"/>
                </a:solidFill>
              </a:rPr>
              <a:t>Daniel 7</a:t>
            </a:r>
            <a:r>
              <a:rPr lang="en-US" sz="2000" dirty="0"/>
              <a:t>, there is a </a:t>
            </a:r>
            <a:r>
              <a:rPr lang="en-US" sz="2000" b="1" i="1" dirty="0"/>
              <a:t>pompous, blasphemous mouth </a:t>
            </a:r>
            <a:r>
              <a:rPr lang="en-US" sz="2000" dirty="0"/>
              <a:t>associated with this beast.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Like </a:t>
            </a:r>
            <a:r>
              <a:rPr lang="en-US" sz="2000" b="1" dirty="0">
                <a:solidFill>
                  <a:srgbClr val="800000"/>
                </a:solidFill>
              </a:rPr>
              <a:t>Daniel 7</a:t>
            </a:r>
            <a:r>
              <a:rPr lang="en-US" sz="2000" dirty="0"/>
              <a:t>, this beast </a:t>
            </a:r>
            <a:r>
              <a:rPr lang="en-US" sz="2000" b="1" i="1" dirty="0"/>
              <a:t>makes war </a:t>
            </a:r>
            <a:r>
              <a:rPr lang="en-US" sz="2000" dirty="0"/>
              <a:t>against </a:t>
            </a:r>
            <a:r>
              <a:rPr lang="en-US" sz="2000" b="1" i="1" dirty="0"/>
              <a:t>God’s saints </a:t>
            </a:r>
            <a:r>
              <a:rPr lang="en-US" sz="2000" dirty="0"/>
              <a:t>and overcomes them.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Like </a:t>
            </a:r>
            <a:r>
              <a:rPr lang="en-US" sz="2000" b="1" dirty="0">
                <a:solidFill>
                  <a:srgbClr val="800000"/>
                </a:solidFill>
              </a:rPr>
              <a:t>Daniel 7</a:t>
            </a:r>
            <a:r>
              <a:rPr lang="en-US" sz="2000" dirty="0"/>
              <a:t>, the time of </a:t>
            </a:r>
            <a:r>
              <a:rPr lang="en-US" sz="2000" b="1" i="1" dirty="0"/>
              <a:t>persecution</a:t>
            </a:r>
            <a:r>
              <a:rPr lang="en-US" sz="2000" dirty="0"/>
              <a:t> is </a:t>
            </a:r>
            <a:r>
              <a:rPr lang="en-US" sz="2000" b="1" i="1" dirty="0"/>
              <a:t>limited</a:t>
            </a:r>
            <a:r>
              <a:rPr lang="en-US" sz="2000" dirty="0"/>
              <a:t> to </a:t>
            </a:r>
            <a:r>
              <a:rPr lang="en-US" sz="2000" i="1" dirty="0">
                <a:solidFill>
                  <a:srgbClr val="800000"/>
                </a:solidFill>
              </a:rPr>
              <a:t>“forty-two months”</a:t>
            </a:r>
            <a:r>
              <a:rPr lang="en-US" sz="2000" dirty="0"/>
              <a:t> (3½ years).</a:t>
            </a:r>
          </a:p>
        </p:txBody>
      </p:sp>
    </p:spTree>
    <p:extLst>
      <p:ext uri="{BB962C8B-B14F-4D97-AF65-F5344CB8AC3E}">
        <p14:creationId xmlns:p14="http://schemas.microsoft.com/office/powerpoint/2010/main" val="337018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1313" lvl="0" indent="-341313">
              <a:spcBef>
                <a:spcPts val="0"/>
              </a:spcBef>
              <a:buFont typeface="+mj-lt"/>
              <a:buAutoNum type="arabicPeriod" startAt="4"/>
            </a:pPr>
            <a:r>
              <a:rPr lang="en-US" sz="2000" dirty="0"/>
              <a:t>What general events are provided in </a:t>
            </a:r>
            <a:r>
              <a:rPr lang="en-US" sz="2000" b="1" dirty="0">
                <a:solidFill>
                  <a:srgbClr val="800000"/>
                </a:solidFill>
              </a:rPr>
              <a:t>Revelation 13:1-8 </a:t>
            </a:r>
            <a:r>
              <a:rPr lang="en-US" sz="2000" dirty="0"/>
              <a:t>that were </a:t>
            </a:r>
            <a:r>
              <a:rPr lang="en-US" sz="2000" b="1" i="1" dirty="0"/>
              <a:t>not</a:t>
            </a:r>
            <a:r>
              <a:rPr lang="en-US" sz="2000" dirty="0"/>
              <a:t> disclosed in </a:t>
            </a:r>
            <a:r>
              <a:rPr lang="en-US" sz="2000" b="1" dirty="0">
                <a:solidFill>
                  <a:srgbClr val="800000"/>
                </a:solidFill>
              </a:rPr>
              <a:t>Daniel 7</a:t>
            </a:r>
            <a:r>
              <a:rPr lang="en-US" sz="2000" dirty="0"/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And I saw </a:t>
            </a:r>
            <a:r>
              <a:rPr lang="en-US" sz="2000" b="1" i="1" dirty="0">
                <a:solidFill>
                  <a:srgbClr val="800000"/>
                </a:solidFill>
              </a:rPr>
              <a:t>one of his heads </a:t>
            </a:r>
            <a:r>
              <a:rPr lang="en-US" sz="2000" i="1" dirty="0">
                <a:solidFill>
                  <a:srgbClr val="800000"/>
                </a:solidFill>
              </a:rPr>
              <a:t>as if it had been </a:t>
            </a:r>
            <a:r>
              <a:rPr lang="en-US" sz="2000" b="1" i="1" dirty="0">
                <a:solidFill>
                  <a:srgbClr val="800000"/>
                </a:solidFill>
              </a:rPr>
              <a:t>mortally wounded</a:t>
            </a:r>
            <a:r>
              <a:rPr lang="en-US" sz="2000" i="1" dirty="0">
                <a:solidFill>
                  <a:srgbClr val="800000"/>
                </a:solidFill>
              </a:rPr>
              <a:t>, and his </a:t>
            </a:r>
            <a:r>
              <a:rPr lang="en-US" sz="2000" b="1" i="1" dirty="0">
                <a:solidFill>
                  <a:srgbClr val="800000"/>
                </a:solidFill>
              </a:rPr>
              <a:t>deadly wound was healed</a:t>
            </a:r>
            <a:r>
              <a:rPr lang="en-US" sz="2000" i="1" dirty="0">
                <a:solidFill>
                  <a:srgbClr val="800000"/>
                </a:solidFill>
              </a:rPr>
              <a:t>. And all </a:t>
            </a:r>
            <a:r>
              <a:rPr lang="en-US" sz="2000" b="1" i="1" dirty="0">
                <a:solidFill>
                  <a:srgbClr val="800000"/>
                </a:solidFill>
              </a:rPr>
              <a:t>the world marveled </a:t>
            </a:r>
            <a:r>
              <a:rPr lang="en-US" sz="2000" i="1" dirty="0">
                <a:solidFill>
                  <a:srgbClr val="800000"/>
                </a:solidFill>
              </a:rPr>
              <a:t>and </a:t>
            </a:r>
            <a:r>
              <a:rPr lang="en-US" sz="2000" b="1" i="1" dirty="0">
                <a:solidFill>
                  <a:srgbClr val="800000"/>
                </a:solidFill>
              </a:rPr>
              <a:t>followed the beast</a:t>
            </a:r>
            <a:r>
              <a:rPr lang="en-US" sz="2000" i="1" dirty="0">
                <a:solidFill>
                  <a:srgbClr val="800000"/>
                </a:solidFill>
              </a:rPr>
              <a:t>.  So </a:t>
            </a:r>
            <a:r>
              <a:rPr lang="en-US" sz="2000" b="1" i="1" dirty="0">
                <a:solidFill>
                  <a:srgbClr val="800000"/>
                </a:solidFill>
              </a:rPr>
              <a:t>they worshiped </a:t>
            </a:r>
            <a:r>
              <a:rPr lang="en-US" sz="2000" b="1" i="1" u="sng" dirty="0">
                <a:solidFill>
                  <a:srgbClr val="800000"/>
                </a:solidFill>
              </a:rPr>
              <a:t>the dragon</a:t>
            </a:r>
            <a:r>
              <a:rPr lang="en-US" sz="2000" i="1" dirty="0">
                <a:solidFill>
                  <a:srgbClr val="800000"/>
                </a:solidFill>
              </a:rPr>
              <a:t> who gave authority to the beast; and </a:t>
            </a:r>
            <a:r>
              <a:rPr lang="en-US" sz="2000" b="1" i="1" dirty="0">
                <a:solidFill>
                  <a:srgbClr val="800000"/>
                </a:solidFill>
              </a:rPr>
              <a:t>they worshiped the beast</a:t>
            </a:r>
            <a:r>
              <a:rPr lang="en-US" sz="2000" i="1" dirty="0">
                <a:solidFill>
                  <a:srgbClr val="800000"/>
                </a:solidFill>
              </a:rPr>
              <a:t>, saying, “Who is like the beast? Who is able </a:t>
            </a:r>
            <a:r>
              <a:rPr lang="en-US" sz="2000" b="1" i="1" dirty="0">
                <a:solidFill>
                  <a:srgbClr val="800000"/>
                </a:solidFill>
              </a:rPr>
              <a:t>to make war with him</a:t>
            </a:r>
            <a:r>
              <a:rPr lang="en-US" sz="2000" i="1" dirty="0">
                <a:solidFill>
                  <a:srgbClr val="800000"/>
                </a:solidFill>
              </a:rPr>
              <a:t>?” … </a:t>
            </a:r>
            <a:r>
              <a:rPr lang="en-US" sz="2000" b="1" i="1" dirty="0">
                <a:solidFill>
                  <a:srgbClr val="800000"/>
                </a:solidFill>
              </a:rPr>
              <a:t>All who dwell </a:t>
            </a:r>
            <a:r>
              <a:rPr lang="en-US" sz="2000" b="1" i="1" u="sng" dirty="0">
                <a:solidFill>
                  <a:srgbClr val="800000"/>
                </a:solidFill>
              </a:rPr>
              <a:t>on the earth</a:t>
            </a:r>
            <a:r>
              <a:rPr lang="en-US" sz="2000" b="1" i="1" dirty="0">
                <a:solidFill>
                  <a:srgbClr val="800000"/>
                </a:solidFill>
              </a:rPr>
              <a:t> will worship him</a:t>
            </a:r>
            <a:r>
              <a:rPr lang="en-US" sz="2000" i="1" dirty="0">
                <a:solidFill>
                  <a:srgbClr val="800000"/>
                </a:solidFill>
              </a:rPr>
              <a:t>, whose names have </a:t>
            </a:r>
            <a:r>
              <a:rPr lang="en-US" sz="2000" b="1" i="1" dirty="0">
                <a:solidFill>
                  <a:srgbClr val="800000"/>
                </a:solidFill>
              </a:rPr>
              <a:t>not been written in the Book of Life of the Lamb </a:t>
            </a:r>
            <a:r>
              <a:rPr lang="en-US" sz="2000" i="1" dirty="0">
                <a:solidFill>
                  <a:srgbClr val="800000"/>
                </a:solidFill>
              </a:rPr>
              <a:t>slain from the foundation of the world.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13:3-8</a:t>
            </a:r>
            <a:r>
              <a:rPr lang="en-US" sz="20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800000"/>
                </a:solidFill>
              </a:rPr>
              <a:t>Revelation 13</a:t>
            </a:r>
            <a:r>
              <a:rPr lang="en-US" sz="2000" dirty="0"/>
              <a:t> reveals some new facts not shown in </a:t>
            </a:r>
            <a:r>
              <a:rPr lang="en-US" sz="2000" b="1" dirty="0">
                <a:solidFill>
                  <a:srgbClr val="800000"/>
                </a:solidFill>
              </a:rPr>
              <a:t>Daniel 7</a:t>
            </a:r>
            <a:r>
              <a:rPr lang="en-US" sz="2000" dirty="0"/>
              <a:t>:</a:t>
            </a:r>
          </a:p>
          <a:p>
            <a:pPr lvl="1">
              <a:spcBef>
                <a:spcPts val="0"/>
              </a:spcBef>
            </a:pPr>
            <a:r>
              <a:rPr lang="en-US" sz="1600" i="1" dirty="0">
                <a:solidFill>
                  <a:srgbClr val="800000"/>
                </a:solidFill>
              </a:rPr>
              <a:t>“The dragon”</a:t>
            </a:r>
            <a:r>
              <a:rPr lang="en-US" sz="1600" dirty="0"/>
              <a:t> gave the sea beast </a:t>
            </a:r>
            <a:r>
              <a:rPr lang="en-US" sz="1600" i="1" dirty="0">
                <a:solidFill>
                  <a:srgbClr val="800000"/>
                </a:solidFill>
              </a:rPr>
              <a:t>“his power, his throne, and great authority”</a:t>
            </a:r>
            <a:r>
              <a:rPr lang="en-US" sz="1600" dirty="0"/>
              <a:t>.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The sea beast has 10 heads, and one of them was almost killed, but it was healed.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All those lost, unregenerate in the world were amazed and followed the beast.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The lost world worshipped the dragon and the beast.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The lost world thought no one could challenge the beast.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49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1313" lvl="0" indent="-341313">
              <a:spcBef>
                <a:spcPts val="0"/>
              </a:spcBef>
              <a:buFont typeface="+mj-lt"/>
              <a:buAutoNum type="arabicPeriod" startAt="4"/>
            </a:pPr>
            <a:r>
              <a:rPr lang="en-US" sz="2000" dirty="0"/>
              <a:t>What general events are provided in </a:t>
            </a:r>
            <a:r>
              <a:rPr lang="en-US" sz="2000" b="1" dirty="0">
                <a:solidFill>
                  <a:srgbClr val="800000"/>
                </a:solidFill>
              </a:rPr>
              <a:t>Revelation 13:1-8 </a:t>
            </a:r>
            <a:r>
              <a:rPr lang="en-US" sz="2000" dirty="0"/>
              <a:t>that were </a:t>
            </a:r>
            <a:r>
              <a:rPr lang="en-US" sz="2000" b="1" i="1" dirty="0"/>
              <a:t>not</a:t>
            </a:r>
            <a:r>
              <a:rPr lang="en-US" sz="2000" dirty="0"/>
              <a:t> disclosed in </a:t>
            </a:r>
            <a:r>
              <a:rPr lang="en-US" sz="2000" b="1" dirty="0">
                <a:solidFill>
                  <a:srgbClr val="800000"/>
                </a:solidFill>
              </a:rPr>
              <a:t>Daniel 7</a:t>
            </a:r>
            <a:r>
              <a:rPr lang="en-US" sz="2000" dirty="0"/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And I saw </a:t>
            </a:r>
            <a:r>
              <a:rPr lang="en-US" sz="2000" b="1" i="1" dirty="0">
                <a:solidFill>
                  <a:srgbClr val="800000"/>
                </a:solidFill>
              </a:rPr>
              <a:t>one of his heads </a:t>
            </a:r>
            <a:r>
              <a:rPr lang="en-US" sz="2000" i="1" dirty="0">
                <a:solidFill>
                  <a:srgbClr val="800000"/>
                </a:solidFill>
              </a:rPr>
              <a:t>as if it had been </a:t>
            </a:r>
            <a:r>
              <a:rPr lang="en-US" sz="2000" b="1" i="1" dirty="0">
                <a:solidFill>
                  <a:srgbClr val="800000"/>
                </a:solidFill>
              </a:rPr>
              <a:t>mortally wounded</a:t>
            </a:r>
            <a:r>
              <a:rPr lang="en-US" sz="2000" i="1" dirty="0">
                <a:solidFill>
                  <a:srgbClr val="800000"/>
                </a:solidFill>
              </a:rPr>
              <a:t>, and his </a:t>
            </a:r>
            <a:r>
              <a:rPr lang="en-US" sz="2000" b="1" i="1" dirty="0">
                <a:solidFill>
                  <a:srgbClr val="800000"/>
                </a:solidFill>
              </a:rPr>
              <a:t>deadly wound was healed</a:t>
            </a:r>
            <a:r>
              <a:rPr lang="en-US" sz="2000" i="1" dirty="0">
                <a:solidFill>
                  <a:srgbClr val="800000"/>
                </a:solidFill>
              </a:rPr>
              <a:t>. And all </a:t>
            </a:r>
            <a:r>
              <a:rPr lang="en-US" sz="2000" b="1" i="1" dirty="0">
                <a:solidFill>
                  <a:srgbClr val="800000"/>
                </a:solidFill>
              </a:rPr>
              <a:t>the world marveled </a:t>
            </a:r>
            <a:r>
              <a:rPr lang="en-US" sz="2000" i="1" dirty="0">
                <a:solidFill>
                  <a:srgbClr val="800000"/>
                </a:solidFill>
              </a:rPr>
              <a:t>and </a:t>
            </a:r>
            <a:r>
              <a:rPr lang="en-US" sz="2000" b="1" i="1" dirty="0">
                <a:solidFill>
                  <a:srgbClr val="800000"/>
                </a:solidFill>
              </a:rPr>
              <a:t>followed the beast</a:t>
            </a:r>
            <a:r>
              <a:rPr lang="en-US" sz="2000" i="1" dirty="0">
                <a:solidFill>
                  <a:srgbClr val="800000"/>
                </a:solidFill>
              </a:rPr>
              <a:t>.  So </a:t>
            </a:r>
            <a:r>
              <a:rPr lang="en-US" sz="2000" b="1" i="1" dirty="0">
                <a:solidFill>
                  <a:srgbClr val="800000"/>
                </a:solidFill>
              </a:rPr>
              <a:t>they worshiped </a:t>
            </a:r>
            <a:r>
              <a:rPr lang="en-US" sz="2000" b="1" i="1" u="sng" dirty="0">
                <a:solidFill>
                  <a:srgbClr val="800000"/>
                </a:solidFill>
              </a:rPr>
              <a:t>the dragon</a:t>
            </a:r>
            <a:r>
              <a:rPr lang="en-US" sz="2000" i="1" dirty="0">
                <a:solidFill>
                  <a:srgbClr val="800000"/>
                </a:solidFill>
              </a:rPr>
              <a:t> who gave authority to the beast; and </a:t>
            </a:r>
            <a:r>
              <a:rPr lang="en-US" sz="2000" b="1" i="1" dirty="0">
                <a:solidFill>
                  <a:srgbClr val="800000"/>
                </a:solidFill>
              </a:rPr>
              <a:t>they worshiped the beast</a:t>
            </a:r>
            <a:r>
              <a:rPr lang="en-US" sz="2000" i="1" dirty="0">
                <a:solidFill>
                  <a:srgbClr val="800000"/>
                </a:solidFill>
              </a:rPr>
              <a:t>, saying, “Who is like the beast? Who is able </a:t>
            </a:r>
            <a:r>
              <a:rPr lang="en-US" sz="2000" b="1" i="1" dirty="0">
                <a:solidFill>
                  <a:srgbClr val="800000"/>
                </a:solidFill>
              </a:rPr>
              <a:t>to make war with him</a:t>
            </a:r>
            <a:r>
              <a:rPr lang="en-US" sz="2000" i="1" dirty="0">
                <a:solidFill>
                  <a:srgbClr val="800000"/>
                </a:solidFill>
              </a:rPr>
              <a:t>?” … </a:t>
            </a:r>
            <a:r>
              <a:rPr lang="en-US" sz="2000" b="1" i="1" dirty="0">
                <a:solidFill>
                  <a:srgbClr val="800000"/>
                </a:solidFill>
              </a:rPr>
              <a:t>All who dwell </a:t>
            </a:r>
            <a:r>
              <a:rPr lang="en-US" sz="2000" b="1" i="1" u="sng" dirty="0">
                <a:solidFill>
                  <a:srgbClr val="800000"/>
                </a:solidFill>
              </a:rPr>
              <a:t>on the earth</a:t>
            </a:r>
            <a:r>
              <a:rPr lang="en-US" sz="2000" b="1" i="1" dirty="0">
                <a:solidFill>
                  <a:srgbClr val="800000"/>
                </a:solidFill>
              </a:rPr>
              <a:t> will worship him</a:t>
            </a:r>
            <a:r>
              <a:rPr lang="en-US" sz="2000" i="1" dirty="0">
                <a:solidFill>
                  <a:srgbClr val="800000"/>
                </a:solidFill>
              </a:rPr>
              <a:t>, whose names have </a:t>
            </a:r>
            <a:r>
              <a:rPr lang="en-US" sz="2000" b="1" i="1" dirty="0">
                <a:solidFill>
                  <a:srgbClr val="800000"/>
                </a:solidFill>
              </a:rPr>
              <a:t>not been written in the Book of Life of the Lamb </a:t>
            </a:r>
            <a:r>
              <a:rPr lang="en-US" sz="2000" i="1" dirty="0">
                <a:solidFill>
                  <a:srgbClr val="800000"/>
                </a:solidFill>
              </a:rPr>
              <a:t>slain from the foundation of the world.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13:3-8</a:t>
            </a:r>
            <a:r>
              <a:rPr lang="en-US" sz="20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Reveals and emphasizes that </a:t>
            </a:r>
            <a:r>
              <a:rPr lang="en-US" sz="2000" b="1" i="1" dirty="0"/>
              <a:t>the Devil</a:t>
            </a:r>
            <a:r>
              <a:rPr lang="en-US" sz="2000" dirty="0"/>
              <a:t> is behind the beast and its war against God and His saints. … We’re ultimately fighting the Devil (</a:t>
            </a:r>
            <a:r>
              <a:rPr lang="en-US" sz="2000" b="1" dirty="0">
                <a:solidFill>
                  <a:srgbClr val="800000"/>
                </a:solidFill>
              </a:rPr>
              <a:t>1 Pet. 5:8; Eph. 6:10-19</a:t>
            </a:r>
            <a:r>
              <a:rPr lang="en-US" sz="2000" dirty="0"/>
              <a:t>)!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Learn that the persecuting force will appear to be </a:t>
            </a:r>
            <a:r>
              <a:rPr lang="en-US" sz="2000" b="1" i="1" dirty="0"/>
              <a:t>halted</a:t>
            </a:r>
            <a:r>
              <a:rPr lang="en-US" sz="2000" dirty="0"/>
              <a:t>, but then it will </a:t>
            </a:r>
            <a:r>
              <a:rPr lang="en-US" sz="2000" b="1" i="1" dirty="0"/>
              <a:t>resume</a:t>
            </a:r>
            <a:r>
              <a:rPr lang="en-US" sz="2000" dirty="0"/>
              <a:t>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Discover that </a:t>
            </a:r>
            <a:r>
              <a:rPr lang="en-US" sz="2000" b="1" i="1" dirty="0"/>
              <a:t>diverting worship </a:t>
            </a:r>
            <a:r>
              <a:rPr lang="en-US" sz="2000" dirty="0"/>
              <a:t>from God to the beast and the dragon is part of the goal for this war, in addition to his </a:t>
            </a:r>
            <a:r>
              <a:rPr lang="en-US" sz="2000" i="1" dirty="0">
                <a:solidFill>
                  <a:srgbClr val="800000"/>
                </a:solidFill>
              </a:rPr>
              <a:t>“great wrath”</a:t>
            </a:r>
            <a:r>
              <a:rPr lang="en-US" sz="2000" dirty="0"/>
              <a:t> – to produce </a:t>
            </a:r>
            <a:r>
              <a:rPr lang="en-US" sz="2000" b="1" i="1" dirty="0"/>
              <a:t>unbelief</a:t>
            </a:r>
            <a:r>
              <a:rPr lang="en-US" sz="2000" dirty="0"/>
              <a:t>, </a:t>
            </a:r>
            <a:r>
              <a:rPr lang="en-US" sz="2000" b="1" i="1" dirty="0"/>
              <a:t>apostasy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070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“The Patience and Faith of the Saints”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1313" lvl="0" indent="-341313">
              <a:buFont typeface="+mj-lt"/>
              <a:buAutoNum type="arabicPeriod" startAt="5"/>
            </a:pPr>
            <a:r>
              <a:rPr lang="en-US" sz="1800" dirty="0"/>
              <a:t>What instruction is provided in the </a:t>
            </a:r>
            <a:r>
              <a:rPr lang="en-US" sz="1800" i="1" dirty="0">
                <a:solidFill>
                  <a:srgbClr val="800000"/>
                </a:solidFill>
              </a:rPr>
              <a:t>“patience and faith of the saints”</a:t>
            </a:r>
            <a:r>
              <a:rPr lang="en-US" sz="1800" dirty="0"/>
              <a:t>, requiring extra attention?</a:t>
            </a:r>
          </a:p>
          <a:p>
            <a:pPr marL="0" indent="0">
              <a:buNone/>
            </a:pPr>
            <a:r>
              <a:rPr lang="en-US" sz="1800" i="1" dirty="0">
                <a:solidFill>
                  <a:srgbClr val="800000"/>
                </a:solidFill>
              </a:rPr>
              <a:t>All who dwell on the earth </a:t>
            </a:r>
            <a:r>
              <a:rPr lang="en-US" sz="1800" b="1" i="1" dirty="0">
                <a:solidFill>
                  <a:srgbClr val="800000"/>
                </a:solidFill>
              </a:rPr>
              <a:t>will worship him</a:t>
            </a:r>
            <a:r>
              <a:rPr lang="en-US" sz="1800" i="1" dirty="0">
                <a:solidFill>
                  <a:srgbClr val="800000"/>
                </a:solidFill>
              </a:rPr>
              <a:t>, whose names have </a:t>
            </a:r>
            <a:r>
              <a:rPr lang="en-US" sz="1800" b="1" i="1" dirty="0">
                <a:solidFill>
                  <a:srgbClr val="800000"/>
                </a:solidFill>
              </a:rPr>
              <a:t>not been written in the Book of Life of the Lamb </a:t>
            </a:r>
            <a:r>
              <a:rPr lang="en-US" sz="1800" i="1" dirty="0">
                <a:solidFill>
                  <a:srgbClr val="800000"/>
                </a:solidFill>
              </a:rPr>
              <a:t>slain from the foundation of the world.  </a:t>
            </a:r>
            <a:r>
              <a:rPr lang="en-US" sz="1800" b="1" i="1" dirty="0">
                <a:solidFill>
                  <a:srgbClr val="800000"/>
                </a:solidFill>
              </a:rPr>
              <a:t>If anyone has an ear, </a:t>
            </a:r>
            <a:r>
              <a:rPr lang="en-US" sz="1800" b="1" i="1" u="sng" dirty="0">
                <a:solidFill>
                  <a:srgbClr val="800000"/>
                </a:solidFill>
              </a:rPr>
              <a:t>let him hear</a:t>
            </a:r>
            <a:r>
              <a:rPr lang="en-US" sz="1800" i="1" dirty="0">
                <a:solidFill>
                  <a:srgbClr val="800000"/>
                </a:solidFill>
              </a:rPr>
              <a:t>.  He who </a:t>
            </a:r>
            <a:r>
              <a:rPr lang="en-US" sz="1800" b="1" i="1" dirty="0">
                <a:solidFill>
                  <a:srgbClr val="800000"/>
                </a:solidFill>
              </a:rPr>
              <a:t>leads into captivity shall </a:t>
            </a:r>
            <a:r>
              <a:rPr lang="en-US" sz="1800" b="1" i="1" u="sng" dirty="0">
                <a:solidFill>
                  <a:srgbClr val="800000"/>
                </a:solidFill>
              </a:rPr>
              <a:t>go into captivity</a:t>
            </a:r>
            <a:r>
              <a:rPr lang="en-US" sz="1800" i="1" dirty="0">
                <a:solidFill>
                  <a:srgbClr val="800000"/>
                </a:solidFill>
              </a:rPr>
              <a:t>; he who </a:t>
            </a:r>
            <a:r>
              <a:rPr lang="en-US" sz="1800" b="1" i="1" dirty="0">
                <a:solidFill>
                  <a:srgbClr val="800000"/>
                </a:solidFill>
              </a:rPr>
              <a:t>kills with the sword must be </a:t>
            </a:r>
            <a:r>
              <a:rPr lang="en-US" sz="1800" b="1" i="1" u="sng" dirty="0">
                <a:solidFill>
                  <a:srgbClr val="800000"/>
                </a:solidFill>
              </a:rPr>
              <a:t>killed with the sword</a:t>
            </a:r>
            <a:r>
              <a:rPr lang="en-US" sz="1800" i="1" dirty="0">
                <a:solidFill>
                  <a:srgbClr val="800000"/>
                </a:solidFill>
              </a:rPr>
              <a:t>. </a:t>
            </a:r>
            <a:r>
              <a:rPr lang="en-US" sz="1800" b="1" i="1" dirty="0">
                <a:solidFill>
                  <a:srgbClr val="800000"/>
                </a:solidFill>
              </a:rPr>
              <a:t>Here is the </a:t>
            </a:r>
            <a:r>
              <a:rPr lang="en-US" sz="1800" b="1" i="1" u="sng" dirty="0">
                <a:solidFill>
                  <a:srgbClr val="800000"/>
                </a:solidFill>
              </a:rPr>
              <a:t>patience</a:t>
            </a:r>
            <a:r>
              <a:rPr lang="en-US" sz="1800" b="1" i="1" dirty="0">
                <a:solidFill>
                  <a:srgbClr val="800000"/>
                </a:solidFill>
              </a:rPr>
              <a:t> and the </a:t>
            </a:r>
            <a:r>
              <a:rPr lang="en-US" sz="1800" b="1" i="1" u="sng" dirty="0">
                <a:solidFill>
                  <a:srgbClr val="800000"/>
                </a:solidFill>
              </a:rPr>
              <a:t>faith</a:t>
            </a:r>
            <a:r>
              <a:rPr lang="en-US" sz="1800" b="1" i="1" dirty="0">
                <a:solidFill>
                  <a:srgbClr val="800000"/>
                </a:solidFill>
              </a:rPr>
              <a:t> of the saints.</a:t>
            </a:r>
            <a:r>
              <a:rPr lang="en-US" sz="1800" i="1" dirty="0">
                <a:solidFill>
                  <a:srgbClr val="800000"/>
                </a:solidFill>
              </a:rPr>
              <a:t> </a:t>
            </a:r>
            <a:r>
              <a:rPr lang="en-US" sz="1800" dirty="0"/>
              <a:t>(</a:t>
            </a:r>
            <a:r>
              <a:rPr lang="en-US" sz="1800" b="1" dirty="0">
                <a:solidFill>
                  <a:srgbClr val="800000"/>
                </a:solidFill>
              </a:rPr>
              <a:t>13:8-10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r>
              <a:rPr lang="en-US" sz="1800" i="1" dirty="0">
                <a:solidFill>
                  <a:srgbClr val="800000"/>
                </a:solidFill>
              </a:rPr>
              <a:t>“</a:t>
            </a:r>
            <a:r>
              <a:rPr lang="en-US" sz="1800" b="1" i="1" dirty="0">
                <a:solidFill>
                  <a:srgbClr val="800000"/>
                </a:solidFill>
              </a:rPr>
              <a:t>He who has an ear, </a:t>
            </a:r>
            <a:r>
              <a:rPr lang="en-US" sz="1800" b="1" i="1" u="sng" dirty="0">
                <a:solidFill>
                  <a:srgbClr val="800000"/>
                </a:solidFill>
              </a:rPr>
              <a:t>let him hear</a:t>
            </a:r>
            <a:r>
              <a:rPr lang="en-US" sz="1800" i="1" dirty="0">
                <a:solidFill>
                  <a:srgbClr val="800000"/>
                </a:solidFill>
              </a:rPr>
              <a:t> what the Spirit says to the churches.” </a:t>
            </a:r>
            <a:r>
              <a:rPr lang="en-US" sz="1800" dirty="0"/>
              <a:t>(</a:t>
            </a:r>
            <a:r>
              <a:rPr lang="en-US" sz="1800" b="1" dirty="0">
                <a:solidFill>
                  <a:srgbClr val="800000"/>
                </a:solidFill>
              </a:rPr>
              <a:t>2:7, 11, 17, 29; 3:6, 13, 22</a:t>
            </a:r>
            <a:r>
              <a:rPr lang="en-US" sz="1800" dirty="0"/>
              <a:t>)</a:t>
            </a:r>
          </a:p>
          <a:p>
            <a:r>
              <a:rPr lang="en-US" sz="1800" dirty="0"/>
              <a:t>Associated with statements that are either </a:t>
            </a:r>
            <a:r>
              <a:rPr lang="en-US" sz="1800" b="1" i="1" dirty="0"/>
              <a:t>difficult to </a:t>
            </a:r>
            <a:r>
              <a:rPr lang="en-US" sz="1800" b="1" i="1" u="sng" dirty="0"/>
              <a:t>understand</a:t>
            </a:r>
            <a:r>
              <a:rPr lang="en-US" sz="1800" b="1" i="1" dirty="0"/>
              <a:t> </a:t>
            </a:r>
            <a:r>
              <a:rPr lang="en-US" sz="1800" dirty="0"/>
              <a:t>or </a:t>
            </a:r>
            <a:r>
              <a:rPr lang="en-US" sz="1800" b="1" i="1" dirty="0"/>
              <a:t>difficult to </a:t>
            </a:r>
            <a:r>
              <a:rPr lang="en-US" sz="1800" b="1" i="1" u="sng" dirty="0"/>
              <a:t>accept</a:t>
            </a:r>
            <a:r>
              <a:rPr lang="en-US" sz="1800" b="1" i="1" dirty="0"/>
              <a:t> </a:t>
            </a:r>
            <a:r>
              <a:rPr lang="en-US" sz="1800" dirty="0"/>
              <a:t>(</a:t>
            </a:r>
            <a:r>
              <a:rPr lang="en-US" sz="1800" b="1" dirty="0">
                <a:solidFill>
                  <a:srgbClr val="800000"/>
                </a:solidFill>
              </a:rPr>
              <a:t>Matthew 11:7-15; 13:9, 43; Mark 4:23; 7:16; Luke 8:8; 14:35</a:t>
            </a:r>
            <a:r>
              <a:rPr lang="en-US" sz="1800" dirty="0"/>
              <a:t>).</a:t>
            </a:r>
          </a:p>
          <a:p>
            <a:r>
              <a:rPr lang="en-US" sz="1800" dirty="0"/>
              <a:t>Calls for careful attention, consider carefully (</a:t>
            </a:r>
            <a:r>
              <a:rPr lang="en-US" sz="1800" b="1" dirty="0">
                <a:solidFill>
                  <a:srgbClr val="800000"/>
                </a:solidFill>
              </a:rPr>
              <a:t>Psalm 10:17; Proverbs 22:17; Isaiah 28:23</a:t>
            </a:r>
            <a:r>
              <a:rPr lang="en-US" sz="1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0999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“The Patience and Faith of the Saints”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1313" lvl="0" indent="-341313">
              <a:buFont typeface="+mj-lt"/>
              <a:buAutoNum type="arabicPeriod" startAt="5"/>
            </a:pPr>
            <a:r>
              <a:rPr lang="en-US" sz="1800" dirty="0"/>
              <a:t>What instruction is provided in the </a:t>
            </a:r>
            <a:r>
              <a:rPr lang="en-US" sz="1800" i="1" dirty="0">
                <a:solidFill>
                  <a:srgbClr val="800000"/>
                </a:solidFill>
              </a:rPr>
              <a:t>“patience and faith of the saints”</a:t>
            </a:r>
            <a:r>
              <a:rPr lang="en-US" sz="1800" dirty="0"/>
              <a:t>, requiring extra attention?</a:t>
            </a:r>
          </a:p>
          <a:p>
            <a:pPr marL="0" indent="0">
              <a:buNone/>
            </a:pPr>
            <a:r>
              <a:rPr lang="en-US" sz="1800" i="1" dirty="0">
                <a:solidFill>
                  <a:srgbClr val="800000"/>
                </a:solidFill>
              </a:rPr>
              <a:t>All who dwell on the earth </a:t>
            </a:r>
            <a:r>
              <a:rPr lang="en-US" sz="1800" b="1" i="1" dirty="0">
                <a:solidFill>
                  <a:srgbClr val="800000"/>
                </a:solidFill>
              </a:rPr>
              <a:t>will worship him</a:t>
            </a:r>
            <a:r>
              <a:rPr lang="en-US" sz="1800" i="1" dirty="0">
                <a:solidFill>
                  <a:srgbClr val="800000"/>
                </a:solidFill>
              </a:rPr>
              <a:t>, whose names have </a:t>
            </a:r>
            <a:r>
              <a:rPr lang="en-US" sz="1800" b="1" i="1" dirty="0">
                <a:solidFill>
                  <a:srgbClr val="800000"/>
                </a:solidFill>
              </a:rPr>
              <a:t>not been written in the Book of Life of the Lamb </a:t>
            </a:r>
            <a:r>
              <a:rPr lang="en-US" sz="1800" i="1" dirty="0">
                <a:solidFill>
                  <a:srgbClr val="800000"/>
                </a:solidFill>
              </a:rPr>
              <a:t>slain from the foundation of the world.  </a:t>
            </a:r>
            <a:r>
              <a:rPr lang="en-US" sz="1800" b="1" i="1" dirty="0">
                <a:solidFill>
                  <a:srgbClr val="800000"/>
                </a:solidFill>
              </a:rPr>
              <a:t>If anyone has an ear, </a:t>
            </a:r>
            <a:r>
              <a:rPr lang="en-US" sz="1800" b="1" i="1" u="sng" dirty="0">
                <a:solidFill>
                  <a:srgbClr val="800000"/>
                </a:solidFill>
              </a:rPr>
              <a:t>let him hear</a:t>
            </a:r>
            <a:r>
              <a:rPr lang="en-US" sz="1800" i="1" dirty="0">
                <a:solidFill>
                  <a:srgbClr val="800000"/>
                </a:solidFill>
              </a:rPr>
              <a:t>.  He who </a:t>
            </a:r>
            <a:r>
              <a:rPr lang="en-US" sz="1800" b="1" i="1" dirty="0">
                <a:solidFill>
                  <a:srgbClr val="800000"/>
                </a:solidFill>
              </a:rPr>
              <a:t>leads into captivity shall </a:t>
            </a:r>
            <a:r>
              <a:rPr lang="en-US" sz="1800" b="1" i="1" u="sng" dirty="0">
                <a:solidFill>
                  <a:srgbClr val="800000"/>
                </a:solidFill>
              </a:rPr>
              <a:t>go into captivity</a:t>
            </a:r>
            <a:r>
              <a:rPr lang="en-US" sz="1800" i="1" dirty="0">
                <a:solidFill>
                  <a:srgbClr val="800000"/>
                </a:solidFill>
              </a:rPr>
              <a:t>; he who </a:t>
            </a:r>
            <a:r>
              <a:rPr lang="en-US" sz="1800" b="1" i="1" dirty="0">
                <a:solidFill>
                  <a:srgbClr val="800000"/>
                </a:solidFill>
              </a:rPr>
              <a:t>kills with the sword must be </a:t>
            </a:r>
            <a:r>
              <a:rPr lang="en-US" sz="1800" b="1" i="1" u="sng" dirty="0">
                <a:solidFill>
                  <a:srgbClr val="800000"/>
                </a:solidFill>
              </a:rPr>
              <a:t>killed with the sword</a:t>
            </a:r>
            <a:r>
              <a:rPr lang="en-US" sz="1800" i="1" dirty="0">
                <a:solidFill>
                  <a:srgbClr val="800000"/>
                </a:solidFill>
              </a:rPr>
              <a:t>. </a:t>
            </a:r>
            <a:r>
              <a:rPr lang="en-US" sz="1800" b="1" i="1" dirty="0">
                <a:solidFill>
                  <a:srgbClr val="800000"/>
                </a:solidFill>
              </a:rPr>
              <a:t>Here is the </a:t>
            </a:r>
            <a:r>
              <a:rPr lang="en-US" sz="1800" b="1" i="1" u="sng" dirty="0">
                <a:solidFill>
                  <a:srgbClr val="800000"/>
                </a:solidFill>
              </a:rPr>
              <a:t>patience</a:t>
            </a:r>
            <a:r>
              <a:rPr lang="en-US" sz="1800" b="1" i="1" dirty="0">
                <a:solidFill>
                  <a:srgbClr val="800000"/>
                </a:solidFill>
              </a:rPr>
              <a:t> and the </a:t>
            </a:r>
            <a:r>
              <a:rPr lang="en-US" sz="1800" b="1" i="1" u="sng" dirty="0">
                <a:solidFill>
                  <a:srgbClr val="800000"/>
                </a:solidFill>
              </a:rPr>
              <a:t>faith</a:t>
            </a:r>
            <a:r>
              <a:rPr lang="en-US" sz="1800" b="1" i="1" dirty="0">
                <a:solidFill>
                  <a:srgbClr val="800000"/>
                </a:solidFill>
              </a:rPr>
              <a:t> of the saints.</a:t>
            </a:r>
            <a:r>
              <a:rPr lang="en-US" sz="1800" i="1" dirty="0">
                <a:solidFill>
                  <a:srgbClr val="800000"/>
                </a:solidFill>
              </a:rPr>
              <a:t> </a:t>
            </a:r>
            <a:r>
              <a:rPr lang="en-US" sz="1800" dirty="0"/>
              <a:t>(</a:t>
            </a:r>
            <a:r>
              <a:rPr lang="en-US" sz="1800" b="1" dirty="0">
                <a:solidFill>
                  <a:srgbClr val="800000"/>
                </a:solidFill>
              </a:rPr>
              <a:t>13:8-10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r>
              <a:rPr lang="en-US" sz="1800" i="1" dirty="0">
                <a:solidFill>
                  <a:srgbClr val="800000"/>
                </a:solidFill>
              </a:rPr>
              <a:t>“</a:t>
            </a:r>
            <a:r>
              <a:rPr lang="en-US" sz="1800" b="1" i="1" dirty="0">
                <a:solidFill>
                  <a:srgbClr val="800000"/>
                </a:solidFill>
              </a:rPr>
              <a:t>He who has an ear, </a:t>
            </a:r>
            <a:r>
              <a:rPr lang="en-US" sz="1800" b="1" i="1" u="sng" dirty="0">
                <a:solidFill>
                  <a:srgbClr val="800000"/>
                </a:solidFill>
              </a:rPr>
              <a:t>let him hear</a:t>
            </a:r>
            <a:r>
              <a:rPr lang="en-US" sz="1800" i="1" dirty="0">
                <a:solidFill>
                  <a:srgbClr val="800000"/>
                </a:solidFill>
              </a:rPr>
              <a:t> what the Spirit says to the churches.” </a:t>
            </a:r>
            <a:r>
              <a:rPr lang="en-US" sz="1800" dirty="0"/>
              <a:t>(</a:t>
            </a:r>
            <a:r>
              <a:rPr lang="en-US" sz="1800" b="1" dirty="0">
                <a:solidFill>
                  <a:srgbClr val="800000"/>
                </a:solidFill>
              </a:rPr>
              <a:t>2:7, 11, 17, 29; 3:6, 13, 22</a:t>
            </a:r>
            <a:r>
              <a:rPr lang="en-US" sz="1800" dirty="0"/>
              <a:t>)</a:t>
            </a:r>
          </a:p>
          <a:p>
            <a:r>
              <a:rPr lang="en-US" sz="1800" dirty="0"/>
              <a:t>Specifically, provides </a:t>
            </a:r>
            <a:r>
              <a:rPr lang="en-US" sz="1800" b="1" i="1" dirty="0"/>
              <a:t>warning</a:t>
            </a:r>
            <a:r>
              <a:rPr lang="en-US" sz="1800" dirty="0"/>
              <a:t> to those who </a:t>
            </a:r>
            <a:r>
              <a:rPr lang="en-US" sz="1800" b="1" i="1" dirty="0"/>
              <a:t>use</a:t>
            </a:r>
            <a:r>
              <a:rPr lang="en-US" sz="1800" dirty="0"/>
              <a:t> or </a:t>
            </a:r>
            <a:r>
              <a:rPr lang="en-US" sz="1800" b="1" i="1" dirty="0"/>
              <a:t>respond</a:t>
            </a:r>
            <a:r>
              <a:rPr lang="en-US" sz="1800" dirty="0"/>
              <a:t> to persecution to conform.</a:t>
            </a:r>
          </a:p>
          <a:p>
            <a:r>
              <a:rPr lang="en-US" sz="1800" dirty="0"/>
              <a:t>This is inevitable end of such violent, persecuting forces – will receive what they dispense.</a:t>
            </a:r>
          </a:p>
          <a:p>
            <a:r>
              <a:rPr lang="en-US" sz="1800" dirty="0"/>
              <a:t>This is what the </a:t>
            </a:r>
            <a:r>
              <a:rPr lang="en-US" sz="1800" i="1" dirty="0">
                <a:solidFill>
                  <a:srgbClr val="800000"/>
                </a:solidFill>
              </a:rPr>
              <a:t>“saints believe”</a:t>
            </a:r>
            <a:r>
              <a:rPr lang="en-US" sz="1800" dirty="0"/>
              <a:t> and trust, which enables them to be </a:t>
            </a:r>
            <a:r>
              <a:rPr lang="en-US" sz="1800" i="1" dirty="0">
                <a:solidFill>
                  <a:srgbClr val="800000"/>
                </a:solidFill>
              </a:rPr>
              <a:t>“patient”</a:t>
            </a:r>
            <a:r>
              <a:rPr lang="en-US" sz="1800" dirty="0"/>
              <a:t>.  … Us?</a:t>
            </a:r>
          </a:p>
          <a:p>
            <a:r>
              <a:rPr lang="en-US" sz="1800" dirty="0"/>
              <a:t>God’s people </a:t>
            </a:r>
            <a:r>
              <a:rPr lang="en-US" sz="1800" b="1" i="1" dirty="0"/>
              <a:t>trust</a:t>
            </a:r>
            <a:r>
              <a:rPr lang="en-US" sz="1800" dirty="0"/>
              <a:t> that He will avenge them upon those who persecute, oppress &amp; kill them.</a:t>
            </a:r>
          </a:p>
          <a:p>
            <a:r>
              <a:rPr lang="en-US" sz="1800" dirty="0"/>
              <a:t>Provide </a:t>
            </a:r>
            <a:r>
              <a:rPr lang="en-US" sz="1800" b="1" i="1" dirty="0"/>
              <a:t>comfort</a:t>
            </a:r>
            <a:r>
              <a:rPr lang="en-US" sz="1800" dirty="0"/>
              <a:t> God will take care of us when </a:t>
            </a:r>
            <a:r>
              <a:rPr lang="en-US" sz="1800" b="1" i="1" dirty="0"/>
              <a:t>mistreated</a:t>
            </a:r>
            <a:r>
              <a:rPr lang="en-US" sz="1800" dirty="0"/>
              <a:t> – eventually (</a:t>
            </a:r>
            <a:r>
              <a:rPr lang="en-US" sz="1800" b="1" dirty="0">
                <a:solidFill>
                  <a:srgbClr val="800000"/>
                </a:solidFill>
              </a:rPr>
              <a:t>Luke 18:1-8</a:t>
            </a:r>
            <a:r>
              <a:rPr lang="en-US" sz="1800" dirty="0"/>
              <a:t>).</a:t>
            </a:r>
          </a:p>
          <a:p>
            <a:r>
              <a:rPr lang="en-US" sz="1800" dirty="0"/>
              <a:t>Provide </a:t>
            </a:r>
            <a:r>
              <a:rPr lang="en-US" sz="1800" b="1" i="1" dirty="0"/>
              <a:t>courage</a:t>
            </a:r>
            <a:r>
              <a:rPr lang="en-US" sz="1800" dirty="0"/>
              <a:t> that we should </a:t>
            </a:r>
            <a:r>
              <a:rPr lang="en-US" sz="1800" b="1" i="1" dirty="0"/>
              <a:t>not fear </a:t>
            </a:r>
            <a:r>
              <a:rPr lang="en-US" sz="1800" dirty="0"/>
              <a:t>what man will do to us (</a:t>
            </a:r>
            <a:r>
              <a:rPr lang="en-US" sz="1800" b="1" dirty="0">
                <a:solidFill>
                  <a:srgbClr val="800000"/>
                </a:solidFill>
              </a:rPr>
              <a:t>Hebrews 13:5-6</a:t>
            </a:r>
            <a:r>
              <a:rPr lang="en-US" sz="1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8153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Dragon’s Wrath</a:t>
            </a:r>
          </a:p>
          <a:p>
            <a:r>
              <a:rPr lang="en-US" dirty="0">
                <a:solidFill>
                  <a:srgbClr val="C00000"/>
                </a:solidFill>
              </a:rPr>
              <a:t>Revelation 12:12-17</a:t>
            </a:r>
          </a:p>
        </p:txBody>
      </p:sp>
    </p:spTree>
    <p:extLst>
      <p:ext uri="{BB962C8B-B14F-4D97-AF65-F5344CB8AC3E}">
        <p14:creationId xmlns:p14="http://schemas.microsoft.com/office/powerpoint/2010/main" val="3994784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Devil Persecutes the Woman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spcBef>
                <a:spcPts val="100"/>
              </a:spcBef>
              <a:buFont typeface="+mj-lt"/>
              <a:buAutoNum type="arabicPeriod" startAt="7"/>
            </a:pPr>
            <a:r>
              <a:rPr lang="en-US" sz="2000" dirty="0"/>
              <a:t>After the failed assassination and war, what general tactic did the dragon choose next?  Why?</a:t>
            </a:r>
          </a:p>
          <a:p>
            <a:pPr marL="0" lvl="0" indent="0">
              <a:spcBef>
                <a:spcPts val="10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“Therefore rejoice, O heavens, and you who dwell in them! Woe to the inhabitants of the earth and the sea! For </a:t>
            </a:r>
            <a:r>
              <a:rPr lang="en-US" sz="2000" b="1" i="1" dirty="0">
                <a:solidFill>
                  <a:srgbClr val="800000"/>
                </a:solidFill>
              </a:rPr>
              <a:t>the devil has come down to you, having great wrath</a:t>
            </a:r>
            <a:r>
              <a:rPr lang="en-US" sz="2000" i="1" dirty="0">
                <a:solidFill>
                  <a:srgbClr val="800000"/>
                </a:solidFill>
              </a:rPr>
              <a:t>, because </a:t>
            </a:r>
            <a:r>
              <a:rPr lang="en-US" sz="2000" b="1" i="1" dirty="0">
                <a:solidFill>
                  <a:srgbClr val="800000"/>
                </a:solidFill>
              </a:rPr>
              <a:t>he knows that he has </a:t>
            </a:r>
            <a:r>
              <a:rPr lang="en-US" sz="2000" b="1" i="1" u="sng" dirty="0">
                <a:solidFill>
                  <a:srgbClr val="800000"/>
                </a:solidFill>
              </a:rPr>
              <a:t>a short time</a:t>
            </a:r>
            <a:r>
              <a:rPr lang="en-US" sz="2000" i="1" dirty="0">
                <a:solidFill>
                  <a:srgbClr val="800000"/>
                </a:solidFill>
              </a:rPr>
              <a:t>.”  Now when the dragon saw that he had been cast to the earth, </a:t>
            </a:r>
            <a:r>
              <a:rPr lang="en-US" sz="2000" b="1" i="1" dirty="0">
                <a:solidFill>
                  <a:srgbClr val="800000"/>
                </a:solidFill>
              </a:rPr>
              <a:t>he </a:t>
            </a:r>
            <a:r>
              <a:rPr lang="en-US" sz="2000" b="1" i="1" u="sng" dirty="0">
                <a:solidFill>
                  <a:srgbClr val="800000"/>
                </a:solidFill>
              </a:rPr>
              <a:t>persecuted</a:t>
            </a:r>
            <a:r>
              <a:rPr lang="en-US" sz="2000" b="1" i="1" dirty="0">
                <a:solidFill>
                  <a:srgbClr val="800000"/>
                </a:solidFill>
              </a:rPr>
              <a:t> the woman who gave birth</a:t>
            </a:r>
            <a:r>
              <a:rPr lang="en-US" sz="2000" i="1" dirty="0">
                <a:solidFill>
                  <a:srgbClr val="800000"/>
                </a:solidFill>
              </a:rPr>
              <a:t> to the male Child.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12:12-13</a:t>
            </a:r>
            <a:r>
              <a:rPr lang="en-US" sz="2000" dirty="0"/>
              <a:t>)</a:t>
            </a:r>
          </a:p>
          <a:p>
            <a:pPr>
              <a:spcBef>
                <a:spcPts val="100"/>
              </a:spcBef>
            </a:pPr>
            <a:r>
              <a:rPr lang="en-US" sz="2000" dirty="0"/>
              <a:t>The Devil pours his wrath, contempt upon the only person he can touch, the woman.  </a:t>
            </a:r>
          </a:p>
          <a:p>
            <a:pPr>
              <a:spcBef>
                <a:spcPts val="100"/>
              </a:spcBef>
            </a:pPr>
            <a:r>
              <a:rPr lang="en-US" sz="2000" dirty="0"/>
              <a:t>Represents Devil’s effort to destroy the </a:t>
            </a:r>
            <a:r>
              <a:rPr lang="en-US" sz="2000" b="1" i="1" dirty="0"/>
              <a:t>early church as an institution </a:t>
            </a:r>
            <a:r>
              <a:rPr lang="en-US" sz="2000" dirty="0"/>
              <a:t>by persecuting the faithful remnant of Israel, through whom the Messiah came, that also became the faithful </a:t>
            </a:r>
            <a:r>
              <a:rPr lang="en-US" sz="2000" b="1" i="1" dirty="0"/>
              <a:t>spiritual</a:t>
            </a:r>
            <a:r>
              <a:rPr lang="en-US" sz="2000" dirty="0"/>
              <a:t> Israel, early Christians (</a:t>
            </a:r>
            <a:r>
              <a:rPr lang="en-US" sz="2000" b="1" dirty="0">
                <a:solidFill>
                  <a:srgbClr val="800000"/>
                </a:solidFill>
              </a:rPr>
              <a:t>Rom. 9:6; Gal 6:16</a:t>
            </a:r>
            <a:r>
              <a:rPr lang="en-US" sz="2000" dirty="0"/>
              <a:t>).</a:t>
            </a:r>
          </a:p>
          <a:p>
            <a:pPr>
              <a:spcBef>
                <a:spcPts val="100"/>
              </a:spcBef>
            </a:pPr>
            <a:r>
              <a:rPr lang="en-US" sz="2000" dirty="0"/>
              <a:t>Notice </a:t>
            </a:r>
            <a:r>
              <a:rPr lang="en-US" sz="2000" i="1" dirty="0">
                <a:solidFill>
                  <a:srgbClr val="800000"/>
                </a:solidFill>
              </a:rPr>
              <a:t>“short time”</a:t>
            </a:r>
            <a:r>
              <a:rPr lang="en-US" sz="2000" dirty="0"/>
              <a:t>, again eliminating </a:t>
            </a:r>
            <a:r>
              <a:rPr lang="en-US" sz="2000" b="1" dirty="0"/>
              <a:t>Historicist</a:t>
            </a:r>
            <a:r>
              <a:rPr lang="en-US" sz="2000" dirty="0"/>
              <a:t>, </a:t>
            </a:r>
            <a:r>
              <a:rPr lang="en-US" sz="2000" b="1" dirty="0"/>
              <a:t>Futurist</a:t>
            </a:r>
            <a:r>
              <a:rPr lang="en-US" sz="2000" dirty="0"/>
              <a:t>, &amp; </a:t>
            </a:r>
            <a:r>
              <a:rPr lang="en-US" sz="2000" b="1" dirty="0"/>
              <a:t>Idealist</a:t>
            </a:r>
            <a:r>
              <a:rPr lang="en-US" sz="2000" dirty="0"/>
              <a:t> positions, and also connecting it to 42 months, 1260 days, 3½ years.</a:t>
            </a:r>
          </a:p>
        </p:txBody>
      </p:sp>
    </p:spTree>
    <p:extLst>
      <p:ext uri="{BB962C8B-B14F-4D97-AF65-F5344CB8AC3E}">
        <p14:creationId xmlns:p14="http://schemas.microsoft.com/office/powerpoint/2010/main" val="142224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Woman Escapes –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spcBef>
                <a:spcPts val="200"/>
              </a:spcBef>
              <a:buFont typeface="+mj-lt"/>
              <a:buAutoNum type="arabicPeriod" startAt="8"/>
            </a:pPr>
            <a:r>
              <a:rPr lang="en-US" sz="2000" dirty="0"/>
              <a:t>How was the woman attacked and saved?  What does this represent?</a:t>
            </a:r>
          </a:p>
          <a:p>
            <a:pPr marL="0" lvl="0" indent="0">
              <a:spcBef>
                <a:spcPts val="20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But </a:t>
            </a:r>
            <a:r>
              <a:rPr lang="en-US" sz="2000" b="1" i="1" dirty="0">
                <a:solidFill>
                  <a:srgbClr val="800000"/>
                </a:solidFill>
              </a:rPr>
              <a:t>the woman was given two wings of a great eagle</a:t>
            </a:r>
            <a:r>
              <a:rPr lang="en-US" sz="2000" i="1" dirty="0">
                <a:solidFill>
                  <a:srgbClr val="800000"/>
                </a:solidFill>
              </a:rPr>
              <a:t>, that she might </a:t>
            </a:r>
            <a:r>
              <a:rPr lang="en-US" sz="2000" b="1" i="1" dirty="0">
                <a:solidFill>
                  <a:srgbClr val="800000"/>
                </a:solidFill>
              </a:rPr>
              <a:t>fly into the wilderness to her place</a:t>
            </a:r>
            <a:r>
              <a:rPr lang="en-US" sz="2000" i="1" dirty="0">
                <a:solidFill>
                  <a:srgbClr val="800000"/>
                </a:solidFill>
              </a:rPr>
              <a:t>, where she is </a:t>
            </a:r>
            <a:r>
              <a:rPr lang="en-US" sz="2000" b="1" i="1" dirty="0">
                <a:solidFill>
                  <a:srgbClr val="800000"/>
                </a:solidFill>
              </a:rPr>
              <a:t>nourished for a time and times and half a time, from the presence of the serpent</a:t>
            </a:r>
            <a:r>
              <a:rPr lang="en-US" sz="2000" i="1" dirty="0">
                <a:solidFill>
                  <a:srgbClr val="800000"/>
                </a:solidFill>
              </a:rPr>
              <a:t>.  So the </a:t>
            </a:r>
            <a:r>
              <a:rPr lang="en-US" sz="2000" b="1" i="1" dirty="0">
                <a:solidFill>
                  <a:srgbClr val="800000"/>
                </a:solidFill>
              </a:rPr>
              <a:t>serpent spewed water out of his mouth like a flood after the woman</a:t>
            </a:r>
            <a:r>
              <a:rPr lang="en-US" sz="2000" i="1" dirty="0">
                <a:solidFill>
                  <a:srgbClr val="800000"/>
                </a:solidFill>
              </a:rPr>
              <a:t>, that he might cause her to be </a:t>
            </a:r>
            <a:r>
              <a:rPr lang="en-US" sz="2000" b="1" i="1" dirty="0">
                <a:solidFill>
                  <a:srgbClr val="800000"/>
                </a:solidFill>
              </a:rPr>
              <a:t>carried away by the flood</a:t>
            </a:r>
            <a:r>
              <a:rPr lang="en-US" sz="2000" i="1" dirty="0">
                <a:solidFill>
                  <a:srgbClr val="800000"/>
                </a:solidFill>
              </a:rPr>
              <a:t>.  But </a:t>
            </a:r>
            <a:r>
              <a:rPr lang="en-US" sz="2000" b="1" i="1" dirty="0">
                <a:solidFill>
                  <a:srgbClr val="800000"/>
                </a:solidFill>
              </a:rPr>
              <a:t>the </a:t>
            </a:r>
            <a:r>
              <a:rPr lang="en-US" sz="2000" b="1" i="1" u="sng" dirty="0">
                <a:solidFill>
                  <a:srgbClr val="800000"/>
                </a:solidFill>
              </a:rPr>
              <a:t>earth helped</a:t>
            </a:r>
            <a:r>
              <a:rPr lang="en-US" sz="2000" b="1" i="1" dirty="0">
                <a:solidFill>
                  <a:srgbClr val="800000"/>
                </a:solidFill>
              </a:rPr>
              <a:t> the woman</a:t>
            </a:r>
            <a:r>
              <a:rPr lang="en-US" sz="2000" i="1" dirty="0">
                <a:solidFill>
                  <a:srgbClr val="800000"/>
                </a:solidFill>
              </a:rPr>
              <a:t>, and </a:t>
            </a:r>
            <a:r>
              <a:rPr lang="en-US" sz="2000" b="1" i="1" dirty="0">
                <a:solidFill>
                  <a:srgbClr val="800000"/>
                </a:solidFill>
              </a:rPr>
              <a:t>the earth opened its mouth and </a:t>
            </a:r>
            <a:r>
              <a:rPr lang="en-US" sz="2000" b="1" i="1" u="sng" dirty="0">
                <a:solidFill>
                  <a:srgbClr val="800000"/>
                </a:solidFill>
              </a:rPr>
              <a:t>swallowed up the flood</a:t>
            </a:r>
            <a:r>
              <a:rPr lang="en-US" sz="2000" b="1" i="1" dirty="0">
                <a:solidFill>
                  <a:srgbClr val="800000"/>
                </a:solidFill>
              </a:rPr>
              <a:t> </a:t>
            </a:r>
            <a:r>
              <a:rPr lang="en-US" sz="2000" i="1" dirty="0">
                <a:solidFill>
                  <a:srgbClr val="800000"/>
                </a:solidFill>
              </a:rPr>
              <a:t>which the dragon had spewed out of his mouth. 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12:14-16</a:t>
            </a:r>
            <a:r>
              <a:rPr lang="en-US" sz="2000" dirty="0"/>
              <a:t>)</a:t>
            </a:r>
          </a:p>
          <a:p>
            <a:pPr>
              <a:spcBef>
                <a:spcPts val="200"/>
              </a:spcBef>
            </a:pPr>
            <a:r>
              <a:rPr lang="en-US" sz="2000" b="1" i="1" dirty="0"/>
              <a:t>1</a:t>
            </a:r>
            <a:r>
              <a:rPr lang="en-US" sz="2000" b="1" i="1" baseline="30000" dirty="0"/>
              <a:t>st</a:t>
            </a:r>
            <a:r>
              <a:rPr lang="en-US" sz="2000" b="1" i="1" dirty="0"/>
              <a:t> Attempt:</a:t>
            </a:r>
            <a:r>
              <a:rPr lang="en-US" sz="2000" dirty="0"/>
              <a:t> Direct persecution, brute force attempt to destroy early church.</a:t>
            </a:r>
          </a:p>
          <a:p>
            <a:pPr>
              <a:spcBef>
                <a:spcPts val="200"/>
              </a:spcBef>
            </a:pPr>
            <a:r>
              <a:rPr lang="en-US" sz="2000" b="1" i="1" dirty="0"/>
              <a:t>1</a:t>
            </a:r>
            <a:r>
              <a:rPr lang="en-US" sz="2000" b="1" i="1" baseline="30000" dirty="0"/>
              <a:t>st</a:t>
            </a:r>
            <a:r>
              <a:rPr lang="en-US" sz="2000" b="1" i="1" dirty="0"/>
              <a:t> Escape:</a:t>
            </a:r>
            <a:r>
              <a:rPr lang="en-US" sz="2000" dirty="0"/>
              <a:t> She’s carried to wilderness on wings of a great eagle (</a:t>
            </a:r>
            <a:r>
              <a:rPr lang="en-US" sz="2000" b="1" dirty="0">
                <a:solidFill>
                  <a:srgbClr val="800000"/>
                </a:solidFill>
              </a:rPr>
              <a:t>Exodus 19:4; 23:20; Isaiah 40:31; Colossians 3:3</a:t>
            </a:r>
            <a:r>
              <a:rPr lang="en-US" sz="2000" dirty="0"/>
              <a:t>).</a:t>
            </a:r>
          </a:p>
          <a:p>
            <a:pPr>
              <a:spcBef>
                <a:spcPts val="200"/>
              </a:spcBef>
            </a:pPr>
            <a:r>
              <a:rPr lang="en-US" sz="2000" b="1" i="1" dirty="0"/>
              <a:t>2</a:t>
            </a:r>
            <a:r>
              <a:rPr lang="en-US" sz="2000" b="1" i="1" baseline="30000" dirty="0"/>
              <a:t>nd</a:t>
            </a:r>
            <a:r>
              <a:rPr lang="en-US" sz="2000" b="1" i="1" dirty="0"/>
              <a:t> Attempt:</a:t>
            </a:r>
            <a:r>
              <a:rPr lang="en-US" sz="2000" dirty="0"/>
              <a:t> Flood represents overflowing invaders, army – intensified, more widespread persecution (</a:t>
            </a:r>
            <a:r>
              <a:rPr lang="en-US" sz="2000" b="1" dirty="0">
                <a:solidFill>
                  <a:srgbClr val="800000"/>
                </a:solidFill>
              </a:rPr>
              <a:t>Psa. 144:7; Isa. 8:5-8; Jer. 46:7-10; 47</a:t>
            </a:r>
            <a:r>
              <a:rPr lang="en-US" sz="2000" dirty="0"/>
              <a:t>).</a:t>
            </a:r>
          </a:p>
          <a:p>
            <a:pPr>
              <a:spcBef>
                <a:spcPts val="200"/>
              </a:spcBef>
            </a:pPr>
            <a:r>
              <a:rPr lang="en-US" sz="2000" b="1" i="1" dirty="0"/>
              <a:t>2</a:t>
            </a:r>
            <a:r>
              <a:rPr lang="en-US" sz="2000" b="1" i="1" baseline="30000" dirty="0"/>
              <a:t>nd</a:t>
            </a:r>
            <a:r>
              <a:rPr lang="en-US" sz="2000" b="1" i="1" dirty="0"/>
              <a:t> Escape:</a:t>
            </a:r>
            <a:r>
              <a:rPr lang="en-US" sz="2000" dirty="0"/>
              <a:t> Earth helped through political, civil distractions (uprisings, wars, etc.)</a:t>
            </a:r>
          </a:p>
        </p:txBody>
      </p:sp>
    </p:spTree>
    <p:extLst>
      <p:ext uri="{BB962C8B-B14F-4D97-AF65-F5344CB8AC3E}">
        <p14:creationId xmlns:p14="http://schemas.microsoft.com/office/powerpoint/2010/main" val="292151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Woman Escapes –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spcBef>
                <a:spcPts val="200"/>
              </a:spcBef>
              <a:buFont typeface="+mj-lt"/>
              <a:buAutoNum type="arabicPeriod" startAt="8"/>
            </a:pPr>
            <a:r>
              <a:rPr lang="en-US" sz="2000" dirty="0"/>
              <a:t>How was the woman attacked and saved?  What does this represent?</a:t>
            </a:r>
          </a:p>
          <a:p>
            <a:pPr marL="0" lvl="0" indent="0">
              <a:spcBef>
                <a:spcPts val="20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But </a:t>
            </a:r>
            <a:r>
              <a:rPr lang="en-US" sz="2000" b="1" i="1" dirty="0">
                <a:solidFill>
                  <a:srgbClr val="800000"/>
                </a:solidFill>
              </a:rPr>
              <a:t>the woman was given two wings of a great eagle</a:t>
            </a:r>
            <a:r>
              <a:rPr lang="en-US" sz="2000" i="1" dirty="0">
                <a:solidFill>
                  <a:srgbClr val="800000"/>
                </a:solidFill>
              </a:rPr>
              <a:t>, that she might </a:t>
            </a:r>
            <a:r>
              <a:rPr lang="en-US" sz="2000" b="1" i="1" dirty="0">
                <a:solidFill>
                  <a:srgbClr val="800000"/>
                </a:solidFill>
              </a:rPr>
              <a:t>fly into the wilderness to her place</a:t>
            </a:r>
            <a:r>
              <a:rPr lang="en-US" sz="2000" i="1" dirty="0">
                <a:solidFill>
                  <a:srgbClr val="800000"/>
                </a:solidFill>
              </a:rPr>
              <a:t>, where she is </a:t>
            </a:r>
            <a:r>
              <a:rPr lang="en-US" sz="2000" b="1" i="1" dirty="0">
                <a:solidFill>
                  <a:srgbClr val="800000"/>
                </a:solidFill>
              </a:rPr>
              <a:t>nourished for a time and times and half a time, from the presence of the serpent</a:t>
            </a:r>
            <a:r>
              <a:rPr lang="en-US" sz="2000" i="1" dirty="0">
                <a:solidFill>
                  <a:srgbClr val="800000"/>
                </a:solidFill>
              </a:rPr>
              <a:t>.  So the </a:t>
            </a:r>
            <a:r>
              <a:rPr lang="en-US" sz="2000" b="1" i="1" dirty="0">
                <a:solidFill>
                  <a:srgbClr val="800000"/>
                </a:solidFill>
              </a:rPr>
              <a:t>serpent spewed water out of his mouth like a flood after the woman</a:t>
            </a:r>
            <a:r>
              <a:rPr lang="en-US" sz="2000" i="1" dirty="0">
                <a:solidFill>
                  <a:srgbClr val="800000"/>
                </a:solidFill>
              </a:rPr>
              <a:t>, that he might cause her to be </a:t>
            </a:r>
            <a:r>
              <a:rPr lang="en-US" sz="2000" b="1" i="1" dirty="0">
                <a:solidFill>
                  <a:srgbClr val="800000"/>
                </a:solidFill>
              </a:rPr>
              <a:t>carried away by the flood</a:t>
            </a:r>
            <a:r>
              <a:rPr lang="en-US" sz="2000" i="1" dirty="0">
                <a:solidFill>
                  <a:srgbClr val="800000"/>
                </a:solidFill>
              </a:rPr>
              <a:t>.  But </a:t>
            </a:r>
            <a:r>
              <a:rPr lang="en-US" sz="2000" b="1" i="1" dirty="0">
                <a:solidFill>
                  <a:srgbClr val="800000"/>
                </a:solidFill>
              </a:rPr>
              <a:t>the </a:t>
            </a:r>
            <a:r>
              <a:rPr lang="en-US" sz="2000" b="1" i="1" u="sng" dirty="0">
                <a:solidFill>
                  <a:srgbClr val="800000"/>
                </a:solidFill>
              </a:rPr>
              <a:t>earth helped</a:t>
            </a:r>
            <a:r>
              <a:rPr lang="en-US" sz="2000" b="1" i="1" dirty="0">
                <a:solidFill>
                  <a:srgbClr val="800000"/>
                </a:solidFill>
              </a:rPr>
              <a:t> the woman</a:t>
            </a:r>
            <a:r>
              <a:rPr lang="en-US" sz="2000" i="1" dirty="0">
                <a:solidFill>
                  <a:srgbClr val="800000"/>
                </a:solidFill>
              </a:rPr>
              <a:t>, and </a:t>
            </a:r>
            <a:r>
              <a:rPr lang="en-US" sz="2000" b="1" i="1" dirty="0">
                <a:solidFill>
                  <a:srgbClr val="800000"/>
                </a:solidFill>
              </a:rPr>
              <a:t>the earth opened its mouth and </a:t>
            </a:r>
            <a:r>
              <a:rPr lang="en-US" sz="2000" b="1" i="1" u="sng" dirty="0">
                <a:solidFill>
                  <a:srgbClr val="800000"/>
                </a:solidFill>
              </a:rPr>
              <a:t>swallowed up the flood</a:t>
            </a:r>
            <a:r>
              <a:rPr lang="en-US" sz="2000" b="1" i="1" dirty="0">
                <a:solidFill>
                  <a:srgbClr val="800000"/>
                </a:solidFill>
              </a:rPr>
              <a:t> </a:t>
            </a:r>
            <a:r>
              <a:rPr lang="en-US" sz="2000" i="1" dirty="0">
                <a:solidFill>
                  <a:srgbClr val="800000"/>
                </a:solidFill>
              </a:rPr>
              <a:t>which the dragon had spewed out of his mouth. 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12:14-16</a:t>
            </a:r>
            <a:r>
              <a:rPr lang="en-US" sz="2000" dirty="0"/>
              <a:t>)</a:t>
            </a:r>
          </a:p>
          <a:p>
            <a:pPr>
              <a:spcBef>
                <a:spcPts val="200"/>
              </a:spcBef>
            </a:pPr>
            <a:r>
              <a:rPr lang="en-US" sz="2000" b="1" i="1" dirty="0"/>
              <a:t>1</a:t>
            </a:r>
            <a:r>
              <a:rPr lang="en-US" sz="2000" b="1" i="1" baseline="30000" dirty="0"/>
              <a:t>st</a:t>
            </a:r>
            <a:r>
              <a:rPr lang="en-US" sz="2000" b="1" i="1" dirty="0"/>
              <a:t> Attempt:</a:t>
            </a:r>
            <a:r>
              <a:rPr lang="en-US" sz="2000" dirty="0"/>
              <a:t> Direct persecution, brute force attempt to destroy early church.</a:t>
            </a:r>
          </a:p>
          <a:p>
            <a:pPr>
              <a:spcBef>
                <a:spcPts val="200"/>
              </a:spcBef>
            </a:pPr>
            <a:r>
              <a:rPr lang="en-US" sz="2000" b="1" i="1" dirty="0"/>
              <a:t>1</a:t>
            </a:r>
            <a:r>
              <a:rPr lang="en-US" sz="2000" b="1" i="1" baseline="30000" dirty="0"/>
              <a:t>st</a:t>
            </a:r>
            <a:r>
              <a:rPr lang="en-US" sz="2000" b="1" i="1" dirty="0"/>
              <a:t> Escape:</a:t>
            </a:r>
            <a:r>
              <a:rPr lang="en-US" sz="2000" dirty="0"/>
              <a:t> She’s carried to wilderness on wings of a great eagle (</a:t>
            </a:r>
            <a:r>
              <a:rPr lang="en-US" sz="2000" b="1" dirty="0">
                <a:solidFill>
                  <a:srgbClr val="800000"/>
                </a:solidFill>
              </a:rPr>
              <a:t>Exodus 19:4; 23:20; Isaiah 40:31; Colossians 3:3</a:t>
            </a:r>
            <a:r>
              <a:rPr lang="en-US" sz="2000" dirty="0"/>
              <a:t>).</a:t>
            </a:r>
          </a:p>
          <a:p>
            <a:pPr>
              <a:spcBef>
                <a:spcPts val="200"/>
              </a:spcBef>
            </a:pPr>
            <a:r>
              <a:rPr lang="en-US" sz="2000" b="1" i="1" dirty="0"/>
              <a:t>Alternative 2</a:t>
            </a:r>
            <a:r>
              <a:rPr lang="en-US" sz="2000" b="1" i="1" baseline="30000" dirty="0"/>
              <a:t>nd</a:t>
            </a:r>
            <a:r>
              <a:rPr lang="en-US" sz="2000" b="1" i="1" dirty="0"/>
              <a:t> Attack:</a:t>
            </a:r>
            <a:r>
              <a:rPr lang="en-US" sz="2000" dirty="0"/>
              <a:t> Devil emits flood of lies, false doctrine, &amp; propaganda, which is exposed by world’s acceptance, application (</a:t>
            </a:r>
            <a:r>
              <a:rPr lang="en-US" sz="2000" b="1" dirty="0">
                <a:solidFill>
                  <a:srgbClr val="800000"/>
                </a:solidFill>
              </a:rPr>
              <a:t>John 8:44; 1 John 4:1-6</a:t>
            </a:r>
            <a:r>
              <a:rPr lang="en-US" sz="2000" dirty="0"/>
              <a:t>).</a:t>
            </a:r>
          </a:p>
          <a:p>
            <a:pPr>
              <a:spcBef>
                <a:spcPts val="200"/>
              </a:spcBef>
            </a:pPr>
            <a:r>
              <a:rPr lang="en-US" sz="2000" dirty="0"/>
              <a:t>Harder to see how world helped in this way, plus OT support, so other preferred …</a:t>
            </a:r>
          </a:p>
        </p:txBody>
      </p:sp>
    </p:spTree>
    <p:extLst>
      <p:ext uri="{BB962C8B-B14F-4D97-AF65-F5344CB8AC3E}">
        <p14:creationId xmlns:p14="http://schemas.microsoft.com/office/powerpoint/2010/main" val="41452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Targeting the Woman’s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spcBef>
                <a:spcPts val="0"/>
              </a:spcBef>
              <a:buFont typeface="+mj-lt"/>
              <a:buAutoNum type="arabicPeriod" startAt="9"/>
            </a:pPr>
            <a:r>
              <a:rPr lang="en-US" sz="2000" dirty="0"/>
              <a:t>With the woman out of reach, whom did the dragon target next?  What lessons can we learn from this verse and chapter as a whole?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And the dragon was </a:t>
            </a:r>
            <a:r>
              <a:rPr lang="en-US" sz="2000" b="1" i="1" dirty="0">
                <a:solidFill>
                  <a:srgbClr val="800000"/>
                </a:solidFill>
              </a:rPr>
              <a:t>enraged with the woman</a:t>
            </a:r>
            <a:r>
              <a:rPr lang="en-US" sz="2000" i="1" dirty="0">
                <a:solidFill>
                  <a:srgbClr val="800000"/>
                </a:solidFill>
              </a:rPr>
              <a:t>, and he went to </a:t>
            </a:r>
            <a:r>
              <a:rPr lang="en-US" sz="2000" b="1" i="1" dirty="0">
                <a:solidFill>
                  <a:srgbClr val="800000"/>
                </a:solidFill>
              </a:rPr>
              <a:t>make war with the </a:t>
            </a:r>
            <a:r>
              <a:rPr lang="en-US" sz="2000" b="1" i="1" u="sng" dirty="0">
                <a:solidFill>
                  <a:srgbClr val="800000"/>
                </a:solidFill>
              </a:rPr>
              <a:t>rest of her offspring</a:t>
            </a:r>
            <a:r>
              <a:rPr lang="en-US" sz="2000" i="1" dirty="0">
                <a:solidFill>
                  <a:srgbClr val="800000"/>
                </a:solidFill>
              </a:rPr>
              <a:t>, who </a:t>
            </a:r>
            <a:r>
              <a:rPr lang="en-US" sz="2000" b="1" i="1" dirty="0">
                <a:solidFill>
                  <a:srgbClr val="800000"/>
                </a:solidFill>
              </a:rPr>
              <a:t>keep the commandments of God </a:t>
            </a:r>
            <a:r>
              <a:rPr lang="en-US" sz="2000" i="1" dirty="0">
                <a:solidFill>
                  <a:srgbClr val="800000"/>
                </a:solidFill>
              </a:rPr>
              <a:t>and </a:t>
            </a:r>
            <a:r>
              <a:rPr lang="en-US" sz="2000" b="1" i="1" dirty="0">
                <a:solidFill>
                  <a:srgbClr val="800000"/>
                </a:solidFill>
              </a:rPr>
              <a:t>have the testimony of Jesus Christ</a:t>
            </a:r>
            <a:r>
              <a:rPr lang="en-US" sz="2000" i="1" dirty="0">
                <a:solidFill>
                  <a:srgbClr val="800000"/>
                </a:solidFill>
              </a:rPr>
              <a:t>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12:17</a:t>
            </a:r>
            <a:r>
              <a:rPr lang="en-US" sz="20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No longer able to directly attack the </a:t>
            </a:r>
            <a:r>
              <a:rPr lang="en-US" sz="2000" i="1" dirty="0">
                <a:solidFill>
                  <a:srgbClr val="800000"/>
                </a:solidFill>
              </a:rPr>
              <a:t>“male child” </a:t>
            </a:r>
            <a:r>
              <a:rPr lang="en-US" sz="2000" dirty="0"/>
              <a:t>or </a:t>
            </a:r>
            <a:r>
              <a:rPr lang="en-US" sz="2000" i="1" dirty="0">
                <a:solidFill>
                  <a:srgbClr val="800000"/>
                </a:solidFill>
              </a:rPr>
              <a:t>“the woman”</a:t>
            </a:r>
            <a:r>
              <a:rPr lang="en-US" sz="2000" dirty="0"/>
              <a:t>, the dragon pours his contempt and indignation on the accessible individuals, </a:t>
            </a:r>
            <a:r>
              <a:rPr lang="en-US" sz="2000" i="1" dirty="0">
                <a:solidFill>
                  <a:srgbClr val="800000"/>
                </a:solidFill>
              </a:rPr>
              <a:t>“her offspring”</a:t>
            </a:r>
            <a:r>
              <a:rPr lang="en-US" sz="2000" dirty="0"/>
              <a:t>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If we </a:t>
            </a:r>
            <a:r>
              <a:rPr lang="en-US" sz="2000" i="1" dirty="0">
                <a:solidFill>
                  <a:srgbClr val="800000"/>
                </a:solidFill>
              </a:rPr>
              <a:t>“keep the commandments of God”</a:t>
            </a:r>
            <a:r>
              <a:rPr lang="en-US" sz="2000" dirty="0"/>
              <a:t> and </a:t>
            </a:r>
            <a:r>
              <a:rPr lang="en-US" sz="2000" i="1" dirty="0">
                <a:solidFill>
                  <a:srgbClr val="800000"/>
                </a:solidFill>
              </a:rPr>
              <a:t>“have the testimony of Jesus Christ”</a:t>
            </a:r>
            <a:r>
              <a:rPr lang="en-US" sz="2000" dirty="0"/>
              <a:t>, we can expect both the dragon’s rage and persecution (</a:t>
            </a:r>
            <a:r>
              <a:rPr lang="en-US" sz="2000" b="1" dirty="0">
                <a:solidFill>
                  <a:srgbClr val="800000"/>
                </a:solidFill>
              </a:rPr>
              <a:t>2 Tim. 3:12; Mat. 5:10-16</a:t>
            </a:r>
            <a:r>
              <a:rPr lang="en-US" sz="2000" dirty="0"/>
              <a:t>).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It is our turn to </a:t>
            </a:r>
            <a:r>
              <a:rPr lang="en-US" sz="2000" i="1" dirty="0">
                <a:solidFill>
                  <a:srgbClr val="800000"/>
                </a:solidFill>
              </a:rPr>
              <a:t>“overcome”</a:t>
            </a:r>
            <a:r>
              <a:rPr lang="en-US" sz="2000" dirty="0"/>
              <a:t>, and we can only do so as they did!</a:t>
            </a:r>
          </a:p>
        </p:txBody>
      </p:sp>
    </p:spTree>
    <p:extLst>
      <p:ext uri="{BB962C8B-B14F-4D97-AF65-F5344CB8AC3E}">
        <p14:creationId xmlns:p14="http://schemas.microsoft.com/office/powerpoint/2010/main" val="338503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Targeting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09182" y="914400"/>
            <a:ext cx="8925636" cy="4144488"/>
          </a:xfrm>
        </p:spPr>
        <p:txBody>
          <a:bodyPr lIns="91440" tIns="91440" rIns="91440" bIns="91440" anchor="t" anchorCtr="0"/>
          <a:lstStyle/>
          <a:p>
            <a:pPr marL="0" indent="0">
              <a:spcBef>
                <a:spcPts val="0"/>
              </a:spcBef>
              <a:buNone/>
            </a:pPr>
            <a:r>
              <a:rPr lang="en-US" sz="2200" i="1" dirty="0">
                <a:solidFill>
                  <a:srgbClr val="800000"/>
                </a:solidFill>
              </a:rPr>
              <a:t>And</a:t>
            </a:r>
            <a:r>
              <a:rPr lang="en-US" sz="2200" b="1" i="1" dirty="0">
                <a:solidFill>
                  <a:srgbClr val="800000"/>
                </a:solidFill>
              </a:rPr>
              <a:t> they </a:t>
            </a:r>
            <a:r>
              <a:rPr lang="en-US" sz="2200" b="1" i="1" u="sng" dirty="0">
                <a:solidFill>
                  <a:srgbClr val="800000"/>
                </a:solidFill>
              </a:rPr>
              <a:t>overcame</a:t>
            </a:r>
            <a:r>
              <a:rPr lang="en-US" sz="2200" b="1" i="1" dirty="0">
                <a:solidFill>
                  <a:srgbClr val="800000"/>
                </a:solidFill>
              </a:rPr>
              <a:t> him by: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b="1" i="1" dirty="0">
                <a:solidFill>
                  <a:srgbClr val="800000"/>
                </a:solidFill>
              </a:rPr>
              <a:t>the </a:t>
            </a:r>
            <a:r>
              <a:rPr lang="en-US" sz="2200" b="1" i="1" u="sng" dirty="0">
                <a:solidFill>
                  <a:srgbClr val="800000"/>
                </a:solidFill>
              </a:rPr>
              <a:t>blood of the Lamb</a:t>
            </a:r>
            <a:r>
              <a:rPr lang="en-US" sz="2200" b="1" i="1" dirty="0">
                <a:solidFill>
                  <a:srgbClr val="800000"/>
                </a:solidFill>
              </a:rPr>
              <a:t> </a:t>
            </a:r>
            <a:r>
              <a:rPr lang="en-US" sz="2200" i="1" dirty="0">
                <a:solidFill>
                  <a:srgbClr val="800000"/>
                </a:solidFill>
              </a:rPr>
              <a:t>and </a:t>
            </a:r>
            <a:r>
              <a:rPr lang="en-US" sz="2200" b="1" i="1" dirty="0">
                <a:solidFill>
                  <a:srgbClr val="800000"/>
                </a:solidFill>
              </a:rPr>
              <a:t>by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b="1" i="1" dirty="0">
                <a:solidFill>
                  <a:srgbClr val="800000"/>
                </a:solidFill>
              </a:rPr>
              <a:t>the </a:t>
            </a:r>
            <a:r>
              <a:rPr lang="en-US" sz="2200" b="1" i="1" u="sng" dirty="0">
                <a:solidFill>
                  <a:srgbClr val="800000"/>
                </a:solidFill>
              </a:rPr>
              <a:t>word of their testimony</a:t>
            </a:r>
            <a:r>
              <a:rPr lang="en-US" sz="2200" i="1" dirty="0">
                <a:solidFill>
                  <a:srgbClr val="800000"/>
                </a:solidFill>
              </a:rPr>
              <a:t>, and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b="1" i="1" dirty="0">
                <a:solidFill>
                  <a:srgbClr val="800000"/>
                </a:solidFill>
              </a:rPr>
              <a:t>they </a:t>
            </a:r>
            <a:r>
              <a:rPr lang="en-US" sz="2200" b="1" i="1" u="sng" dirty="0">
                <a:solidFill>
                  <a:srgbClr val="800000"/>
                </a:solidFill>
              </a:rPr>
              <a:t>did not love their lives to the death</a:t>
            </a:r>
            <a:r>
              <a:rPr lang="en-US" sz="2200" i="1" dirty="0">
                <a:solidFill>
                  <a:srgbClr val="800000"/>
                </a:solidFill>
              </a:rPr>
              <a:t> </a:t>
            </a:r>
            <a:r>
              <a:rPr lang="en-US" sz="2200" dirty="0"/>
              <a:t>(</a:t>
            </a:r>
            <a:r>
              <a:rPr lang="en-US" sz="2200" b="1" dirty="0">
                <a:solidFill>
                  <a:srgbClr val="800000"/>
                </a:solidFill>
              </a:rPr>
              <a:t>12:11</a:t>
            </a:r>
            <a:r>
              <a:rPr lang="en-US" sz="2200" dirty="0"/>
              <a:t>)</a:t>
            </a:r>
          </a:p>
          <a:p>
            <a:pPr marL="341313" indent="-341313">
              <a:spcBef>
                <a:spcPts val="0"/>
              </a:spcBef>
            </a:pPr>
            <a:r>
              <a:rPr lang="en-US" sz="2200" dirty="0"/>
              <a:t>Have we:</a:t>
            </a:r>
          </a:p>
          <a:p>
            <a:pPr marL="688975" lvl="1" indent="-347663">
              <a:spcBef>
                <a:spcPts val="0"/>
              </a:spcBef>
            </a:pPr>
            <a:r>
              <a:rPr lang="en-US" sz="2200" i="1" dirty="0">
                <a:solidFill>
                  <a:srgbClr val="800000"/>
                </a:solidFill>
              </a:rPr>
              <a:t>“Counted the cost”</a:t>
            </a:r>
            <a:r>
              <a:rPr lang="en-US" sz="2200" dirty="0"/>
              <a:t> (</a:t>
            </a:r>
            <a:r>
              <a:rPr lang="en-US" sz="2200" b="1" dirty="0">
                <a:solidFill>
                  <a:srgbClr val="800000"/>
                </a:solidFill>
              </a:rPr>
              <a:t>Luke 14:25-35</a:t>
            </a:r>
            <a:r>
              <a:rPr lang="en-US" sz="2200" dirty="0"/>
              <a:t>)?</a:t>
            </a:r>
          </a:p>
          <a:p>
            <a:pPr marL="688975" lvl="1" indent="-347663">
              <a:spcBef>
                <a:spcPts val="0"/>
              </a:spcBef>
            </a:pPr>
            <a:r>
              <a:rPr lang="en-US" sz="2200" i="1" dirty="0">
                <a:solidFill>
                  <a:srgbClr val="800000"/>
                </a:solidFill>
              </a:rPr>
              <a:t>“Prepared our hearts to seek God”</a:t>
            </a:r>
            <a:r>
              <a:rPr lang="en-US" sz="2200" dirty="0"/>
              <a:t> (</a:t>
            </a:r>
            <a:r>
              <a:rPr lang="en-US" sz="2200" b="1" dirty="0">
                <a:solidFill>
                  <a:srgbClr val="800000"/>
                </a:solidFill>
              </a:rPr>
              <a:t>Ezra 7:10; 2 Chronicles 12:14; 19:3; 30:19</a:t>
            </a:r>
            <a:r>
              <a:rPr lang="en-US" sz="2200" dirty="0"/>
              <a:t>)?</a:t>
            </a:r>
          </a:p>
          <a:p>
            <a:pPr marL="688975" lvl="1" indent="-347663">
              <a:spcBef>
                <a:spcPts val="0"/>
              </a:spcBef>
            </a:pPr>
            <a:r>
              <a:rPr lang="en-US" sz="2200" i="1" dirty="0">
                <a:solidFill>
                  <a:srgbClr val="800000"/>
                </a:solidFill>
              </a:rPr>
              <a:t>“Made no provision for the flesh”</a:t>
            </a:r>
            <a:r>
              <a:rPr lang="en-US" sz="2200" dirty="0"/>
              <a:t> (</a:t>
            </a:r>
            <a:r>
              <a:rPr lang="en-US" sz="2200" b="1" dirty="0">
                <a:solidFill>
                  <a:srgbClr val="800000"/>
                </a:solidFill>
              </a:rPr>
              <a:t>Romans 13:11-14</a:t>
            </a:r>
            <a:r>
              <a:rPr lang="en-US" sz="2200" dirty="0"/>
              <a:t>)?</a:t>
            </a:r>
          </a:p>
          <a:p>
            <a:pPr marL="688975" lvl="1" indent="-347663">
              <a:spcBef>
                <a:spcPts val="0"/>
              </a:spcBef>
            </a:pPr>
            <a:r>
              <a:rPr lang="en-US" sz="2200" dirty="0"/>
              <a:t>Been </a:t>
            </a:r>
            <a:r>
              <a:rPr lang="en-US" sz="2200" i="1" dirty="0">
                <a:solidFill>
                  <a:srgbClr val="800000"/>
                </a:solidFill>
              </a:rPr>
              <a:t>“faithful in little”</a:t>
            </a:r>
            <a:r>
              <a:rPr lang="en-US" sz="2200" dirty="0"/>
              <a:t> (</a:t>
            </a:r>
            <a:r>
              <a:rPr lang="en-US" sz="2200" b="1" dirty="0">
                <a:solidFill>
                  <a:srgbClr val="800000"/>
                </a:solidFill>
              </a:rPr>
              <a:t>Luke 16:8-12; 19:17-26</a:t>
            </a:r>
            <a:r>
              <a:rPr lang="en-US" sz="2200" dirty="0"/>
              <a:t>)?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Do our deeds match our claims?  Do we do as we say?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If not, how will we </a:t>
            </a:r>
            <a:r>
              <a:rPr lang="en-US" sz="2200" i="1" dirty="0">
                <a:solidFill>
                  <a:srgbClr val="800000"/>
                </a:solidFill>
              </a:rPr>
              <a:t>“overcome him”</a:t>
            </a:r>
            <a:r>
              <a:rPr lang="en-US" sz="2200" dirty="0"/>
              <a:t>, when he </a:t>
            </a:r>
            <a:r>
              <a:rPr lang="en-US" sz="2200" i="1" dirty="0">
                <a:solidFill>
                  <a:srgbClr val="800000"/>
                </a:solidFill>
              </a:rPr>
              <a:t>“wars against”</a:t>
            </a:r>
            <a:r>
              <a:rPr lang="en-US" sz="2200" dirty="0"/>
              <a:t> us?</a:t>
            </a:r>
          </a:p>
        </p:txBody>
      </p:sp>
    </p:spTree>
    <p:extLst>
      <p:ext uri="{BB962C8B-B14F-4D97-AF65-F5344CB8AC3E}">
        <p14:creationId xmlns:p14="http://schemas.microsoft.com/office/powerpoint/2010/main" val="5793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Revelation</a:t>
            </a:r>
            <a:br>
              <a:rPr lang="en-US" sz="5400" dirty="0"/>
            </a:br>
            <a:r>
              <a:rPr lang="en-US" sz="2800" dirty="0">
                <a:solidFill>
                  <a:srgbClr val="C00000"/>
                </a:solidFill>
              </a:rPr>
              <a:t>Trust God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b="1" dirty="0"/>
              <a:t>Lesson 14 – The Sea and Earth Beasts</a:t>
            </a:r>
          </a:p>
        </p:txBody>
      </p:sp>
    </p:spTree>
    <p:extLst>
      <p:ext uri="{BB962C8B-B14F-4D97-AF65-F5344CB8AC3E}">
        <p14:creationId xmlns:p14="http://schemas.microsoft.com/office/powerpoint/2010/main" val="5574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Sea Beast</a:t>
            </a:r>
          </a:p>
          <a:p>
            <a:r>
              <a:rPr lang="en-US" dirty="0">
                <a:solidFill>
                  <a:srgbClr val="C00000"/>
                </a:solidFill>
              </a:rPr>
              <a:t>Revelation 13:1-10</a:t>
            </a:r>
          </a:p>
        </p:txBody>
      </p:sp>
    </p:spTree>
    <p:extLst>
      <p:ext uri="{BB962C8B-B14F-4D97-AF65-F5344CB8AC3E}">
        <p14:creationId xmlns:p14="http://schemas.microsoft.com/office/powerpoint/2010/main" val="2626247714"/>
      </p:ext>
    </p:extLst>
  </p:cSld>
  <p:clrMapOvr>
    <a:masterClrMapping/>
  </p:clrMapOvr>
</p:sld>
</file>

<file path=ppt/theme/theme1.xml><?xml version="1.0" encoding="utf-8"?>
<a:theme xmlns:a="http://schemas.openxmlformats.org/drawingml/2006/main" name="the_lion_of_the_tribe_of_judah-still-16x9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the_lion_of_the_tribe_of_judah-still-16x9</Template>
  <TotalTime>22415</TotalTime>
  <Words>2611</Words>
  <Application>Microsoft Office PowerPoint</Application>
  <PresentationFormat>On-screen Show (16:9)</PresentationFormat>
  <Paragraphs>131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Impact</vt:lpstr>
      <vt:lpstr>Times New Roman</vt:lpstr>
      <vt:lpstr>Trebuchet MS</vt:lpstr>
      <vt:lpstr>Wingdings</vt:lpstr>
      <vt:lpstr>the_lion_of_the_tribe_of_judah-still-16x9</vt:lpstr>
      <vt:lpstr>Revelation Trust God</vt:lpstr>
      <vt:lpstr>PowerPoint Presentation</vt:lpstr>
      <vt:lpstr>The Devil Persecutes the Woman</vt:lpstr>
      <vt:lpstr>The Woman Escapes – Revisited</vt:lpstr>
      <vt:lpstr>The Woman Escapes – Revisited</vt:lpstr>
      <vt:lpstr>Targeting the Woman’s Children</vt:lpstr>
      <vt:lpstr>Targeting Us</vt:lpstr>
      <vt:lpstr>Revelation Trust God</vt:lpstr>
      <vt:lpstr>PowerPoint Presentation</vt:lpstr>
      <vt:lpstr>Rise of the Sea Beast</vt:lpstr>
      <vt:lpstr>PowerPoint Presentation</vt:lpstr>
      <vt:lpstr>Comparing the Visions</vt:lpstr>
      <vt:lpstr>The Composite Sea Beast</vt:lpstr>
      <vt:lpstr>The Beast’s War against God’s Saints</vt:lpstr>
      <vt:lpstr>What’s New?</vt:lpstr>
      <vt:lpstr>What’s New?</vt:lpstr>
      <vt:lpstr>“The Patience and Faith of the Saints”</vt:lpstr>
      <vt:lpstr>“The Patience and Faith of the Saints”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Revelation - Trust God</dc:title>
  <dc:creator>C. Trevor Bowen</dc:creator>
  <cp:lastModifiedBy>Trevor Bowen</cp:lastModifiedBy>
  <cp:revision>1572</cp:revision>
  <dcterms:created xsi:type="dcterms:W3CDTF">2017-04-01T00:42:32Z</dcterms:created>
  <dcterms:modified xsi:type="dcterms:W3CDTF">2023-03-09T03:18:28Z</dcterms:modified>
</cp:coreProperties>
</file>