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86" r:id="rId2"/>
    <p:sldId id="494" r:id="rId3"/>
    <p:sldId id="495" r:id="rId4"/>
    <p:sldId id="900" r:id="rId5"/>
    <p:sldId id="901" r:id="rId6"/>
    <p:sldId id="497" r:id="rId7"/>
    <p:sldId id="902" r:id="rId8"/>
    <p:sldId id="903" r:id="rId9"/>
    <p:sldId id="498" r:id="rId10"/>
    <p:sldId id="499" r:id="rId11"/>
    <p:sldId id="500" r:id="rId12"/>
    <p:sldId id="501" r:id="rId13"/>
    <p:sldId id="502" r:id="rId14"/>
    <p:sldId id="503" r:id="rId15"/>
    <p:sldId id="896" r:id="rId16"/>
    <p:sldId id="504" r:id="rId17"/>
    <p:sldId id="895" r:id="rId1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snapToObjects="1">
      <p:cViewPr varScale="1">
        <p:scale>
          <a:sx n="141" d="100"/>
          <a:sy n="141" d="100"/>
        </p:scale>
        <p:origin x="138" y="156"/>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6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3/1/2023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12 – Two Witnesses and the Seventh Trumpet</a:t>
            </a:r>
          </a:p>
        </p:txBody>
      </p:sp>
    </p:spTree>
    <p:extLst>
      <p:ext uri="{BB962C8B-B14F-4D97-AF65-F5344CB8AC3E}">
        <p14:creationId xmlns:p14="http://schemas.microsoft.com/office/powerpoint/2010/main" val="85969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Triumph of the Witnesses</a:t>
            </a:r>
          </a:p>
        </p:txBody>
      </p:sp>
      <p:sp>
        <p:nvSpPr>
          <p:cNvPr id="3" name="Content Placeholder 2"/>
          <p:cNvSpPr>
            <a:spLocks noGrp="1"/>
          </p:cNvSpPr>
          <p:nvPr>
            <p:ph sz="quarter" idx="10"/>
          </p:nvPr>
        </p:nvSpPr>
        <p:spPr/>
        <p:txBody>
          <a:bodyPr/>
          <a:lstStyle/>
          <a:p>
            <a:pPr marL="0" lvl="0" indent="0">
              <a:spcBef>
                <a:spcPts val="0"/>
              </a:spcBef>
              <a:buNone/>
            </a:pPr>
            <a:r>
              <a:rPr lang="en-US" sz="2000" i="1" dirty="0">
                <a:solidFill>
                  <a:srgbClr val="800000"/>
                </a:solidFill>
              </a:rPr>
              <a:t>Now </a:t>
            </a:r>
            <a:r>
              <a:rPr lang="en-US" sz="2000" b="1" i="1" dirty="0">
                <a:solidFill>
                  <a:srgbClr val="800000"/>
                </a:solidFill>
              </a:rPr>
              <a:t>after the three-and-a-half days </a:t>
            </a:r>
            <a:r>
              <a:rPr lang="en-US" sz="2000" i="1" dirty="0">
                <a:solidFill>
                  <a:srgbClr val="800000"/>
                </a:solidFill>
              </a:rPr>
              <a:t>the breath of life from God entered them, and </a:t>
            </a:r>
            <a:r>
              <a:rPr lang="en-US" sz="2000" b="1" i="1" dirty="0">
                <a:solidFill>
                  <a:srgbClr val="800000"/>
                </a:solidFill>
              </a:rPr>
              <a:t>they stood on their feet</a:t>
            </a:r>
            <a:r>
              <a:rPr lang="en-US" sz="2000" i="1" dirty="0">
                <a:solidFill>
                  <a:srgbClr val="800000"/>
                </a:solidFill>
              </a:rPr>
              <a:t>, and </a:t>
            </a:r>
            <a:r>
              <a:rPr lang="en-US" sz="2000" b="1" i="1" u="sng" dirty="0">
                <a:solidFill>
                  <a:srgbClr val="800000"/>
                </a:solidFill>
              </a:rPr>
              <a:t>great fear</a:t>
            </a:r>
            <a:r>
              <a:rPr lang="en-US" sz="2000" b="1" i="1" dirty="0">
                <a:solidFill>
                  <a:srgbClr val="800000"/>
                </a:solidFill>
              </a:rPr>
              <a:t> fell on those who saw them</a:t>
            </a:r>
            <a:r>
              <a:rPr lang="en-US" sz="2000" i="1" dirty="0">
                <a:solidFill>
                  <a:srgbClr val="800000"/>
                </a:solidFill>
              </a:rPr>
              <a:t>.  And they heard a loud voice from heaven saying to them, “Come up here.” And </a:t>
            </a:r>
            <a:r>
              <a:rPr lang="en-US" sz="2000" b="1" i="1" dirty="0">
                <a:solidFill>
                  <a:srgbClr val="800000"/>
                </a:solidFill>
              </a:rPr>
              <a:t>they ascended to heaven in a cloud</a:t>
            </a:r>
            <a:r>
              <a:rPr lang="en-US" sz="2000" i="1" dirty="0">
                <a:solidFill>
                  <a:srgbClr val="800000"/>
                </a:solidFill>
              </a:rPr>
              <a:t>, and </a:t>
            </a:r>
            <a:r>
              <a:rPr lang="en-US" sz="2000" b="1" i="1" u="sng" dirty="0">
                <a:solidFill>
                  <a:srgbClr val="800000"/>
                </a:solidFill>
              </a:rPr>
              <a:t>their enemies saw</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11:11-12</a:t>
            </a:r>
            <a:r>
              <a:rPr lang="en-US" sz="2000" dirty="0"/>
              <a:t>)</a:t>
            </a:r>
          </a:p>
          <a:p>
            <a:pPr marL="346075" lvl="0" indent="-346075">
              <a:spcBef>
                <a:spcPts val="0"/>
              </a:spcBef>
              <a:buFont typeface="+mj-lt"/>
              <a:buAutoNum type="arabicPeriod" startAt="6"/>
            </a:pPr>
            <a:r>
              <a:rPr lang="en-US" sz="2000" dirty="0"/>
              <a:t>What is symbolized by the death, resurrection, and ascension of these two witnesses?</a:t>
            </a:r>
          </a:p>
          <a:p>
            <a:pPr>
              <a:spcBef>
                <a:spcPts val="0"/>
              </a:spcBef>
            </a:pPr>
            <a:r>
              <a:rPr lang="en-US" sz="2000" dirty="0"/>
              <a:t>Compare to </a:t>
            </a:r>
            <a:r>
              <a:rPr lang="en-US" sz="2000" i="1" dirty="0">
                <a:solidFill>
                  <a:srgbClr val="800000"/>
                </a:solidFill>
              </a:rPr>
              <a:t>“resurrection”</a:t>
            </a:r>
            <a:r>
              <a:rPr lang="en-US" sz="2000" dirty="0">
                <a:solidFill>
                  <a:srgbClr val="800000"/>
                </a:solidFill>
              </a:rPr>
              <a:t> </a:t>
            </a:r>
            <a:r>
              <a:rPr lang="en-US" sz="2000" dirty="0"/>
              <a:t>of Israel </a:t>
            </a:r>
            <a:r>
              <a:rPr lang="en-US" sz="2000" i="1" dirty="0">
                <a:solidFill>
                  <a:srgbClr val="800000"/>
                </a:solidFill>
              </a:rPr>
              <a:t>“from graves”</a:t>
            </a:r>
            <a:r>
              <a:rPr lang="en-US" sz="2000" dirty="0"/>
              <a:t>, returning home (</a:t>
            </a:r>
            <a:r>
              <a:rPr lang="en-US" sz="2000" b="1" dirty="0">
                <a:solidFill>
                  <a:srgbClr val="800000"/>
                </a:solidFill>
              </a:rPr>
              <a:t>Eze. 37:1-14</a:t>
            </a:r>
            <a:r>
              <a:rPr lang="en-US" sz="2000" dirty="0"/>
              <a:t>).</a:t>
            </a:r>
          </a:p>
          <a:p>
            <a:pPr>
              <a:spcBef>
                <a:spcPts val="0"/>
              </a:spcBef>
            </a:pPr>
            <a:r>
              <a:rPr lang="en-US" sz="2000" dirty="0"/>
              <a:t>Prophet’s message – the gospel and kingdom – were vindicated (</a:t>
            </a:r>
            <a:r>
              <a:rPr lang="en-US" sz="2000" b="1" dirty="0">
                <a:solidFill>
                  <a:srgbClr val="800000"/>
                </a:solidFill>
              </a:rPr>
              <a:t>Isaiah 26:17-19</a:t>
            </a:r>
            <a:r>
              <a:rPr lang="en-US" sz="2000" dirty="0"/>
              <a:t>).</a:t>
            </a:r>
          </a:p>
          <a:p>
            <a:pPr>
              <a:spcBef>
                <a:spcPts val="0"/>
              </a:spcBef>
            </a:pPr>
            <a:r>
              <a:rPr lang="en-US" sz="2000" dirty="0"/>
              <a:t>Their ministry appeared to be defeated, but even after literal death, the truth continued to be proclaimed and spread.</a:t>
            </a:r>
          </a:p>
          <a:p>
            <a:pPr>
              <a:spcBef>
                <a:spcPts val="0"/>
              </a:spcBef>
            </a:pPr>
            <a:r>
              <a:rPr lang="en-US" sz="2000" dirty="0"/>
              <a:t>Many had assumed their defeat of God’s people proved they were frauds.  But …</a:t>
            </a:r>
          </a:p>
          <a:p>
            <a:pPr>
              <a:spcBef>
                <a:spcPts val="0"/>
              </a:spcBef>
            </a:pPr>
            <a:r>
              <a:rPr lang="en-US" sz="2000" dirty="0"/>
              <a:t>Their endurance, unstoppable message proved they were from God (</a:t>
            </a:r>
            <a:r>
              <a:rPr lang="en-US" sz="2000" b="1" dirty="0">
                <a:solidFill>
                  <a:srgbClr val="800000"/>
                </a:solidFill>
              </a:rPr>
              <a:t>Acts 5:34-39; 2 Cor. 6:4-10; 11:20-33</a:t>
            </a:r>
            <a:r>
              <a:rPr lang="en-US" sz="2000" dirty="0"/>
              <a:t>).</a:t>
            </a:r>
          </a:p>
        </p:txBody>
      </p:sp>
    </p:spTree>
    <p:extLst>
      <p:ext uri="{BB962C8B-B14F-4D97-AF65-F5344CB8AC3E}">
        <p14:creationId xmlns:p14="http://schemas.microsoft.com/office/powerpoint/2010/main" val="5524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Climax of the Second Woe</a:t>
            </a:r>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What events climax the second woe?  How is this target different than recipients of previous judgments?</a:t>
            </a:r>
          </a:p>
          <a:p>
            <a:pPr marL="0" lvl="0" indent="0">
              <a:buNone/>
            </a:pPr>
            <a:r>
              <a:rPr lang="en-US" sz="2000" i="1" dirty="0">
                <a:solidFill>
                  <a:srgbClr val="800000"/>
                </a:solidFill>
              </a:rPr>
              <a:t> In the same hour there was </a:t>
            </a:r>
            <a:r>
              <a:rPr lang="en-US" sz="2000" b="1" i="1" dirty="0">
                <a:solidFill>
                  <a:srgbClr val="800000"/>
                </a:solidFill>
              </a:rPr>
              <a:t>a great earthquake</a:t>
            </a:r>
            <a:r>
              <a:rPr lang="en-US" sz="2000" i="1" dirty="0">
                <a:solidFill>
                  <a:srgbClr val="800000"/>
                </a:solidFill>
              </a:rPr>
              <a:t>, and </a:t>
            </a:r>
            <a:r>
              <a:rPr lang="en-US" sz="2000" b="1" i="1" dirty="0">
                <a:solidFill>
                  <a:srgbClr val="800000"/>
                </a:solidFill>
              </a:rPr>
              <a:t>a tenth of the city fell</a:t>
            </a:r>
            <a:r>
              <a:rPr lang="en-US" sz="2000" i="1" dirty="0">
                <a:solidFill>
                  <a:srgbClr val="800000"/>
                </a:solidFill>
              </a:rPr>
              <a:t>. In the earthquake </a:t>
            </a:r>
            <a:r>
              <a:rPr lang="en-US" sz="2000" b="1" i="1" dirty="0">
                <a:solidFill>
                  <a:srgbClr val="800000"/>
                </a:solidFill>
              </a:rPr>
              <a:t>seven thousand people were killed</a:t>
            </a:r>
            <a:r>
              <a:rPr lang="en-US" sz="2000" i="1" dirty="0">
                <a:solidFill>
                  <a:srgbClr val="800000"/>
                </a:solidFill>
              </a:rPr>
              <a:t>, and </a:t>
            </a:r>
            <a:r>
              <a:rPr lang="en-US" sz="2000" b="1" i="1" dirty="0">
                <a:solidFill>
                  <a:srgbClr val="800000"/>
                </a:solidFill>
              </a:rPr>
              <a:t>the rest were afraid and gave glory to the God of heaven</a:t>
            </a:r>
            <a:r>
              <a:rPr lang="en-US" sz="2000" i="1" dirty="0">
                <a:solidFill>
                  <a:srgbClr val="800000"/>
                </a:solidFill>
              </a:rPr>
              <a:t>.  The second woe is past. Behold, </a:t>
            </a:r>
            <a:r>
              <a:rPr lang="en-US" sz="2000" b="1" i="1" dirty="0">
                <a:solidFill>
                  <a:srgbClr val="800000"/>
                </a:solidFill>
              </a:rPr>
              <a:t>the third woe is coming quickly</a:t>
            </a:r>
            <a:r>
              <a:rPr lang="en-US" sz="2000" i="1" dirty="0">
                <a:solidFill>
                  <a:srgbClr val="800000"/>
                </a:solidFill>
              </a:rPr>
              <a:t>. </a:t>
            </a:r>
            <a:r>
              <a:rPr lang="en-US" sz="2000" dirty="0"/>
              <a:t>(</a:t>
            </a:r>
            <a:r>
              <a:rPr lang="en-US" sz="2000" b="1" dirty="0">
                <a:solidFill>
                  <a:srgbClr val="800000"/>
                </a:solidFill>
              </a:rPr>
              <a:t>11:13-14</a:t>
            </a:r>
            <a:r>
              <a:rPr lang="en-US" sz="2000" dirty="0"/>
              <a:t>)</a:t>
            </a:r>
          </a:p>
          <a:p>
            <a:r>
              <a:rPr lang="en-US" sz="2000" dirty="0"/>
              <a:t>Earthquakes symbolize catastrophic judgment from God (</a:t>
            </a:r>
            <a:r>
              <a:rPr lang="en-US" sz="2000" b="1" dirty="0">
                <a:solidFill>
                  <a:srgbClr val="800000"/>
                </a:solidFill>
              </a:rPr>
              <a:t>Isaiah 24:17-23; 29:5-6; Jeremiah 10:10; Psalm 97:1-5</a:t>
            </a:r>
            <a:r>
              <a:rPr lang="en-US" sz="2000" dirty="0"/>
              <a:t>).</a:t>
            </a:r>
          </a:p>
          <a:p>
            <a:r>
              <a:rPr lang="en-US" sz="2000" dirty="0"/>
              <a:t>Tenth of the city falling and destruction of a portion represents partial destruction.</a:t>
            </a:r>
          </a:p>
          <a:p>
            <a:r>
              <a:rPr lang="en-US" sz="2000" dirty="0"/>
              <a:t>Result produced fear and acknowledgement of God, but not true repentance (</a:t>
            </a:r>
            <a:r>
              <a:rPr lang="en-US" sz="2000" b="1" dirty="0">
                <a:solidFill>
                  <a:srgbClr val="800000"/>
                </a:solidFill>
              </a:rPr>
              <a:t>James 2:19; Matthew 27:3-5</a:t>
            </a:r>
            <a:r>
              <a:rPr lang="en-US" sz="2000" dirty="0"/>
              <a:t>).</a:t>
            </a:r>
          </a:p>
          <a:p>
            <a:r>
              <a:rPr lang="en-US" sz="2000" dirty="0"/>
              <a:t>Third woe – the 7</a:t>
            </a:r>
            <a:r>
              <a:rPr lang="en-US" sz="2000" baseline="30000" dirty="0"/>
              <a:t>th</a:t>
            </a:r>
            <a:r>
              <a:rPr lang="en-US" sz="2000" dirty="0"/>
              <a:t> trumpet – was nearing …</a:t>
            </a:r>
          </a:p>
        </p:txBody>
      </p:sp>
    </p:spTree>
    <p:extLst>
      <p:ext uri="{BB962C8B-B14F-4D97-AF65-F5344CB8AC3E}">
        <p14:creationId xmlns:p14="http://schemas.microsoft.com/office/powerpoint/2010/main" val="10529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Sounding of the</a:t>
            </a:r>
          </a:p>
          <a:p>
            <a:r>
              <a:rPr lang="en-US" dirty="0"/>
              <a:t>Seventh Trumpet</a:t>
            </a:r>
            <a:br>
              <a:rPr lang="en-US" dirty="0"/>
            </a:br>
            <a:r>
              <a:rPr lang="en-US" dirty="0">
                <a:solidFill>
                  <a:srgbClr val="C00000"/>
                </a:solidFill>
              </a:rPr>
              <a:t>Revelation 11:15-19</a:t>
            </a:r>
          </a:p>
        </p:txBody>
      </p:sp>
    </p:spTree>
    <p:extLst>
      <p:ext uri="{BB962C8B-B14F-4D97-AF65-F5344CB8AC3E}">
        <p14:creationId xmlns:p14="http://schemas.microsoft.com/office/powerpoint/2010/main" val="253806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Celebration &amp; Thanksgiving in Heaven</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8"/>
            </a:pPr>
            <a:r>
              <a:rPr lang="en-US" sz="2000" dirty="0"/>
              <a:t>Summarize the declarations and worship extended after the seventh trumpet sounded?</a:t>
            </a:r>
          </a:p>
          <a:p>
            <a:pPr marL="0" lvl="0" indent="0">
              <a:lnSpc>
                <a:spcPct val="97000"/>
              </a:lnSpc>
              <a:spcBef>
                <a:spcPts val="0"/>
              </a:spcBef>
              <a:buNone/>
            </a:pPr>
            <a:r>
              <a:rPr lang="en-US" sz="2000" i="1" dirty="0">
                <a:solidFill>
                  <a:srgbClr val="800000"/>
                </a:solidFill>
              </a:rPr>
              <a:t>Then </a:t>
            </a:r>
            <a:r>
              <a:rPr lang="en-US" sz="2000" b="1" i="1" dirty="0">
                <a:solidFill>
                  <a:srgbClr val="800000"/>
                </a:solidFill>
              </a:rPr>
              <a:t>the </a:t>
            </a:r>
            <a:r>
              <a:rPr lang="en-US" sz="2000" b="1" i="1" u="sng" dirty="0">
                <a:solidFill>
                  <a:srgbClr val="800000"/>
                </a:solidFill>
              </a:rPr>
              <a:t>seventh</a:t>
            </a:r>
            <a:r>
              <a:rPr lang="en-US" sz="2000" b="1" i="1" dirty="0">
                <a:solidFill>
                  <a:srgbClr val="800000"/>
                </a:solidFill>
              </a:rPr>
              <a:t> angel sounded</a:t>
            </a:r>
            <a:r>
              <a:rPr lang="en-US" sz="2000" i="1" dirty="0">
                <a:solidFill>
                  <a:srgbClr val="800000"/>
                </a:solidFill>
              </a:rPr>
              <a:t>: And there were </a:t>
            </a:r>
            <a:r>
              <a:rPr lang="en-US" sz="2000" b="1" i="1" dirty="0">
                <a:solidFill>
                  <a:srgbClr val="800000"/>
                </a:solidFill>
              </a:rPr>
              <a:t>loud voices in heaven</a:t>
            </a:r>
            <a:r>
              <a:rPr lang="en-US" sz="2000" i="1" dirty="0">
                <a:solidFill>
                  <a:srgbClr val="800000"/>
                </a:solidFill>
              </a:rPr>
              <a:t>, saying, “The </a:t>
            </a:r>
            <a:r>
              <a:rPr lang="en-US" sz="2000" b="1" i="1" dirty="0">
                <a:solidFill>
                  <a:srgbClr val="800000"/>
                </a:solidFill>
              </a:rPr>
              <a:t>kingdoms of this world have become </a:t>
            </a:r>
            <a:r>
              <a:rPr lang="en-US" sz="2000" b="1" i="1" u="sng" dirty="0">
                <a:solidFill>
                  <a:srgbClr val="800000"/>
                </a:solidFill>
              </a:rPr>
              <a:t>the kingdoms of our Lord and of His Christ</a:t>
            </a:r>
            <a:r>
              <a:rPr lang="en-US" sz="2000" i="1" dirty="0">
                <a:solidFill>
                  <a:srgbClr val="800000"/>
                </a:solidFill>
              </a:rPr>
              <a:t>, and He shall reign forever and ever!”  And the twenty-four elders who sat before God on their thrones fell on their faces and worshiped God, saying: “We give You thanks, O Lord God Almighty, The One who is and who was and who is to come, Because </a:t>
            </a:r>
            <a:r>
              <a:rPr lang="en-US" sz="2000" b="1" i="1" dirty="0">
                <a:solidFill>
                  <a:srgbClr val="800000"/>
                </a:solidFill>
              </a:rPr>
              <a:t>You have taken Your great power and </a:t>
            </a:r>
            <a:r>
              <a:rPr lang="en-US" sz="2000" b="1" i="1" u="sng" dirty="0">
                <a:solidFill>
                  <a:srgbClr val="800000"/>
                </a:solidFill>
              </a:rPr>
              <a:t>reigned</a:t>
            </a:r>
            <a:r>
              <a:rPr lang="en-US" sz="2000" i="1" dirty="0">
                <a:solidFill>
                  <a:srgbClr val="800000"/>
                </a:solidFill>
              </a:rPr>
              <a:t>.  The nations were angry, and Your wrath has come, And </a:t>
            </a:r>
            <a:r>
              <a:rPr lang="en-US" sz="2000" b="1" i="1" dirty="0">
                <a:solidFill>
                  <a:srgbClr val="800000"/>
                </a:solidFill>
              </a:rPr>
              <a:t>the time of the dead, that they should be judged</a:t>
            </a:r>
            <a:r>
              <a:rPr lang="en-US" sz="2000" i="1" dirty="0">
                <a:solidFill>
                  <a:srgbClr val="800000"/>
                </a:solidFill>
              </a:rPr>
              <a:t>, And </a:t>
            </a:r>
            <a:r>
              <a:rPr lang="en-US" sz="2000" b="1" i="1" dirty="0">
                <a:solidFill>
                  <a:srgbClr val="800000"/>
                </a:solidFill>
              </a:rPr>
              <a:t>that You should </a:t>
            </a:r>
            <a:r>
              <a:rPr lang="en-US" sz="2000" b="1" i="1" u="sng" dirty="0">
                <a:solidFill>
                  <a:srgbClr val="800000"/>
                </a:solidFill>
              </a:rPr>
              <a:t>reward Your servants the prophets and the saints</a:t>
            </a:r>
            <a:r>
              <a:rPr lang="en-US" sz="2000" i="1" dirty="0">
                <a:solidFill>
                  <a:srgbClr val="800000"/>
                </a:solidFill>
              </a:rPr>
              <a:t>, And those who fear Your name, small and great, And </a:t>
            </a:r>
            <a:r>
              <a:rPr lang="en-US" sz="2000" b="1" i="1" dirty="0">
                <a:solidFill>
                  <a:srgbClr val="800000"/>
                </a:solidFill>
              </a:rPr>
              <a:t>should destroy those who destroy the earth</a:t>
            </a:r>
            <a:r>
              <a:rPr lang="en-US" sz="2000" i="1" dirty="0">
                <a:solidFill>
                  <a:srgbClr val="800000"/>
                </a:solidFill>
              </a:rPr>
              <a:t>.” </a:t>
            </a:r>
            <a:r>
              <a:rPr lang="en-US" sz="2000" dirty="0"/>
              <a:t>(</a:t>
            </a:r>
            <a:r>
              <a:rPr lang="en-US" sz="2000" b="1" dirty="0">
                <a:solidFill>
                  <a:srgbClr val="800000"/>
                </a:solidFill>
              </a:rPr>
              <a:t>11:15-18</a:t>
            </a:r>
            <a:r>
              <a:rPr lang="en-US" sz="2000" dirty="0"/>
              <a:t>)</a:t>
            </a:r>
          </a:p>
          <a:p>
            <a:pPr>
              <a:lnSpc>
                <a:spcPct val="97000"/>
              </a:lnSpc>
              <a:spcBef>
                <a:spcPts val="0"/>
              </a:spcBef>
            </a:pPr>
            <a:r>
              <a:rPr lang="en-US" sz="2000" dirty="0"/>
              <a:t>Recognizes God no longer warning, but seizing control – doom &amp; destruction.</a:t>
            </a:r>
          </a:p>
          <a:p>
            <a:pPr>
              <a:lnSpc>
                <a:spcPct val="97000"/>
              </a:lnSpc>
              <a:spcBef>
                <a:spcPts val="0"/>
              </a:spcBef>
            </a:pPr>
            <a:r>
              <a:rPr lang="en-US" sz="2000" dirty="0"/>
              <a:t>Thankful for God’s vindication of His servants and saints (</a:t>
            </a:r>
            <a:r>
              <a:rPr lang="en-US" sz="2000" b="1" dirty="0">
                <a:solidFill>
                  <a:srgbClr val="800000"/>
                </a:solidFill>
              </a:rPr>
              <a:t>Matthew 19:28</a:t>
            </a:r>
            <a:r>
              <a:rPr lang="en-US" sz="2000" dirty="0"/>
              <a:t>).</a:t>
            </a:r>
          </a:p>
          <a:p>
            <a:pPr>
              <a:lnSpc>
                <a:spcPct val="97000"/>
              </a:lnSpc>
              <a:spcBef>
                <a:spcPts val="0"/>
              </a:spcBef>
            </a:pPr>
            <a:r>
              <a:rPr lang="en-US" sz="2000" dirty="0"/>
              <a:t>Contrast with short-lived celebration on earth when witnesses were killed.</a:t>
            </a:r>
          </a:p>
        </p:txBody>
      </p:sp>
    </p:spTree>
    <p:extLst>
      <p:ext uri="{BB962C8B-B14F-4D97-AF65-F5344CB8AC3E}">
        <p14:creationId xmlns:p14="http://schemas.microsoft.com/office/powerpoint/2010/main" val="4204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the World?</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dirty="0"/>
              <a:t>Does this refer to the literal end of the world?  If not, what does it mean?</a:t>
            </a:r>
          </a:p>
          <a:p>
            <a:pPr>
              <a:spcBef>
                <a:spcPts val="0"/>
              </a:spcBef>
            </a:pPr>
            <a:r>
              <a:rPr lang="en-US" dirty="0"/>
              <a:t>No, refers to destruction of empire challenging the church:</a:t>
            </a:r>
          </a:p>
          <a:p>
            <a:pPr lvl="1">
              <a:spcBef>
                <a:spcPts val="0"/>
              </a:spcBef>
            </a:pPr>
            <a:r>
              <a:rPr lang="en-US" sz="2400" dirty="0"/>
              <a:t>Interpreted in harmony with finishing the mystery delivered to the OT prophets (</a:t>
            </a:r>
            <a:r>
              <a:rPr lang="en-US" sz="2400" b="1" dirty="0">
                <a:solidFill>
                  <a:srgbClr val="800000"/>
                </a:solidFill>
              </a:rPr>
              <a:t>10:7</a:t>
            </a:r>
            <a:r>
              <a:rPr lang="en-US" sz="2400" dirty="0"/>
              <a:t>).</a:t>
            </a:r>
          </a:p>
          <a:p>
            <a:pPr lvl="1">
              <a:spcBef>
                <a:spcPts val="0"/>
              </a:spcBef>
            </a:pPr>
            <a:r>
              <a:rPr lang="en-US" sz="2400" dirty="0"/>
              <a:t>Declares God has actively begun to reign in kingdoms of men, not end the world.</a:t>
            </a:r>
          </a:p>
          <a:p>
            <a:pPr lvl="1">
              <a:spcBef>
                <a:spcPts val="0"/>
              </a:spcBef>
            </a:pPr>
            <a:r>
              <a:rPr lang="en-US" sz="2400" dirty="0"/>
              <a:t>Plus, judgment and doom will continue to </a:t>
            </a:r>
            <a:r>
              <a:rPr lang="en-US" sz="2400" b="1" i="1" dirty="0"/>
              <a:t>escalate</a:t>
            </a:r>
            <a:r>
              <a:rPr lang="en-US" sz="2400" dirty="0"/>
              <a:t> in the pouring of the seven bowls of wrath.</a:t>
            </a:r>
          </a:p>
          <a:p>
            <a:pPr>
              <a:spcBef>
                <a:spcPts val="0"/>
              </a:spcBef>
            </a:pPr>
            <a:r>
              <a:rPr lang="en-US" dirty="0"/>
              <a:t>At this point, there is no turning back – </a:t>
            </a:r>
            <a:r>
              <a:rPr lang="en-US" i="1" dirty="0">
                <a:solidFill>
                  <a:srgbClr val="800000"/>
                </a:solidFill>
              </a:rPr>
              <a:t>“Prepare to meet your God!”</a:t>
            </a:r>
            <a:endParaRPr lang="en-US" dirty="0">
              <a:solidFill>
                <a:srgbClr val="800000"/>
              </a:solidFill>
            </a:endParaRPr>
          </a:p>
        </p:txBody>
      </p:sp>
    </p:spTree>
    <p:extLst>
      <p:ext uri="{BB962C8B-B14F-4D97-AF65-F5344CB8AC3E}">
        <p14:creationId xmlns:p14="http://schemas.microsoft.com/office/powerpoint/2010/main" val="18457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“Prepare to Meet Your God”</a:t>
            </a:r>
          </a:p>
        </p:txBody>
      </p:sp>
      <p:sp>
        <p:nvSpPr>
          <p:cNvPr id="3" name="Content Placeholder 2"/>
          <p:cNvSpPr>
            <a:spLocks noGrp="1"/>
          </p:cNvSpPr>
          <p:nvPr>
            <p:ph sz="quarter" idx="10"/>
          </p:nvPr>
        </p:nvSpPr>
        <p:spPr/>
        <p:txBody>
          <a:bodyPr/>
          <a:lstStyle/>
          <a:p>
            <a:pPr>
              <a:spcBef>
                <a:spcPts val="0"/>
              </a:spcBef>
            </a:pPr>
            <a:r>
              <a:rPr lang="en-US" sz="1500" dirty="0"/>
              <a:t>As God dealt with all nations prior, this persecuting empire faces unavoidable judgment after 7</a:t>
            </a:r>
            <a:r>
              <a:rPr lang="en-US" sz="1500" baseline="30000" dirty="0"/>
              <a:t>th</a:t>
            </a:r>
            <a:r>
              <a:rPr lang="en-US" sz="1500" dirty="0"/>
              <a:t> trumpet.</a:t>
            </a:r>
          </a:p>
          <a:p>
            <a:pPr marL="0" indent="0">
              <a:spcBef>
                <a:spcPts val="0"/>
              </a:spcBef>
              <a:buNone/>
            </a:pPr>
            <a:r>
              <a:rPr lang="en-US" sz="1500" i="1" dirty="0">
                <a:solidFill>
                  <a:srgbClr val="800000"/>
                </a:solidFill>
              </a:rPr>
              <a:t>Hear this word, you cows of Bashan, who are on the mountain of Samaria, </a:t>
            </a:r>
            <a:r>
              <a:rPr lang="en-US" sz="1500" b="1" i="1" dirty="0">
                <a:solidFill>
                  <a:srgbClr val="800000"/>
                </a:solidFill>
              </a:rPr>
              <a:t>Who oppress the poor</a:t>
            </a:r>
            <a:r>
              <a:rPr lang="en-US" sz="1500" i="1" dirty="0">
                <a:solidFill>
                  <a:srgbClr val="800000"/>
                </a:solidFill>
              </a:rPr>
              <a:t>, </a:t>
            </a:r>
            <a:r>
              <a:rPr lang="en-US" sz="1500" b="1" i="1" dirty="0">
                <a:solidFill>
                  <a:srgbClr val="800000"/>
                </a:solidFill>
              </a:rPr>
              <a:t>Who crush the needy</a:t>
            </a:r>
            <a:r>
              <a:rPr lang="en-US" sz="1500" i="1" dirty="0">
                <a:solidFill>
                  <a:srgbClr val="800000"/>
                </a:solidFill>
              </a:rPr>
              <a:t>, Who say to your husbands, “Bring wine, let us drink!” The Lord GOD has sworn by His holiness: “Behold, the days shall come upon you When He will </a:t>
            </a:r>
            <a:r>
              <a:rPr lang="en-US" sz="1500" b="1" i="1" dirty="0">
                <a:solidFill>
                  <a:srgbClr val="800000"/>
                </a:solidFill>
              </a:rPr>
              <a:t>take you away with fishhooks</a:t>
            </a:r>
            <a:r>
              <a:rPr lang="en-US" sz="1500" i="1" dirty="0">
                <a:solidFill>
                  <a:srgbClr val="800000"/>
                </a:solidFill>
              </a:rPr>
              <a:t>, And your posterity with fishhooks. … </a:t>
            </a:r>
            <a:r>
              <a:rPr lang="en-US" sz="1500" b="1" i="1" baseline="30000" dirty="0">
                <a:solidFill>
                  <a:srgbClr val="0070C0"/>
                </a:solidFill>
              </a:rPr>
              <a:t>1</a:t>
            </a:r>
            <a:r>
              <a:rPr lang="en-US" sz="1500" b="1" i="1" dirty="0">
                <a:solidFill>
                  <a:srgbClr val="800000"/>
                </a:solidFill>
              </a:rPr>
              <a:t>I gave you cleanness of teeth in all your cities, And lack of bread </a:t>
            </a:r>
            <a:r>
              <a:rPr lang="en-US" sz="1500" i="1" dirty="0">
                <a:solidFill>
                  <a:srgbClr val="800000"/>
                </a:solidFill>
              </a:rPr>
              <a:t>in all your places; </a:t>
            </a:r>
            <a:r>
              <a:rPr lang="en-US" sz="1500" b="1" i="1" dirty="0">
                <a:solidFill>
                  <a:srgbClr val="800000"/>
                </a:solidFill>
              </a:rPr>
              <a:t>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“I also </a:t>
            </a:r>
            <a:r>
              <a:rPr lang="en-US" sz="1500" b="1" i="1" baseline="30000" dirty="0">
                <a:solidFill>
                  <a:srgbClr val="0070C0"/>
                </a:solidFill>
              </a:rPr>
              <a:t>2</a:t>
            </a:r>
            <a:r>
              <a:rPr lang="en-US" sz="1500" b="1" i="1" dirty="0">
                <a:solidFill>
                  <a:srgbClr val="800000"/>
                </a:solidFill>
              </a:rPr>
              <a:t>withheld rain from you</a:t>
            </a:r>
            <a:r>
              <a:rPr lang="en-US" sz="1500" i="1" dirty="0">
                <a:solidFill>
                  <a:srgbClr val="800000"/>
                </a:solidFill>
              </a:rPr>
              <a:t>, When there were still three months to the harvest. I made it rain on one city, I withheld rain from another city. One part was rained upon, And where it did not rain the part withered.  So two or three cities wandered to another city to drink water, But they were not satisfied; </a:t>
            </a:r>
            <a:r>
              <a:rPr lang="en-US" sz="1500" b="1" i="1" dirty="0">
                <a:solidFill>
                  <a:srgbClr val="800000"/>
                </a:solidFill>
              </a:rPr>
              <a:t>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“I </a:t>
            </a:r>
            <a:r>
              <a:rPr lang="en-US" sz="1500" b="1" i="1" baseline="30000" dirty="0">
                <a:solidFill>
                  <a:srgbClr val="0070C0"/>
                </a:solidFill>
              </a:rPr>
              <a:t>3</a:t>
            </a:r>
            <a:r>
              <a:rPr lang="en-US" sz="1500" b="1" i="1" dirty="0">
                <a:solidFill>
                  <a:srgbClr val="800000"/>
                </a:solidFill>
              </a:rPr>
              <a:t>blasted you with blight and mildew</a:t>
            </a:r>
            <a:r>
              <a:rPr lang="en-US" sz="1500" i="1" dirty="0">
                <a:solidFill>
                  <a:srgbClr val="800000"/>
                </a:solidFill>
              </a:rPr>
              <a:t>. When your gardens increased, Your vineyards, Your fig trees, And your olive trees, The </a:t>
            </a:r>
            <a:r>
              <a:rPr lang="en-US" sz="1500" b="1" i="1" baseline="30000" dirty="0">
                <a:solidFill>
                  <a:srgbClr val="0070C0"/>
                </a:solidFill>
              </a:rPr>
              <a:t>4</a:t>
            </a:r>
            <a:r>
              <a:rPr lang="en-US" sz="1500" b="1" i="1" dirty="0">
                <a:solidFill>
                  <a:srgbClr val="800000"/>
                </a:solidFill>
              </a:rPr>
              <a:t>locust devoured them; 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“I sent among you a </a:t>
            </a:r>
            <a:r>
              <a:rPr lang="en-US" sz="1500" b="1" i="1" baseline="30000" dirty="0">
                <a:solidFill>
                  <a:srgbClr val="0070C0"/>
                </a:solidFill>
              </a:rPr>
              <a:t>5</a:t>
            </a:r>
            <a:r>
              <a:rPr lang="en-US" sz="1500" b="1" i="1" dirty="0">
                <a:solidFill>
                  <a:srgbClr val="800000"/>
                </a:solidFill>
              </a:rPr>
              <a:t>plague after the manner of Egypt</a:t>
            </a:r>
            <a:r>
              <a:rPr lang="en-US" sz="1500" i="1" dirty="0">
                <a:solidFill>
                  <a:srgbClr val="800000"/>
                </a:solidFill>
              </a:rPr>
              <a:t>; Your </a:t>
            </a:r>
            <a:r>
              <a:rPr lang="en-US" sz="1500" b="1" i="1" baseline="30000" dirty="0">
                <a:solidFill>
                  <a:srgbClr val="0070C0"/>
                </a:solidFill>
              </a:rPr>
              <a:t>6</a:t>
            </a:r>
            <a:r>
              <a:rPr lang="en-US" sz="1500" b="1" i="1" dirty="0">
                <a:solidFill>
                  <a:srgbClr val="800000"/>
                </a:solidFill>
              </a:rPr>
              <a:t>young</a:t>
            </a:r>
            <a:r>
              <a:rPr lang="en-US" sz="1500" i="1" dirty="0">
                <a:solidFill>
                  <a:srgbClr val="800000"/>
                </a:solidFill>
              </a:rPr>
              <a:t> </a:t>
            </a:r>
            <a:r>
              <a:rPr lang="en-US" sz="1500" b="1" i="1" dirty="0">
                <a:solidFill>
                  <a:srgbClr val="800000"/>
                </a:solidFill>
              </a:rPr>
              <a:t>men I killed with a sword</a:t>
            </a:r>
            <a:r>
              <a:rPr lang="en-US" sz="1500" i="1" dirty="0">
                <a:solidFill>
                  <a:srgbClr val="800000"/>
                </a:solidFill>
              </a:rPr>
              <a:t>, Along with your captive horses; I made the stench of your camps come up into your nostrils; </a:t>
            </a:r>
            <a:r>
              <a:rPr lang="en-US" sz="1500" b="1" i="1" dirty="0">
                <a:solidFill>
                  <a:srgbClr val="800000"/>
                </a:solidFill>
              </a:rPr>
              <a:t>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a:t>
            </a:r>
            <a:r>
              <a:rPr lang="en-US" sz="1500" b="1" i="1" dirty="0">
                <a:solidFill>
                  <a:srgbClr val="800000"/>
                </a:solidFill>
              </a:rPr>
              <a:t>I </a:t>
            </a:r>
            <a:r>
              <a:rPr lang="en-US" sz="1500" b="1" i="1" baseline="30000" dirty="0">
                <a:solidFill>
                  <a:srgbClr val="0070C0"/>
                </a:solidFill>
              </a:rPr>
              <a:t>7</a:t>
            </a:r>
            <a:r>
              <a:rPr lang="en-US" sz="1500" b="1" i="1" dirty="0">
                <a:solidFill>
                  <a:srgbClr val="800000"/>
                </a:solidFill>
              </a:rPr>
              <a:t>overthrew some of you</a:t>
            </a:r>
            <a:r>
              <a:rPr lang="en-US" sz="1500" i="1" dirty="0">
                <a:solidFill>
                  <a:srgbClr val="800000"/>
                </a:solidFill>
              </a:rPr>
              <a:t>, As God overthrew Sodom and Gomorrah, And you were like a firebrand plucked from the burning; </a:t>
            </a:r>
            <a:r>
              <a:rPr lang="en-US" sz="1500" b="1" i="1" dirty="0">
                <a:solidFill>
                  <a:srgbClr val="800000"/>
                </a:solidFill>
              </a:rPr>
              <a:t>Yet you have </a:t>
            </a:r>
            <a:r>
              <a:rPr lang="en-US" sz="1500" b="1" i="1" u="sng" dirty="0">
                <a:solidFill>
                  <a:srgbClr val="800000"/>
                </a:solidFill>
              </a:rPr>
              <a:t>not returned</a:t>
            </a:r>
            <a:r>
              <a:rPr lang="en-US" sz="1500" b="1" i="1" dirty="0">
                <a:solidFill>
                  <a:srgbClr val="800000"/>
                </a:solidFill>
              </a:rPr>
              <a:t> to Me</a:t>
            </a:r>
            <a:r>
              <a:rPr lang="en-US" sz="1500" i="1" dirty="0">
                <a:solidFill>
                  <a:srgbClr val="800000"/>
                </a:solidFill>
              </a:rPr>
              <a:t>,” Says the LORD. “Therefore thus will I do to you, O Israel; Because I will do this to you, </a:t>
            </a:r>
            <a:r>
              <a:rPr lang="en-US" sz="1500" b="1" i="1" u="sng" dirty="0">
                <a:solidFill>
                  <a:srgbClr val="800000"/>
                </a:solidFill>
              </a:rPr>
              <a:t>Prepare to meet your God</a:t>
            </a:r>
            <a:r>
              <a:rPr lang="en-US" sz="1500" i="1" dirty="0">
                <a:solidFill>
                  <a:srgbClr val="800000"/>
                </a:solidFill>
              </a:rPr>
              <a:t>, O Israel!”  For behold, He who </a:t>
            </a:r>
            <a:r>
              <a:rPr lang="en-US" sz="1500" b="1" i="1" dirty="0">
                <a:solidFill>
                  <a:srgbClr val="800000"/>
                </a:solidFill>
              </a:rPr>
              <a:t>forms mountains</a:t>
            </a:r>
            <a:r>
              <a:rPr lang="en-US" sz="1500" i="1" dirty="0">
                <a:solidFill>
                  <a:srgbClr val="800000"/>
                </a:solidFill>
              </a:rPr>
              <a:t>, And </a:t>
            </a:r>
            <a:r>
              <a:rPr lang="en-US" sz="1500" b="1" i="1" dirty="0">
                <a:solidFill>
                  <a:srgbClr val="800000"/>
                </a:solidFill>
              </a:rPr>
              <a:t>creates the wind</a:t>
            </a:r>
            <a:r>
              <a:rPr lang="en-US" sz="1500" i="1" dirty="0">
                <a:solidFill>
                  <a:srgbClr val="800000"/>
                </a:solidFill>
              </a:rPr>
              <a:t>, Who </a:t>
            </a:r>
            <a:r>
              <a:rPr lang="en-US" sz="1500" b="1" i="1" dirty="0">
                <a:solidFill>
                  <a:srgbClr val="800000"/>
                </a:solidFill>
              </a:rPr>
              <a:t>declares to man what his thought is</a:t>
            </a:r>
            <a:r>
              <a:rPr lang="en-US" sz="1500" i="1" dirty="0">
                <a:solidFill>
                  <a:srgbClr val="800000"/>
                </a:solidFill>
              </a:rPr>
              <a:t>, And </a:t>
            </a:r>
            <a:r>
              <a:rPr lang="en-US" sz="1500" b="1" i="1" dirty="0">
                <a:solidFill>
                  <a:srgbClr val="800000"/>
                </a:solidFill>
              </a:rPr>
              <a:t>makes the morning darkness</a:t>
            </a:r>
            <a:r>
              <a:rPr lang="en-US" sz="1500" i="1" dirty="0">
                <a:solidFill>
                  <a:srgbClr val="800000"/>
                </a:solidFill>
              </a:rPr>
              <a:t>, Who </a:t>
            </a:r>
            <a:r>
              <a:rPr lang="en-US" sz="1500" b="1" i="1" dirty="0">
                <a:solidFill>
                  <a:srgbClr val="800000"/>
                </a:solidFill>
              </a:rPr>
              <a:t>treads the high places of the earth </a:t>
            </a:r>
            <a:r>
              <a:rPr lang="en-US" sz="1500" i="1" dirty="0">
                <a:solidFill>
                  <a:srgbClr val="800000"/>
                </a:solidFill>
              </a:rPr>
              <a:t>– The LORD God of hosts is His name. </a:t>
            </a:r>
            <a:r>
              <a:rPr lang="en-US" sz="1500" dirty="0"/>
              <a:t>(</a:t>
            </a:r>
            <a:r>
              <a:rPr lang="en-US" sz="1500" b="1" dirty="0">
                <a:solidFill>
                  <a:srgbClr val="800000"/>
                </a:solidFill>
              </a:rPr>
              <a:t>Amos 4:1-13</a:t>
            </a:r>
            <a:r>
              <a:rPr lang="en-US" sz="1500" dirty="0"/>
              <a:t>)</a:t>
            </a:r>
          </a:p>
          <a:p>
            <a:pPr>
              <a:spcBef>
                <a:spcPts val="0"/>
              </a:spcBef>
            </a:pPr>
            <a:r>
              <a:rPr lang="en-US" sz="1500" dirty="0"/>
              <a:t>After failing to respond to 7 plagues of warning, only doom remains. … No turning back now, for the </a:t>
            </a:r>
            <a:r>
              <a:rPr lang="en-US" sz="1500" b="1" i="1" dirty="0"/>
              <a:t>empire</a:t>
            </a:r>
            <a:r>
              <a:rPr lang="en-US" sz="1500" dirty="0"/>
              <a:t>.</a:t>
            </a:r>
          </a:p>
        </p:txBody>
      </p:sp>
    </p:spTree>
    <p:extLst>
      <p:ext uri="{BB962C8B-B14F-4D97-AF65-F5344CB8AC3E}">
        <p14:creationId xmlns:p14="http://schemas.microsoft.com/office/powerpoint/2010/main" val="383058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Displaying the Ark</a:t>
            </a:r>
          </a:p>
        </p:txBody>
      </p:sp>
      <p:sp>
        <p:nvSpPr>
          <p:cNvPr id="3" name="Content Placeholder 2"/>
          <p:cNvSpPr>
            <a:spLocks noGrp="1"/>
          </p:cNvSpPr>
          <p:nvPr>
            <p:ph sz="quarter" idx="10"/>
          </p:nvPr>
        </p:nvSpPr>
        <p:spPr/>
        <p:txBody>
          <a:bodyPr/>
          <a:lstStyle/>
          <a:p>
            <a:pPr marL="0" lvl="0" indent="0">
              <a:spcBef>
                <a:spcPts val="0"/>
              </a:spcBef>
              <a:buNone/>
            </a:pPr>
            <a:r>
              <a:rPr lang="en-US" i="1" dirty="0">
                <a:solidFill>
                  <a:srgbClr val="800000"/>
                </a:solidFill>
              </a:rPr>
              <a:t>Then the temple of God was opened in heaven, and </a:t>
            </a:r>
            <a:r>
              <a:rPr lang="en-US" b="1" i="1" dirty="0">
                <a:solidFill>
                  <a:srgbClr val="800000"/>
                </a:solidFill>
              </a:rPr>
              <a:t>the ark of His covenant </a:t>
            </a:r>
            <a:r>
              <a:rPr lang="en-US" i="1" dirty="0">
                <a:solidFill>
                  <a:srgbClr val="800000"/>
                </a:solidFill>
              </a:rPr>
              <a:t>was seen in His temple. And </a:t>
            </a:r>
            <a:r>
              <a:rPr lang="en-US" b="1" i="1" dirty="0">
                <a:solidFill>
                  <a:srgbClr val="800000"/>
                </a:solidFill>
              </a:rPr>
              <a:t>there were lightnings, noises, thunderings, an earthquake, and great hail</a:t>
            </a:r>
            <a:r>
              <a:rPr lang="en-US" i="1" dirty="0">
                <a:solidFill>
                  <a:srgbClr val="800000"/>
                </a:solidFill>
              </a:rPr>
              <a:t>. </a:t>
            </a:r>
            <a:r>
              <a:rPr lang="en-US" dirty="0"/>
              <a:t>(</a:t>
            </a:r>
            <a:r>
              <a:rPr lang="en-US" b="1" dirty="0">
                <a:solidFill>
                  <a:srgbClr val="800000"/>
                </a:solidFill>
              </a:rPr>
              <a:t>11:19</a:t>
            </a:r>
            <a:r>
              <a:rPr lang="en-US" dirty="0"/>
              <a:t>)</a:t>
            </a:r>
          </a:p>
          <a:p>
            <a:pPr marL="346075" lvl="0" indent="-346075">
              <a:spcBef>
                <a:spcPts val="0"/>
              </a:spcBef>
              <a:buFont typeface="+mj-lt"/>
              <a:buAutoNum type="arabicPeriod" startAt="10"/>
            </a:pPr>
            <a:r>
              <a:rPr lang="en-US" dirty="0"/>
              <a:t>What is the significance of manifesting the temple containing the ark of the covenant from heaven in verse 19?</a:t>
            </a:r>
          </a:p>
          <a:p>
            <a:pPr>
              <a:spcBef>
                <a:spcPts val="0"/>
              </a:spcBef>
            </a:pPr>
            <a:r>
              <a:rPr lang="en-US" dirty="0"/>
              <a:t>Expressed foreboding doom.</a:t>
            </a:r>
          </a:p>
          <a:p>
            <a:pPr>
              <a:spcBef>
                <a:spcPts val="0"/>
              </a:spcBef>
            </a:pPr>
            <a:r>
              <a:rPr lang="en-US" dirty="0"/>
              <a:t>The ark of the covenant was carried by Israelites when the army was on the march, expressing that God acts and fights for His people (</a:t>
            </a:r>
            <a:r>
              <a:rPr lang="en-US" b="1" dirty="0">
                <a:solidFill>
                  <a:srgbClr val="800000"/>
                </a:solidFill>
              </a:rPr>
              <a:t>Joshua 3; 6; 1 Samuel 4</a:t>
            </a:r>
            <a:r>
              <a:rPr lang="en-US" dirty="0"/>
              <a:t>).</a:t>
            </a:r>
          </a:p>
          <a:p>
            <a:pPr>
              <a:spcBef>
                <a:spcPts val="0"/>
              </a:spcBef>
            </a:pPr>
            <a:r>
              <a:rPr lang="en-US" dirty="0"/>
              <a:t>Here implies that God is keeping His covenant and going to war for His people!</a:t>
            </a:r>
          </a:p>
        </p:txBody>
      </p:sp>
    </p:spTree>
    <p:extLst>
      <p:ext uri="{BB962C8B-B14F-4D97-AF65-F5344CB8AC3E}">
        <p14:creationId xmlns:p14="http://schemas.microsoft.com/office/powerpoint/2010/main" val="1283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69E3-B73E-ECED-C543-DEDF44840E16}"/>
              </a:ext>
            </a:extLst>
          </p:cNvPr>
          <p:cNvSpPr>
            <a:spLocks noGrp="1"/>
          </p:cNvSpPr>
          <p:nvPr>
            <p:ph type="title"/>
          </p:nvPr>
        </p:nvSpPr>
        <p:spPr/>
        <p:txBody>
          <a:bodyPr/>
          <a:lstStyle/>
          <a:p>
            <a:r>
              <a:rPr lang="en-US" dirty="0"/>
              <a:t>Open, Remaining Questions</a:t>
            </a:r>
          </a:p>
        </p:txBody>
      </p:sp>
      <p:sp>
        <p:nvSpPr>
          <p:cNvPr id="3" name="Content Placeholder 2">
            <a:extLst>
              <a:ext uri="{FF2B5EF4-FFF2-40B4-BE49-F238E27FC236}">
                <a16:creationId xmlns:a16="http://schemas.microsoft.com/office/drawing/2014/main" id="{9A2A8CC9-9DD2-1924-05CE-50FF4C0A1128}"/>
              </a:ext>
            </a:extLst>
          </p:cNvPr>
          <p:cNvSpPr>
            <a:spLocks noGrp="1"/>
          </p:cNvSpPr>
          <p:nvPr>
            <p:ph sz="quarter" idx="10"/>
          </p:nvPr>
        </p:nvSpPr>
        <p:spPr/>
        <p:txBody>
          <a:bodyPr/>
          <a:lstStyle/>
          <a:p>
            <a:r>
              <a:rPr lang="en-US" dirty="0"/>
              <a:t>Who or what is the </a:t>
            </a:r>
            <a:r>
              <a:rPr lang="en-US" i="1" dirty="0">
                <a:solidFill>
                  <a:srgbClr val="800000"/>
                </a:solidFill>
              </a:rPr>
              <a:t>“beast out of the bottomless pit”</a:t>
            </a:r>
            <a:r>
              <a:rPr lang="en-US" dirty="0"/>
              <a:t>?</a:t>
            </a:r>
          </a:p>
          <a:p>
            <a:r>
              <a:rPr lang="en-US" dirty="0"/>
              <a:t>Why is he </a:t>
            </a:r>
            <a:r>
              <a:rPr lang="en-US" i="1" dirty="0">
                <a:solidFill>
                  <a:srgbClr val="800000"/>
                </a:solidFill>
              </a:rPr>
              <a:t>“warring against the saints”</a:t>
            </a:r>
            <a:r>
              <a:rPr lang="en-US" dirty="0"/>
              <a:t> (</a:t>
            </a:r>
            <a:r>
              <a:rPr lang="en-US" b="1" dirty="0">
                <a:solidFill>
                  <a:srgbClr val="800000"/>
                </a:solidFill>
              </a:rPr>
              <a:t>11:7; Daniel 7:21</a:t>
            </a:r>
            <a:r>
              <a:rPr lang="en-US" dirty="0"/>
              <a:t>)?</a:t>
            </a:r>
          </a:p>
          <a:p>
            <a:r>
              <a:rPr lang="en-US" dirty="0"/>
              <a:t>How can the saints </a:t>
            </a:r>
            <a:r>
              <a:rPr lang="en-US" i="1" dirty="0">
                <a:solidFill>
                  <a:srgbClr val="800000"/>
                </a:solidFill>
              </a:rPr>
              <a:t>“overcome” </a:t>
            </a:r>
            <a:r>
              <a:rPr lang="en-US" dirty="0"/>
              <a:t>him in this war (</a:t>
            </a:r>
            <a:r>
              <a:rPr lang="en-US" b="1" dirty="0">
                <a:solidFill>
                  <a:srgbClr val="800000"/>
                </a:solidFill>
              </a:rPr>
              <a:t>2:1-3:22</a:t>
            </a:r>
            <a:r>
              <a:rPr lang="en-US" dirty="0"/>
              <a:t>)?</a:t>
            </a:r>
          </a:p>
          <a:p>
            <a:r>
              <a:rPr lang="en-US" dirty="0"/>
              <a:t>What all is happening during this period of </a:t>
            </a:r>
            <a:r>
              <a:rPr lang="en-US" i="1" dirty="0">
                <a:solidFill>
                  <a:srgbClr val="800000"/>
                </a:solidFill>
              </a:rPr>
              <a:t>“forty-two months”</a:t>
            </a:r>
            <a:r>
              <a:rPr lang="en-US" dirty="0"/>
              <a:t>?</a:t>
            </a:r>
          </a:p>
          <a:p>
            <a:r>
              <a:rPr lang="en-US" i="1" dirty="0">
                <a:solidFill>
                  <a:srgbClr val="800000"/>
                </a:solidFill>
              </a:rPr>
              <a:t>“How long until You judge and avenge?”</a:t>
            </a:r>
          </a:p>
          <a:p>
            <a:r>
              <a:rPr lang="en-US" dirty="0"/>
              <a:t>What happens after God’s judgment, avenging (</a:t>
            </a:r>
            <a:r>
              <a:rPr lang="en-US" b="1" dirty="0">
                <a:solidFill>
                  <a:srgbClr val="800000"/>
                </a:solidFill>
              </a:rPr>
              <a:t>Daniel 7:22-27</a:t>
            </a:r>
            <a:r>
              <a:rPr lang="en-US" dirty="0"/>
              <a:t>)?</a:t>
            </a:r>
          </a:p>
          <a:p>
            <a:r>
              <a:rPr lang="en-US" dirty="0"/>
              <a:t>Then, what will be conditions of God’s people on earth?</a:t>
            </a:r>
          </a:p>
          <a:p>
            <a:r>
              <a:rPr lang="en-US" dirty="0"/>
              <a:t>What is the conclusion?  How will it all end?</a:t>
            </a:r>
          </a:p>
          <a:p>
            <a:endParaRPr lang="en-US" dirty="0"/>
          </a:p>
          <a:p>
            <a:r>
              <a:rPr lang="en-US" dirty="0"/>
              <a:t>Must first take a step back, enlarge our view, see a bigger picture …</a:t>
            </a:r>
          </a:p>
        </p:txBody>
      </p:sp>
    </p:spTree>
    <p:extLst>
      <p:ext uri="{BB962C8B-B14F-4D97-AF65-F5344CB8AC3E}">
        <p14:creationId xmlns:p14="http://schemas.microsoft.com/office/powerpoint/2010/main" val="40192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Two Witnesses </a:t>
            </a:r>
            <a:r>
              <a:rPr lang="en-US" dirty="0">
                <a:solidFill>
                  <a:srgbClr val="C00000"/>
                </a:solidFill>
              </a:rPr>
              <a:t>Revelation 11:3-14</a:t>
            </a:r>
          </a:p>
        </p:txBody>
      </p:sp>
    </p:spTree>
    <p:extLst>
      <p:ext uri="{BB962C8B-B14F-4D97-AF65-F5344CB8AC3E}">
        <p14:creationId xmlns:p14="http://schemas.microsoft.com/office/powerpoint/2010/main" val="196298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Two Witnesses</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p>
          <a:p>
            <a:pPr marL="0" indent="0">
              <a:spcBef>
                <a:spcPts val="200"/>
              </a:spcBef>
              <a:buNone/>
            </a:pPr>
            <a:r>
              <a:rPr lang="en-US" sz="2000" i="1" dirty="0">
                <a:solidFill>
                  <a:srgbClr val="800000"/>
                </a:solidFill>
              </a:rPr>
              <a:t>“And I will </a:t>
            </a:r>
            <a:r>
              <a:rPr lang="en-US" sz="2000" b="1" i="1" dirty="0">
                <a:solidFill>
                  <a:srgbClr val="800000"/>
                </a:solidFill>
              </a:rPr>
              <a:t>give power to </a:t>
            </a:r>
            <a:r>
              <a:rPr lang="en-US" sz="2000" b="1" i="1" u="sng" dirty="0">
                <a:solidFill>
                  <a:srgbClr val="800000"/>
                </a:solidFill>
              </a:rPr>
              <a:t>my two witnesses</a:t>
            </a:r>
            <a:r>
              <a:rPr lang="en-US" sz="2000" i="1" dirty="0">
                <a:solidFill>
                  <a:srgbClr val="800000"/>
                </a:solidFill>
              </a:rPr>
              <a:t>, and they will </a:t>
            </a:r>
            <a:r>
              <a:rPr lang="en-US" sz="2000" b="1" i="1" baseline="30000" dirty="0">
                <a:solidFill>
                  <a:srgbClr val="800000"/>
                </a:solidFill>
              </a:rPr>
              <a:t>1</a:t>
            </a:r>
            <a:r>
              <a:rPr lang="en-US" sz="2000" b="1" i="1" dirty="0">
                <a:solidFill>
                  <a:srgbClr val="800000"/>
                </a:solidFill>
              </a:rPr>
              <a:t>prophesy </a:t>
            </a:r>
            <a:r>
              <a:rPr lang="en-US" sz="2000" b="1" i="1" baseline="30000" dirty="0">
                <a:solidFill>
                  <a:srgbClr val="800000"/>
                </a:solidFill>
              </a:rPr>
              <a:t>2</a:t>
            </a:r>
            <a:r>
              <a:rPr lang="en-US" sz="2000" b="1" i="1" dirty="0">
                <a:solidFill>
                  <a:srgbClr val="800000"/>
                </a:solidFill>
              </a:rPr>
              <a:t>one thousand two hundred and sixty days, </a:t>
            </a:r>
            <a:r>
              <a:rPr lang="en-US" sz="2000" b="1" i="1" baseline="30000" dirty="0">
                <a:solidFill>
                  <a:srgbClr val="800000"/>
                </a:solidFill>
              </a:rPr>
              <a:t>3</a:t>
            </a:r>
            <a:r>
              <a:rPr lang="en-US" sz="2000" b="1" i="1" dirty="0">
                <a:solidFill>
                  <a:srgbClr val="800000"/>
                </a:solidFill>
              </a:rPr>
              <a:t>clothed in sackcloth</a:t>
            </a:r>
            <a:r>
              <a:rPr lang="en-US" sz="2000" i="1" dirty="0">
                <a:solidFill>
                  <a:srgbClr val="800000"/>
                </a:solidFill>
              </a:rPr>
              <a:t>.  These are </a:t>
            </a:r>
            <a:r>
              <a:rPr lang="en-US" sz="2000" b="1" i="1" baseline="30000" dirty="0">
                <a:solidFill>
                  <a:srgbClr val="800000"/>
                </a:solidFill>
              </a:rPr>
              <a:t>4</a:t>
            </a:r>
            <a:r>
              <a:rPr lang="en-US" sz="2000" b="1" i="1" dirty="0">
                <a:solidFill>
                  <a:srgbClr val="800000"/>
                </a:solidFill>
              </a:rPr>
              <a:t>the two olive trees </a:t>
            </a:r>
            <a:r>
              <a:rPr lang="en-US" sz="2000" i="1" dirty="0">
                <a:solidFill>
                  <a:srgbClr val="800000"/>
                </a:solidFill>
              </a:rPr>
              <a:t>and </a:t>
            </a:r>
            <a:r>
              <a:rPr lang="en-US" sz="2000" b="1" i="1" baseline="30000" dirty="0">
                <a:solidFill>
                  <a:srgbClr val="800000"/>
                </a:solidFill>
              </a:rPr>
              <a:t>5</a:t>
            </a:r>
            <a:r>
              <a:rPr lang="en-US" sz="2000" b="1" i="1" dirty="0">
                <a:solidFill>
                  <a:srgbClr val="800000"/>
                </a:solidFill>
              </a:rPr>
              <a:t>the two lampstands standing before the God of the earth</a:t>
            </a:r>
            <a:r>
              <a:rPr lang="en-US" sz="2000" i="1" dirty="0">
                <a:solidFill>
                  <a:srgbClr val="800000"/>
                </a:solidFill>
              </a:rPr>
              <a:t>.  And if anyone wants to harm them, </a:t>
            </a:r>
            <a:r>
              <a:rPr lang="en-US" sz="2000" b="1" i="1" baseline="30000" dirty="0">
                <a:solidFill>
                  <a:srgbClr val="800000"/>
                </a:solidFill>
              </a:rPr>
              <a:t>6</a:t>
            </a:r>
            <a:r>
              <a:rPr lang="en-US" sz="2000" b="1" i="1" dirty="0">
                <a:solidFill>
                  <a:srgbClr val="800000"/>
                </a:solidFill>
              </a:rPr>
              <a:t>fire proceeds from their mouth and devours their enemies</a:t>
            </a:r>
            <a:r>
              <a:rPr lang="en-US" sz="2000" i="1" dirty="0">
                <a:solidFill>
                  <a:srgbClr val="800000"/>
                </a:solidFill>
              </a:rPr>
              <a:t>. And if anyone wants to harm them, he must be killed in this manner.  These </a:t>
            </a:r>
            <a:r>
              <a:rPr lang="en-US" sz="2000" b="1" i="1" baseline="30000" dirty="0">
                <a:solidFill>
                  <a:srgbClr val="800000"/>
                </a:solidFill>
              </a:rPr>
              <a:t>7</a:t>
            </a:r>
            <a:r>
              <a:rPr lang="en-US" sz="2000" b="1" i="1" dirty="0">
                <a:solidFill>
                  <a:srgbClr val="800000"/>
                </a:solidFill>
              </a:rPr>
              <a:t>have power to shut heaven</a:t>
            </a:r>
            <a:r>
              <a:rPr lang="en-US" sz="2000" i="1" dirty="0">
                <a:solidFill>
                  <a:srgbClr val="800000"/>
                </a:solidFill>
              </a:rPr>
              <a:t>, so that no rain falls in the days of their prophecy; and they </a:t>
            </a:r>
            <a:r>
              <a:rPr lang="en-US" sz="2000" b="1" i="1" baseline="30000" dirty="0">
                <a:solidFill>
                  <a:srgbClr val="800000"/>
                </a:solidFill>
              </a:rPr>
              <a:t>8</a:t>
            </a:r>
            <a:r>
              <a:rPr lang="en-US" sz="2000" b="1" i="1" dirty="0">
                <a:solidFill>
                  <a:srgbClr val="800000"/>
                </a:solidFill>
              </a:rPr>
              <a:t>have power over waters to turn them to blood</a:t>
            </a:r>
            <a:r>
              <a:rPr lang="en-US" sz="2000" i="1" dirty="0">
                <a:solidFill>
                  <a:srgbClr val="800000"/>
                </a:solidFill>
              </a:rPr>
              <a:t>, and to </a:t>
            </a:r>
            <a:r>
              <a:rPr lang="en-US" sz="2000" b="1" i="1" baseline="30000" dirty="0">
                <a:solidFill>
                  <a:srgbClr val="800000"/>
                </a:solidFill>
              </a:rPr>
              <a:t>9</a:t>
            </a:r>
            <a:r>
              <a:rPr lang="en-US" sz="2000" b="1" i="1" dirty="0">
                <a:solidFill>
                  <a:srgbClr val="800000"/>
                </a:solidFill>
              </a:rPr>
              <a:t>strike the earth with all plagues</a:t>
            </a:r>
            <a:r>
              <a:rPr lang="en-US" sz="2000" i="1" dirty="0">
                <a:solidFill>
                  <a:srgbClr val="800000"/>
                </a:solidFill>
              </a:rPr>
              <a:t>, as often as they desire. </a:t>
            </a:r>
            <a:r>
              <a:rPr lang="en-US" sz="2000" dirty="0"/>
              <a:t>(</a:t>
            </a:r>
            <a:r>
              <a:rPr lang="en-US" sz="2000" b="1" dirty="0">
                <a:solidFill>
                  <a:srgbClr val="800000"/>
                </a:solidFill>
              </a:rPr>
              <a:t>11:3-6</a:t>
            </a:r>
            <a:r>
              <a:rPr lang="en-US" sz="2000" dirty="0"/>
              <a:t>)</a:t>
            </a:r>
          </a:p>
          <a:p>
            <a:pPr marL="0" indent="0">
              <a:spcBef>
                <a:spcPts val="200"/>
              </a:spcBef>
              <a:buNone/>
            </a:pPr>
            <a:endParaRPr lang="en-US" sz="2000" dirty="0"/>
          </a:p>
        </p:txBody>
      </p:sp>
    </p:spTree>
    <p:extLst>
      <p:ext uri="{BB962C8B-B14F-4D97-AF65-F5344CB8AC3E}">
        <p14:creationId xmlns:p14="http://schemas.microsoft.com/office/powerpoint/2010/main" val="34577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Two Witnesses</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p>
          <a:p>
            <a:pPr>
              <a:spcBef>
                <a:spcPts val="200"/>
              </a:spcBef>
            </a:pPr>
            <a:r>
              <a:rPr lang="en-US" sz="2000" dirty="0"/>
              <a:t>Two = Confidence, reliability, legal veracity (</a:t>
            </a:r>
            <a:r>
              <a:rPr lang="en-US" sz="2000" b="1" dirty="0" err="1">
                <a:solidFill>
                  <a:srgbClr val="800000"/>
                </a:solidFill>
              </a:rPr>
              <a:t>Ecc</a:t>
            </a:r>
            <a:r>
              <a:rPr lang="en-US" sz="2000" b="1" dirty="0">
                <a:solidFill>
                  <a:srgbClr val="800000"/>
                </a:solidFill>
              </a:rPr>
              <a:t>. 4:9-11; </a:t>
            </a:r>
            <a:r>
              <a:rPr lang="en-US" sz="2000" b="1" dirty="0" err="1">
                <a:solidFill>
                  <a:srgbClr val="800000"/>
                </a:solidFill>
              </a:rPr>
              <a:t>Deu</a:t>
            </a:r>
            <a:r>
              <a:rPr lang="en-US" sz="2000" b="1" dirty="0">
                <a:solidFill>
                  <a:srgbClr val="800000"/>
                </a:solidFill>
              </a:rPr>
              <a:t>. 17:16; Mat. 18:16</a:t>
            </a:r>
            <a:r>
              <a:rPr lang="en-US" sz="2000" dirty="0"/>
              <a:t>)</a:t>
            </a:r>
          </a:p>
          <a:p>
            <a:pPr>
              <a:spcBef>
                <a:spcPts val="200"/>
              </a:spcBef>
            </a:pPr>
            <a:r>
              <a:rPr lang="en-US" sz="2000" dirty="0"/>
              <a:t>Prophesy refers to their proclamation of truth, God’s Word.</a:t>
            </a:r>
          </a:p>
          <a:p>
            <a:pPr>
              <a:spcBef>
                <a:spcPts val="200"/>
              </a:spcBef>
            </a:pPr>
            <a:r>
              <a:rPr lang="en-US" sz="2000" dirty="0"/>
              <a:t>Fire represents the convicting, condemning power of the Word (</a:t>
            </a:r>
            <a:r>
              <a:rPr lang="en-US" sz="2000" b="1" dirty="0">
                <a:solidFill>
                  <a:srgbClr val="800000"/>
                </a:solidFill>
              </a:rPr>
              <a:t>Jer. 5:14; 23:29</a:t>
            </a:r>
            <a:r>
              <a:rPr lang="en-US" sz="2000" dirty="0"/>
              <a:t>).</a:t>
            </a:r>
          </a:p>
          <a:p>
            <a:pPr>
              <a:spcBef>
                <a:spcPts val="200"/>
              </a:spcBef>
            </a:pPr>
            <a:r>
              <a:rPr lang="en-US" sz="2000" dirty="0"/>
              <a:t>Sackcloth is associated with mourning (</a:t>
            </a:r>
            <a:r>
              <a:rPr lang="en-US" sz="2000" b="1" dirty="0">
                <a:solidFill>
                  <a:srgbClr val="800000"/>
                </a:solidFill>
              </a:rPr>
              <a:t>Genesis 37:34; Jeremiah 6:26</a:t>
            </a:r>
            <a:r>
              <a:rPr lang="en-US" sz="2000" dirty="0"/>
              <a:t>).</a:t>
            </a:r>
          </a:p>
          <a:p>
            <a:pPr>
              <a:spcBef>
                <a:spcPts val="200"/>
              </a:spcBef>
            </a:pPr>
            <a:r>
              <a:rPr lang="en-US" sz="2000" dirty="0"/>
              <a:t>Olive trees and lampstands are combined to represent all officers &amp; institution which provides God’s light to the world (</a:t>
            </a:r>
            <a:r>
              <a:rPr lang="en-US" sz="2000" b="1" dirty="0">
                <a:solidFill>
                  <a:srgbClr val="800000"/>
                </a:solidFill>
              </a:rPr>
              <a:t>1:20; 1 Tim. 3:15; Zec. 4:1-14; Mat. 5:14-16</a:t>
            </a:r>
            <a:r>
              <a:rPr lang="en-US" sz="2000" dirty="0"/>
              <a:t>).</a:t>
            </a:r>
          </a:p>
          <a:p>
            <a:pPr>
              <a:spcBef>
                <a:spcPts val="200"/>
              </a:spcBef>
            </a:pPr>
            <a:r>
              <a:rPr lang="en-US" sz="2000" dirty="0"/>
              <a:t>Figures of Moses and Elijah suggest all verified NT spokesmen, who came in their same power and mission, as John the Baptist did of Elijah (</a:t>
            </a:r>
            <a:r>
              <a:rPr lang="en-US" sz="2000" b="1" dirty="0">
                <a:solidFill>
                  <a:srgbClr val="800000"/>
                </a:solidFill>
              </a:rPr>
              <a:t>Mat. 11:1-15; 17:1-5</a:t>
            </a:r>
            <a:r>
              <a:rPr lang="en-US" sz="2000" dirty="0"/>
              <a:t>).</a:t>
            </a:r>
          </a:p>
          <a:p>
            <a:pPr>
              <a:spcBef>
                <a:spcPts val="200"/>
              </a:spcBef>
            </a:pPr>
            <a:r>
              <a:rPr lang="en-US" sz="2000" i="1" dirty="0">
                <a:solidFill>
                  <a:srgbClr val="800000"/>
                </a:solidFill>
              </a:rPr>
              <a:t>“1260 days”</a:t>
            </a:r>
            <a:r>
              <a:rPr lang="en-US" sz="2000" dirty="0"/>
              <a:t>?  Symbolic anchor tying visions to same timeline (</a:t>
            </a:r>
            <a:r>
              <a:rPr lang="en-US" sz="2000" b="1" dirty="0">
                <a:solidFill>
                  <a:srgbClr val="800000"/>
                </a:solidFill>
              </a:rPr>
              <a:t>11-12</a:t>
            </a:r>
            <a:r>
              <a:rPr lang="en-US" sz="2000" dirty="0"/>
              <a:t>). …</a:t>
            </a:r>
          </a:p>
        </p:txBody>
      </p:sp>
    </p:spTree>
    <p:extLst>
      <p:ext uri="{BB962C8B-B14F-4D97-AF65-F5344CB8AC3E}">
        <p14:creationId xmlns:p14="http://schemas.microsoft.com/office/powerpoint/2010/main" val="98427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Two Witnesses</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3"/>
            </a:pPr>
            <a:r>
              <a:rPr lang="en-US" sz="2000" dirty="0"/>
              <a:t>How are these two witnesses described?  What Old Testament prophets had similar powers?  Who could these two witnesses represent?  Please also consider</a:t>
            </a:r>
            <a:r>
              <a:rPr lang="en-US" sz="2000" dirty="0">
                <a:solidFill>
                  <a:srgbClr val="800000"/>
                </a:solidFill>
              </a:rPr>
              <a:t> </a:t>
            </a:r>
            <a:r>
              <a:rPr lang="en-US" sz="2000" b="1" dirty="0">
                <a:solidFill>
                  <a:srgbClr val="800000"/>
                </a:solidFill>
              </a:rPr>
              <a:t>Zechariah 4:1-14</a:t>
            </a:r>
            <a:r>
              <a:rPr lang="en-US" sz="2000" dirty="0"/>
              <a:t>.</a:t>
            </a:r>
          </a:p>
          <a:p>
            <a:pPr>
              <a:spcBef>
                <a:spcPts val="200"/>
              </a:spcBef>
            </a:pPr>
            <a:r>
              <a:rPr lang="en-US" sz="2000" dirty="0"/>
              <a:t>Represents the church, especially her inspired apostles and prophets, proclaiming God’s Word to the world during a time of intense persecution shortly after establishment of church – miraculous verification of revealed Word (</a:t>
            </a:r>
            <a:r>
              <a:rPr lang="en-US" sz="2000" b="1" dirty="0">
                <a:solidFill>
                  <a:srgbClr val="800000"/>
                </a:solidFill>
              </a:rPr>
              <a:t>Mark 16:20; Hebrews 2:3-4</a:t>
            </a:r>
            <a:r>
              <a:rPr lang="en-US" sz="2000" dirty="0"/>
              <a:t>).</a:t>
            </a:r>
          </a:p>
          <a:p>
            <a:pPr>
              <a:spcBef>
                <a:spcPts val="200"/>
              </a:spcBef>
            </a:pPr>
            <a:r>
              <a:rPr lang="en-US" sz="2000" dirty="0"/>
              <a:t>If this </a:t>
            </a:r>
            <a:r>
              <a:rPr lang="en-US" sz="2000" i="1" dirty="0">
                <a:solidFill>
                  <a:srgbClr val="800000"/>
                </a:solidFill>
              </a:rPr>
              <a:t>“1260 days” </a:t>
            </a:r>
            <a:r>
              <a:rPr lang="en-US" sz="2000" dirty="0"/>
              <a:t>is same as </a:t>
            </a:r>
            <a:r>
              <a:rPr lang="en-US" sz="2000" b="1" dirty="0">
                <a:solidFill>
                  <a:srgbClr val="800000"/>
                </a:solidFill>
              </a:rPr>
              <a:t>11:2</a:t>
            </a:r>
            <a:r>
              <a:rPr lang="en-US" sz="2000" dirty="0"/>
              <a:t> and </a:t>
            </a:r>
            <a:r>
              <a:rPr lang="en-US" sz="2000" b="1" dirty="0">
                <a:solidFill>
                  <a:srgbClr val="800000"/>
                </a:solidFill>
              </a:rPr>
              <a:t>12:14</a:t>
            </a:r>
            <a:r>
              <a:rPr lang="en-US" sz="2000" dirty="0"/>
              <a:t>, then also includes confirmation of church as </a:t>
            </a:r>
            <a:r>
              <a:rPr lang="en-US" sz="2000" i="1" dirty="0">
                <a:solidFill>
                  <a:srgbClr val="800000"/>
                </a:solidFill>
              </a:rPr>
              <a:t>“kingdom of God”</a:t>
            </a:r>
            <a:r>
              <a:rPr lang="en-US" sz="2000" dirty="0"/>
              <a:t> (</a:t>
            </a:r>
            <a:r>
              <a:rPr lang="en-US" sz="2000" b="1" dirty="0">
                <a:solidFill>
                  <a:srgbClr val="800000"/>
                </a:solidFill>
              </a:rPr>
              <a:t>Acts 5:33-39; Daniel 2:34-45; 7:13-27</a:t>
            </a:r>
            <a:r>
              <a:rPr lang="en-US" sz="2000" dirty="0"/>
              <a:t>).</a:t>
            </a:r>
          </a:p>
          <a:p>
            <a:pPr>
              <a:spcBef>
                <a:spcPts val="200"/>
              </a:spcBef>
            </a:pPr>
            <a:endParaRPr lang="en-US" sz="2000" dirty="0"/>
          </a:p>
        </p:txBody>
      </p:sp>
    </p:spTree>
    <p:extLst>
      <p:ext uri="{BB962C8B-B14F-4D97-AF65-F5344CB8AC3E}">
        <p14:creationId xmlns:p14="http://schemas.microsoft.com/office/powerpoint/2010/main" val="364660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of the Witnesses</a:t>
            </a:r>
          </a:p>
        </p:txBody>
      </p:sp>
      <p:sp>
        <p:nvSpPr>
          <p:cNvPr id="3" name="Content Placeholder 2"/>
          <p:cNvSpPr>
            <a:spLocks noGrp="1"/>
          </p:cNvSpPr>
          <p:nvPr>
            <p:ph sz="quarter" idx="10"/>
          </p:nvPr>
        </p:nvSpPr>
        <p:spPr/>
        <p:txBody>
          <a:bodyPr/>
          <a:lstStyle/>
          <a:p>
            <a:pPr marL="0" indent="0">
              <a:spcBef>
                <a:spcPts val="200"/>
              </a:spcBef>
              <a:buNone/>
            </a:pPr>
            <a:r>
              <a:rPr lang="en-US" sz="2200" b="1" i="1" dirty="0">
                <a:solidFill>
                  <a:srgbClr val="800000"/>
                </a:solidFill>
              </a:rPr>
              <a:t>When they </a:t>
            </a:r>
            <a:r>
              <a:rPr lang="en-US" sz="2200" b="1" i="1" u="sng" dirty="0">
                <a:solidFill>
                  <a:srgbClr val="800000"/>
                </a:solidFill>
              </a:rPr>
              <a:t>finish</a:t>
            </a:r>
            <a:r>
              <a:rPr lang="en-US" sz="2200" b="1" i="1" dirty="0">
                <a:solidFill>
                  <a:srgbClr val="800000"/>
                </a:solidFill>
              </a:rPr>
              <a:t> their testimony</a:t>
            </a:r>
            <a:r>
              <a:rPr lang="en-US" sz="2200" i="1" dirty="0">
                <a:solidFill>
                  <a:srgbClr val="800000"/>
                </a:solidFill>
              </a:rPr>
              <a:t>, the beast that ascends out of the bottomless pit will </a:t>
            </a:r>
            <a:r>
              <a:rPr lang="en-US" sz="2200" b="1" i="1" dirty="0">
                <a:solidFill>
                  <a:srgbClr val="800000"/>
                </a:solidFill>
              </a:rPr>
              <a:t>make war against them, overcome them, and kill them</a:t>
            </a:r>
            <a:r>
              <a:rPr lang="en-US" sz="2200" i="1" dirty="0">
                <a:solidFill>
                  <a:srgbClr val="800000"/>
                </a:solidFill>
              </a:rPr>
              <a:t>.  And their dead bodies will lie </a:t>
            </a:r>
            <a:r>
              <a:rPr lang="en-US" sz="2200" b="1" i="1" dirty="0">
                <a:solidFill>
                  <a:srgbClr val="800000"/>
                </a:solidFill>
              </a:rPr>
              <a:t>in the street of </a:t>
            </a:r>
            <a:r>
              <a:rPr lang="en-US" sz="2200" b="1" i="1" u="sng" dirty="0">
                <a:solidFill>
                  <a:srgbClr val="800000"/>
                </a:solidFill>
              </a:rPr>
              <a:t>the great city</a:t>
            </a:r>
            <a:r>
              <a:rPr lang="en-US" sz="2200" b="1" i="1" dirty="0">
                <a:solidFill>
                  <a:srgbClr val="800000"/>
                </a:solidFill>
              </a:rPr>
              <a:t> </a:t>
            </a:r>
            <a:r>
              <a:rPr lang="en-US" sz="2200" i="1" dirty="0">
                <a:solidFill>
                  <a:srgbClr val="800000"/>
                </a:solidFill>
              </a:rPr>
              <a:t>which </a:t>
            </a:r>
            <a:r>
              <a:rPr lang="en-US" sz="2200" b="1" i="1" u="sng" dirty="0">
                <a:solidFill>
                  <a:srgbClr val="800000"/>
                </a:solidFill>
              </a:rPr>
              <a:t>spiritually</a:t>
            </a:r>
            <a:r>
              <a:rPr lang="en-US" sz="2200" b="1" i="1" dirty="0">
                <a:solidFill>
                  <a:srgbClr val="800000"/>
                </a:solidFill>
              </a:rPr>
              <a:t> is called </a:t>
            </a:r>
            <a:r>
              <a:rPr lang="en-US" sz="2200" b="1" i="1" u="sng" dirty="0">
                <a:solidFill>
                  <a:srgbClr val="800000"/>
                </a:solidFill>
              </a:rPr>
              <a:t>Sodom</a:t>
            </a:r>
            <a:r>
              <a:rPr lang="en-US" sz="2200" b="1" i="1" dirty="0">
                <a:solidFill>
                  <a:srgbClr val="800000"/>
                </a:solidFill>
              </a:rPr>
              <a:t> and </a:t>
            </a:r>
            <a:r>
              <a:rPr lang="en-US" sz="2200" b="1" i="1" u="sng" dirty="0">
                <a:solidFill>
                  <a:srgbClr val="800000"/>
                </a:solidFill>
              </a:rPr>
              <a:t>Egypt</a:t>
            </a:r>
            <a:r>
              <a:rPr lang="en-US" sz="2200" b="1" i="1" dirty="0">
                <a:solidFill>
                  <a:srgbClr val="800000"/>
                </a:solidFill>
              </a:rPr>
              <a:t>, where also </a:t>
            </a:r>
            <a:r>
              <a:rPr lang="en-US" sz="2200" b="1" i="1" u="sng" dirty="0">
                <a:solidFill>
                  <a:srgbClr val="800000"/>
                </a:solidFill>
              </a:rPr>
              <a:t>our Lord was crucified</a:t>
            </a:r>
            <a:r>
              <a:rPr lang="en-US" sz="2200" i="1" dirty="0">
                <a:solidFill>
                  <a:srgbClr val="800000"/>
                </a:solidFill>
              </a:rPr>
              <a:t>. </a:t>
            </a:r>
            <a:r>
              <a:rPr lang="en-US" sz="2200" dirty="0"/>
              <a:t>(</a:t>
            </a:r>
            <a:r>
              <a:rPr lang="en-US" sz="2200" b="1" dirty="0">
                <a:solidFill>
                  <a:srgbClr val="800000"/>
                </a:solidFill>
              </a:rPr>
              <a:t>11:7-8</a:t>
            </a:r>
            <a:r>
              <a:rPr lang="en-US" sz="2200" dirty="0"/>
              <a:t>).</a:t>
            </a:r>
          </a:p>
          <a:p>
            <a:pPr>
              <a:spcBef>
                <a:spcPts val="200"/>
              </a:spcBef>
            </a:pPr>
            <a:r>
              <a:rPr lang="en-US" sz="2200" dirty="0"/>
              <a:t>Introduced to </a:t>
            </a:r>
            <a:r>
              <a:rPr lang="en-US" sz="2200" i="1" dirty="0">
                <a:solidFill>
                  <a:srgbClr val="800000"/>
                </a:solidFill>
              </a:rPr>
              <a:t>“beast out of the bottomless pit”</a:t>
            </a:r>
            <a:r>
              <a:rPr lang="en-US" sz="2200" dirty="0"/>
              <a:t>, elaborated in </a:t>
            </a:r>
            <a:r>
              <a:rPr lang="en-US" sz="2200" b="1" dirty="0">
                <a:solidFill>
                  <a:srgbClr val="800000"/>
                </a:solidFill>
              </a:rPr>
              <a:t>Rev. 13,</a:t>
            </a:r>
            <a:r>
              <a:rPr lang="en-US" sz="2200" dirty="0"/>
              <a:t> </a:t>
            </a:r>
            <a:r>
              <a:rPr lang="en-US" sz="2200" b="1" dirty="0">
                <a:solidFill>
                  <a:srgbClr val="800000"/>
                </a:solidFill>
              </a:rPr>
              <a:t>17</a:t>
            </a:r>
            <a:r>
              <a:rPr lang="en-US" sz="2200" dirty="0"/>
              <a:t>.</a:t>
            </a:r>
          </a:p>
          <a:p>
            <a:pPr marL="346075" lvl="0" indent="-346075">
              <a:spcBef>
                <a:spcPts val="200"/>
              </a:spcBef>
              <a:buFont typeface="+mj-lt"/>
              <a:buAutoNum type="arabicPeriod" startAt="4"/>
            </a:pPr>
            <a:r>
              <a:rPr lang="en-US" sz="2200" dirty="0"/>
              <a:t>What cities have been </a:t>
            </a:r>
            <a:r>
              <a:rPr lang="en-US" sz="2200" i="1" dirty="0">
                <a:solidFill>
                  <a:srgbClr val="800000"/>
                </a:solidFill>
              </a:rPr>
              <a:t>“spiritually called Sodom and Egypt”</a:t>
            </a:r>
            <a:r>
              <a:rPr lang="en-US" sz="2200" dirty="0"/>
              <a:t>?  What did these symbols convey when originally used?  Is this a literal reference to Jerusalem?  How do you know?</a:t>
            </a:r>
          </a:p>
          <a:p>
            <a:pPr>
              <a:spcBef>
                <a:spcPts val="200"/>
              </a:spcBef>
            </a:pPr>
            <a:r>
              <a:rPr lang="en-US" sz="2200" i="1" dirty="0">
                <a:solidFill>
                  <a:srgbClr val="800000"/>
                </a:solidFill>
              </a:rPr>
              <a:t>“Great city” </a:t>
            </a:r>
            <a:r>
              <a:rPr lang="en-US" sz="2200" dirty="0"/>
              <a:t>has been used to refer to Gibeon, Jerusalem, Nineveh (</a:t>
            </a:r>
            <a:r>
              <a:rPr lang="en-US" sz="2200" b="1" dirty="0">
                <a:solidFill>
                  <a:srgbClr val="800000"/>
                </a:solidFill>
              </a:rPr>
              <a:t>Joshua 10:2; Jeremiah 22:8; Jonah 1:2; 3:2-3; 4:11</a:t>
            </a:r>
            <a:r>
              <a:rPr lang="en-US" sz="2200" dirty="0"/>
              <a:t>).</a:t>
            </a:r>
            <a:endParaRPr lang="en-US" sz="2200" i="1" dirty="0">
              <a:solidFill>
                <a:srgbClr val="800000"/>
              </a:solidFill>
            </a:endParaRPr>
          </a:p>
          <a:p>
            <a:pPr>
              <a:spcBef>
                <a:spcPts val="200"/>
              </a:spcBef>
            </a:pPr>
            <a:r>
              <a:rPr lang="en-US" sz="2200" i="1" dirty="0">
                <a:solidFill>
                  <a:srgbClr val="800000"/>
                </a:solidFill>
              </a:rPr>
              <a:t>“Great city”</a:t>
            </a:r>
            <a:r>
              <a:rPr lang="en-US" sz="2200" dirty="0"/>
              <a:t> here refers to </a:t>
            </a:r>
            <a:r>
              <a:rPr lang="en-US" sz="2200" i="1" dirty="0">
                <a:solidFill>
                  <a:srgbClr val="800000"/>
                </a:solidFill>
              </a:rPr>
              <a:t>“Babylon”</a:t>
            </a:r>
            <a:r>
              <a:rPr lang="en-US" sz="2200" dirty="0"/>
              <a:t>, captors of God’s people (</a:t>
            </a:r>
            <a:r>
              <a:rPr lang="en-US" sz="2200" b="1" dirty="0">
                <a:solidFill>
                  <a:srgbClr val="800000"/>
                </a:solidFill>
              </a:rPr>
              <a:t>14:8; 16:19; 17:5, 18; 18:2, 10, 16, 18, 19, 21; Isa. 13:19; Mic. 4:10; Zec. 2:7</a:t>
            </a:r>
            <a:r>
              <a:rPr lang="en-US" sz="2200" dirty="0"/>
              <a:t>).</a:t>
            </a:r>
          </a:p>
        </p:txBody>
      </p:sp>
    </p:spTree>
    <p:extLst>
      <p:ext uri="{BB962C8B-B14F-4D97-AF65-F5344CB8AC3E}">
        <p14:creationId xmlns:p14="http://schemas.microsoft.com/office/powerpoint/2010/main" val="274999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of the Witnesses</a:t>
            </a:r>
          </a:p>
        </p:txBody>
      </p:sp>
      <p:sp>
        <p:nvSpPr>
          <p:cNvPr id="3" name="Content Placeholder 2"/>
          <p:cNvSpPr>
            <a:spLocks noGrp="1"/>
          </p:cNvSpPr>
          <p:nvPr>
            <p:ph sz="quarter" idx="10"/>
          </p:nvPr>
        </p:nvSpPr>
        <p:spPr/>
        <p:txBody>
          <a:bodyPr/>
          <a:lstStyle/>
          <a:p>
            <a:pPr marL="0" indent="0">
              <a:spcBef>
                <a:spcPts val="200"/>
              </a:spcBef>
              <a:buNone/>
            </a:pPr>
            <a:r>
              <a:rPr lang="en-US" sz="2200" b="1" i="1" dirty="0">
                <a:solidFill>
                  <a:srgbClr val="800000"/>
                </a:solidFill>
              </a:rPr>
              <a:t>When they </a:t>
            </a:r>
            <a:r>
              <a:rPr lang="en-US" sz="2200" b="1" i="1" u="sng" dirty="0">
                <a:solidFill>
                  <a:srgbClr val="800000"/>
                </a:solidFill>
              </a:rPr>
              <a:t>finish</a:t>
            </a:r>
            <a:r>
              <a:rPr lang="en-US" sz="2200" b="1" i="1" dirty="0">
                <a:solidFill>
                  <a:srgbClr val="800000"/>
                </a:solidFill>
              </a:rPr>
              <a:t> their testimony</a:t>
            </a:r>
            <a:r>
              <a:rPr lang="en-US" sz="2200" i="1" dirty="0">
                <a:solidFill>
                  <a:srgbClr val="800000"/>
                </a:solidFill>
              </a:rPr>
              <a:t>, the beast that ascends out of the bottomless pit will </a:t>
            </a:r>
            <a:r>
              <a:rPr lang="en-US" sz="2200" b="1" i="1" dirty="0">
                <a:solidFill>
                  <a:srgbClr val="800000"/>
                </a:solidFill>
              </a:rPr>
              <a:t>make war against them, overcome them, and kill them</a:t>
            </a:r>
            <a:r>
              <a:rPr lang="en-US" sz="2200" i="1" dirty="0">
                <a:solidFill>
                  <a:srgbClr val="800000"/>
                </a:solidFill>
              </a:rPr>
              <a:t>.  And their dead bodies will lie </a:t>
            </a:r>
            <a:r>
              <a:rPr lang="en-US" sz="2200" b="1" i="1" dirty="0">
                <a:solidFill>
                  <a:srgbClr val="800000"/>
                </a:solidFill>
              </a:rPr>
              <a:t>in the street of </a:t>
            </a:r>
            <a:r>
              <a:rPr lang="en-US" sz="2200" b="1" i="1" u="sng" dirty="0">
                <a:solidFill>
                  <a:srgbClr val="800000"/>
                </a:solidFill>
              </a:rPr>
              <a:t>the great city</a:t>
            </a:r>
            <a:r>
              <a:rPr lang="en-US" sz="2200" b="1" i="1" dirty="0">
                <a:solidFill>
                  <a:srgbClr val="800000"/>
                </a:solidFill>
              </a:rPr>
              <a:t> </a:t>
            </a:r>
            <a:r>
              <a:rPr lang="en-US" sz="2200" i="1" dirty="0">
                <a:solidFill>
                  <a:srgbClr val="800000"/>
                </a:solidFill>
              </a:rPr>
              <a:t>which </a:t>
            </a:r>
            <a:r>
              <a:rPr lang="en-US" sz="2200" b="1" i="1" u="sng" dirty="0">
                <a:solidFill>
                  <a:srgbClr val="800000"/>
                </a:solidFill>
              </a:rPr>
              <a:t>spiritually</a:t>
            </a:r>
            <a:r>
              <a:rPr lang="en-US" sz="2200" b="1" i="1" dirty="0">
                <a:solidFill>
                  <a:srgbClr val="800000"/>
                </a:solidFill>
              </a:rPr>
              <a:t> is called </a:t>
            </a:r>
            <a:r>
              <a:rPr lang="en-US" sz="2200" b="1" i="1" u="sng" dirty="0">
                <a:solidFill>
                  <a:srgbClr val="800000"/>
                </a:solidFill>
              </a:rPr>
              <a:t>Sodom</a:t>
            </a:r>
            <a:r>
              <a:rPr lang="en-US" sz="2200" b="1" i="1" dirty="0">
                <a:solidFill>
                  <a:srgbClr val="800000"/>
                </a:solidFill>
              </a:rPr>
              <a:t> and </a:t>
            </a:r>
            <a:r>
              <a:rPr lang="en-US" sz="2200" b="1" i="1" u="sng" dirty="0">
                <a:solidFill>
                  <a:srgbClr val="800000"/>
                </a:solidFill>
              </a:rPr>
              <a:t>Egypt</a:t>
            </a:r>
            <a:r>
              <a:rPr lang="en-US" sz="2200" b="1" i="1" dirty="0">
                <a:solidFill>
                  <a:srgbClr val="800000"/>
                </a:solidFill>
              </a:rPr>
              <a:t>, where also </a:t>
            </a:r>
            <a:r>
              <a:rPr lang="en-US" sz="2200" b="1" i="1" u="sng" dirty="0">
                <a:solidFill>
                  <a:srgbClr val="800000"/>
                </a:solidFill>
              </a:rPr>
              <a:t>our Lord was crucified</a:t>
            </a:r>
            <a:r>
              <a:rPr lang="en-US" sz="2200" i="1" dirty="0">
                <a:solidFill>
                  <a:srgbClr val="800000"/>
                </a:solidFill>
              </a:rPr>
              <a:t>. </a:t>
            </a:r>
            <a:r>
              <a:rPr lang="en-US" sz="2200" dirty="0"/>
              <a:t>(</a:t>
            </a:r>
            <a:r>
              <a:rPr lang="en-US" sz="2200" b="1" dirty="0">
                <a:solidFill>
                  <a:srgbClr val="800000"/>
                </a:solidFill>
              </a:rPr>
              <a:t>11:7-8</a:t>
            </a:r>
            <a:r>
              <a:rPr lang="en-US" sz="2200" dirty="0"/>
              <a:t>).</a:t>
            </a:r>
          </a:p>
          <a:p>
            <a:pPr marL="346075" lvl="0" indent="-346075">
              <a:spcBef>
                <a:spcPts val="200"/>
              </a:spcBef>
              <a:buFont typeface="+mj-lt"/>
              <a:buAutoNum type="arabicPeriod" startAt="4"/>
            </a:pPr>
            <a:r>
              <a:rPr lang="en-US" sz="2200" dirty="0"/>
              <a:t>What cities have been </a:t>
            </a:r>
            <a:r>
              <a:rPr lang="en-US" sz="2200" i="1" dirty="0">
                <a:solidFill>
                  <a:srgbClr val="800000"/>
                </a:solidFill>
              </a:rPr>
              <a:t>“spiritually called Sodom and Egypt”</a:t>
            </a:r>
            <a:r>
              <a:rPr lang="en-US" sz="2200" dirty="0"/>
              <a:t>?  What did these symbols convey when originally used?  Is this a literal reference to Jerusalem?  How do you know?</a:t>
            </a:r>
          </a:p>
          <a:p>
            <a:pPr>
              <a:spcBef>
                <a:spcPts val="200"/>
              </a:spcBef>
            </a:pPr>
            <a:r>
              <a:rPr lang="en-US" sz="2200" i="1" dirty="0">
                <a:solidFill>
                  <a:srgbClr val="800000"/>
                </a:solidFill>
              </a:rPr>
              <a:t>“Sodom”</a:t>
            </a:r>
            <a:r>
              <a:rPr lang="en-US" sz="2200" dirty="0"/>
              <a:t> represents a morally depraved city, judged by God – originally applied figuratively to Jerusalem (</a:t>
            </a:r>
            <a:r>
              <a:rPr lang="en-US" sz="2200" b="1" dirty="0">
                <a:solidFill>
                  <a:srgbClr val="800000"/>
                </a:solidFill>
              </a:rPr>
              <a:t>Isa. 1:10; 3:9; Jer. 23:14; Eze. 16</a:t>
            </a:r>
            <a:r>
              <a:rPr lang="en-US" sz="2200" dirty="0"/>
              <a:t>).</a:t>
            </a:r>
          </a:p>
          <a:p>
            <a:pPr>
              <a:spcBef>
                <a:spcPts val="200"/>
              </a:spcBef>
            </a:pPr>
            <a:r>
              <a:rPr lang="en-US" sz="2200" i="1" dirty="0">
                <a:solidFill>
                  <a:srgbClr val="800000"/>
                </a:solidFill>
              </a:rPr>
              <a:t>“Egypt”</a:t>
            </a:r>
            <a:r>
              <a:rPr lang="en-US" sz="2200" dirty="0"/>
              <a:t> represents rebellious nation enslaving God’s people, not Jerusalem.</a:t>
            </a:r>
          </a:p>
          <a:p>
            <a:pPr>
              <a:spcBef>
                <a:spcPts val="200"/>
              </a:spcBef>
            </a:pPr>
            <a:r>
              <a:rPr lang="en-US" sz="2200" i="1" dirty="0">
                <a:solidFill>
                  <a:srgbClr val="800000"/>
                </a:solidFill>
              </a:rPr>
              <a:t>“Where our Lord was crucified”</a:t>
            </a:r>
            <a:r>
              <a:rPr lang="en-US" sz="2200" dirty="0"/>
              <a:t> represents city and nation rejecting, killing God’s prophets (</a:t>
            </a:r>
            <a:r>
              <a:rPr lang="en-US" sz="2200" b="1" dirty="0">
                <a:solidFill>
                  <a:srgbClr val="800000"/>
                </a:solidFill>
              </a:rPr>
              <a:t>Matthew 21:33-46; 23:33-38; Luke 13:33-35</a:t>
            </a:r>
            <a:r>
              <a:rPr lang="en-US" sz="2200" dirty="0"/>
              <a:t>).</a:t>
            </a:r>
          </a:p>
        </p:txBody>
      </p:sp>
    </p:spTree>
    <p:extLst>
      <p:ext uri="{BB962C8B-B14F-4D97-AF65-F5344CB8AC3E}">
        <p14:creationId xmlns:p14="http://schemas.microsoft.com/office/powerpoint/2010/main" val="28980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of the Witnesses</a:t>
            </a:r>
          </a:p>
        </p:txBody>
      </p:sp>
      <p:sp>
        <p:nvSpPr>
          <p:cNvPr id="3" name="Content Placeholder 2"/>
          <p:cNvSpPr>
            <a:spLocks noGrp="1"/>
          </p:cNvSpPr>
          <p:nvPr>
            <p:ph sz="quarter" idx="10"/>
          </p:nvPr>
        </p:nvSpPr>
        <p:spPr/>
        <p:txBody>
          <a:bodyPr/>
          <a:lstStyle/>
          <a:p>
            <a:pPr marL="0" indent="0">
              <a:spcBef>
                <a:spcPts val="200"/>
              </a:spcBef>
              <a:buNone/>
            </a:pPr>
            <a:r>
              <a:rPr lang="en-US" sz="2200" b="1" i="1" dirty="0">
                <a:solidFill>
                  <a:srgbClr val="800000"/>
                </a:solidFill>
              </a:rPr>
              <a:t>When they </a:t>
            </a:r>
            <a:r>
              <a:rPr lang="en-US" sz="2200" b="1" i="1" u="sng" dirty="0">
                <a:solidFill>
                  <a:srgbClr val="800000"/>
                </a:solidFill>
              </a:rPr>
              <a:t>finish</a:t>
            </a:r>
            <a:r>
              <a:rPr lang="en-US" sz="2200" b="1" i="1" dirty="0">
                <a:solidFill>
                  <a:srgbClr val="800000"/>
                </a:solidFill>
              </a:rPr>
              <a:t> their testimony</a:t>
            </a:r>
            <a:r>
              <a:rPr lang="en-US" sz="2200" i="1" dirty="0">
                <a:solidFill>
                  <a:srgbClr val="800000"/>
                </a:solidFill>
              </a:rPr>
              <a:t>, the beast that ascends out of the bottomless pit will </a:t>
            </a:r>
            <a:r>
              <a:rPr lang="en-US" sz="2200" b="1" i="1" dirty="0">
                <a:solidFill>
                  <a:srgbClr val="800000"/>
                </a:solidFill>
              </a:rPr>
              <a:t>make war against them, overcome them, and kill them</a:t>
            </a:r>
            <a:r>
              <a:rPr lang="en-US" sz="2200" i="1" dirty="0">
                <a:solidFill>
                  <a:srgbClr val="800000"/>
                </a:solidFill>
              </a:rPr>
              <a:t>.  And their dead bodies will lie </a:t>
            </a:r>
            <a:r>
              <a:rPr lang="en-US" sz="2200" b="1" i="1" dirty="0">
                <a:solidFill>
                  <a:srgbClr val="800000"/>
                </a:solidFill>
              </a:rPr>
              <a:t>in the street of </a:t>
            </a:r>
            <a:r>
              <a:rPr lang="en-US" sz="2200" b="1" i="1" u="sng" dirty="0">
                <a:solidFill>
                  <a:srgbClr val="800000"/>
                </a:solidFill>
              </a:rPr>
              <a:t>the great city</a:t>
            </a:r>
            <a:r>
              <a:rPr lang="en-US" sz="2200" b="1" i="1" dirty="0">
                <a:solidFill>
                  <a:srgbClr val="800000"/>
                </a:solidFill>
              </a:rPr>
              <a:t> </a:t>
            </a:r>
            <a:r>
              <a:rPr lang="en-US" sz="2200" i="1" dirty="0">
                <a:solidFill>
                  <a:srgbClr val="800000"/>
                </a:solidFill>
              </a:rPr>
              <a:t>which </a:t>
            </a:r>
            <a:r>
              <a:rPr lang="en-US" sz="2200" b="1" i="1" u="sng" dirty="0">
                <a:solidFill>
                  <a:srgbClr val="800000"/>
                </a:solidFill>
              </a:rPr>
              <a:t>spiritually</a:t>
            </a:r>
            <a:r>
              <a:rPr lang="en-US" sz="2200" b="1" i="1" dirty="0">
                <a:solidFill>
                  <a:srgbClr val="800000"/>
                </a:solidFill>
              </a:rPr>
              <a:t> is called </a:t>
            </a:r>
            <a:r>
              <a:rPr lang="en-US" sz="2200" b="1" i="1" u="sng" dirty="0">
                <a:solidFill>
                  <a:srgbClr val="800000"/>
                </a:solidFill>
              </a:rPr>
              <a:t>Sodom</a:t>
            </a:r>
            <a:r>
              <a:rPr lang="en-US" sz="2200" b="1" i="1" dirty="0">
                <a:solidFill>
                  <a:srgbClr val="800000"/>
                </a:solidFill>
              </a:rPr>
              <a:t> and </a:t>
            </a:r>
            <a:r>
              <a:rPr lang="en-US" sz="2200" b="1" i="1" u="sng" dirty="0">
                <a:solidFill>
                  <a:srgbClr val="800000"/>
                </a:solidFill>
              </a:rPr>
              <a:t>Egypt</a:t>
            </a:r>
            <a:r>
              <a:rPr lang="en-US" sz="2200" b="1" i="1" dirty="0">
                <a:solidFill>
                  <a:srgbClr val="800000"/>
                </a:solidFill>
              </a:rPr>
              <a:t>, where also </a:t>
            </a:r>
            <a:r>
              <a:rPr lang="en-US" sz="2200" b="1" i="1" u="sng" dirty="0">
                <a:solidFill>
                  <a:srgbClr val="800000"/>
                </a:solidFill>
              </a:rPr>
              <a:t>our Lord was crucified</a:t>
            </a:r>
            <a:r>
              <a:rPr lang="en-US" sz="2200" i="1" dirty="0">
                <a:solidFill>
                  <a:srgbClr val="800000"/>
                </a:solidFill>
              </a:rPr>
              <a:t>. </a:t>
            </a:r>
            <a:r>
              <a:rPr lang="en-US" sz="2200" dirty="0"/>
              <a:t>(</a:t>
            </a:r>
            <a:r>
              <a:rPr lang="en-US" sz="2200" b="1" dirty="0">
                <a:solidFill>
                  <a:srgbClr val="800000"/>
                </a:solidFill>
              </a:rPr>
              <a:t>11:7-8</a:t>
            </a:r>
            <a:r>
              <a:rPr lang="en-US" sz="2200" dirty="0"/>
              <a:t>).</a:t>
            </a:r>
          </a:p>
          <a:p>
            <a:pPr marL="346075" lvl="0" indent="-346075">
              <a:spcBef>
                <a:spcPts val="200"/>
              </a:spcBef>
              <a:buFont typeface="+mj-lt"/>
              <a:buAutoNum type="arabicPeriod" startAt="4"/>
            </a:pPr>
            <a:r>
              <a:rPr lang="en-US" sz="2200" dirty="0"/>
              <a:t>What cities have been </a:t>
            </a:r>
            <a:r>
              <a:rPr lang="en-US" sz="2200" i="1" dirty="0">
                <a:solidFill>
                  <a:srgbClr val="800000"/>
                </a:solidFill>
              </a:rPr>
              <a:t>“spiritually called Sodom and Egypt”</a:t>
            </a:r>
            <a:r>
              <a:rPr lang="en-US" sz="2200" dirty="0"/>
              <a:t>?  What did these symbols convey when originally used?  Is this a literal reference to Jerusalem?  How do you know?</a:t>
            </a:r>
          </a:p>
          <a:p>
            <a:pPr>
              <a:spcBef>
                <a:spcPts val="200"/>
              </a:spcBef>
            </a:pPr>
            <a:r>
              <a:rPr lang="en-US" sz="2200" dirty="0"/>
              <a:t>If Nineveh/Babylon, Sodom, &amp; Egypt are figurative, would not Jerusalem be figurative too?</a:t>
            </a:r>
          </a:p>
          <a:p>
            <a:pPr>
              <a:spcBef>
                <a:spcPts val="200"/>
              </a:spcBef>
            </a:pPr>
            <a:r>
              <a:rPr lang="en-US" sz="2200" dirty="0"/>
              <a:t>Represents either city of Rome or Roman empire – ultimate combination of all these cities: powerful, corrupt, persecuting, and rebellious.</a:t>
            </a:r>
          </a:p>
        </p:txBody>
      </p:sp>
    </p:spTree>
    <p:extLst>
      <p:ext uri="{BB962C8B-B14F-4D97-AF65-F5344CB8AC3E}">
        <p14:creationId xmlns:p14="http://schemas.microsoft.com/office/powerpoint/2010/main" val="263513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Short-Lived Celebration</a:t>
            </a:r>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5"/>
            </a:pPr>
            <a:r>
              <a:rPr lang="en-US" sz="1800" dirty="0"/>
              <a:t>Why would </a:t>
            </a:r>
            <a:r>
              <a:rPr lang="en-US" sz="1800" i="1" dirty="0">
                <a:solidFill>
                  <a:srgbClr val="800000"/>
                </a:solidFill>
              </a:rPr>
              <a:t>“peoples, tribes, tongues, and nations”</a:t>
            </a:r>
            <a:r>
              <a:rPr lang="en-US" sz="1800" dirty="0"/>
              <a:t> celebrate the death of these two witnesses?</a:t>
            </a:r>
          </a:p>
          <a:p>
            <a:pPr marL="0" lvl="0" indent="0">
              <a:lnSpc>
                <a:spcPct val="90000"/>
              </a:lnSpc>
              <a:spcBef>
                <a:spcPts val="0"/>
              </a:spcBef>
              <a:buNone/>
            </a:pPr>
            <a:r>
              <a:rPr lang="en-US" sz="1800" i="1" dirty="0">
                <a:solidFill>
                  <a:srgbClr val="800000"/>
                </a:solidFill>
              </a:rPr>
              <a:t>Then those from the </a:t>
            </a:r>
            <a:r>
              <a:rPr lang="en-US" sz="1800" b="1" i="1" dirty="0">
                <a:solidFill>
                  <a:srgbClr val="800000"/>
                </a:solidFill>
              </a:rPr>
              <a:t>peoples, tribes, tongues, and nations </a:t>
            </a:r>
            <a:r>
              <a:rPr lang="en-US" sz="1800" i="1" dirty="0">
                <a:solidFill>
                  <a:srgbClr val="800000"/>
                </a:solidFill>
              </a:rPr>
              <a:t>will see their dead bodies </a:t>
            </a:r>
            <a:r>
              <a:rPr lang="en-US" sz="1800" b="1" i="1" dirty="0">
                <a:solidFill>
                  <a:srgbClr val="800000"/>
                </a:solidFill>
              </a:rPr>
              <a:t>three-and-a-half days</a:t>
            </a:r>
            <a:r>
              <a:rPr lang="en-US" sz="1800" i="1" dirty="0">
                <a:solidFill>
                  <a:srgbClr val="800000"/>
                </a:solidFill>
              </a:rPr>
              <a:t>, and </a:t>
            </a:r>
            <a:r>
              <a:rPr lang="en-US" sz="1800" b="1" i="1" dirty="0">
                <a:solidFill>
                  <a:srgbClr val="800000"/>
                </a:solidFill>
              </a:rPr>
              <a:t>not allow their dead bodies to be put into graves</a:t>
            </a:r>
            <a:r>
              <a:rPr lang="en-US" sz="1800" i="1" dirty="0">
                <a:solidFill>
                  <a:srgbClr val="800000"/>
                </a:solidFill>
              </a:rPr>
              <a:t>. And those who dwell on </a:t>
            </a:r>
            <a:r>
              <a:rPr lang="en-US" sz="1800" b="1" i="1" dirty="0">
                <a:solidFill>
                  <a:srgbClr val="800000"/>
                </a:solidFill>
              </a:rPr>
              <a:t>the earth will rejoice over them</a:t>
            </a:r>
            <a:r>
              <a:rPr lang="en-US" sz="1800" i="1" dirty="0">
                <a:solidFill>
                  <a:srgbClr val="800000"/>
                </a:solidFill>
              </a:rPr>
              <a:t>, make merry, and send gifts to one another, </a:t>
            </a:r>
            <a:r>
              <a:rPr lang="en-US" sz="1800" b="1" i="1" dirty="0">
                <a:solidFill>
                  <a:srgbClr val="800000"/>
                </a:solidFill>
              </a:rPr>
              <a:t>because these two prophets </a:t>
            </a:r>
            <a:r>
              <a:rPr lang="en-US" sz="1800" b="1" i="1" u="sng" dirty="0">
                <a:solidFill>
                  <a:srgbClr val="800000"/>
                </a:solidFill>
              </a:rPr>
              <a:t>tormented those who dwell on the earth</a:t>
            </a:r>
            <a:r>
              <a:rPr lang="en-US" sz="1800" i="1" dirty="0">
                <a:solidFill>
                  <a:srgbClr val="800000"/>
                </a:solidFill>
              </a:rPr>
              <a:t>. </a:t>
            </a:r>
            <a:r>
              <a:rPr lang="en-US" sz="1800" dirty="0"/>
              <a:t>(</a:t>
            </a:r>
            <a:r>
              <a:rPr lang="en-US" sz="1800" b="1" dirty="0">
                <a:solidFill>
                  <a:srgbClr val="800000"/>
                </a:solidFill>
              </a:rPr>
              <a:t>11:9-10</a:t>
            </a:r>
            <a:r>
              <a:rPr lang="en-US" sz="1800" dirty="0"/>
              <a:t>)</a:t>
            </a:r>
          </a:p>
          <a:p>
            <a:pPr>
              <a:lnSpc>
                <a:spcPct val="90000"/>
              </a:lnSpc>
              <a:spcBef>
                <a:spcPts val="0"/>
              </a:spcBef>
            </a:pPr>
            <a:r>
              <a:rPr lang="en-US" sz="1800" dirty="0"/>
              <a:t>The </a:t>
            </a:r>
            <a:r>
              <a:rPr lang="en-US" sz="1800" i="1" dirty="0">
                <a:solidFill>
                  <a:srgbClr val="800000"/>
                </a:solidFill>
              </a:rPr>
              <a:t>“peoples, tribes, tongues, and nations”</a:t>
            </a:r>
            <a:r>
              <a:rPr lang="en-US" sz="1800" dirty="0"/>
              <a:t> represents all people of this </a:t>
            </a:r>
            <a:r>
              <a:rPr lang="en-US" sz="1800" i="1" dirty="0">
                <a:solidFill>
                  <a:srgbClr val="800000"/>
                </a:solidFill>
              </a:rPr>
              <a:t>“great city”</a:t>
            </a:r>
            <a:r>
              <a:rPr lang="en-US" sz="1800" dirty="0"/>
              <a:t>, encompassing the whole empire. (Notice use of 4, world number.)</a:t>
            </a:r>
          </a:p>
          <a:p>
            <a:pPr>
              <a:lnSpc>
                <a:spcPct val="90000"/>
              </a:lnSpc>
              <a:spcBef>
                <a:spcPts val="0"/>
              </a:spcBef>
            </a:pPr>
            <a:r>
              <a:rPr lang="en-US" sz="1800" dirty="0"/>
              <a:t>3½ days is parallel to 1260 days in general meaning, but different specific application – a broken, interrupted period of complete time (½ of 7), even less than 1260 days in this case.</a:t>
            </a:r>
          </a:p>
          <a:p>
            <a:pPr marL="0" indent="0">
              <a:buNone/>
            </a:pPr>
            <a:r>
              <a:rPr lang="en-US" sz="1800" i="1" dirty="0">
                <a:solidFill>
                  <a:srgbClr val="800000"/>
                </a:solidFill>
              </a:rPr>
              <a:t>“And this is the condemnation, that the light has come into the world, and </a:t>
            </a:r>
            <a:r>
              <a:rPr lang="en-US" sz="1800" b="1" i="1" dirty="0">
                <a:solidFill>
                  <a:srgbClr val="800000"/>
                </a:solidFill>
              </a:rPr>
              <a:t>men loved darkness rather than light</a:t>
            </a:r>
            <a:r>
              <a:rPr lang="en-US" sz="1800" i="1" dirty="0">
                <a:solidFill>
                  <a:srgbClr val="800000"/>
                </a:solidFill>
              </a:rPr>
              <a:t>, because their deeds were evil.  For </a:t>
            </a:r>
            <a:r>
              <a:rPr lang="en-US" sz="1800" b="1" i="1" dirty="0">
                <a:solidFill>
                  <a:srgbClr val="800000"/>
                </a:solidFill>
              </a:rPr>
              <a:t>everyone practicing evil </a:t>
            </a:r>
            <a:r>
              <a:rPr lang="en-US" sz="1800" b="1" i="1" u="sng" dirty="0">
                <a:solidFill>
                  <a:srgbClr val="800000"/>
                </a:solidFill>
              </a:rPr>
              <a:t>hates</a:t>
            </a:r>
            <a:r>
              <a:rPr lang="en-US" sz="1800" b="1" i="1" dirty="0">
                <a:solidFill>
                  <a:srgbClr val="800000"/>
                </a:solidFill>
              </a:rPr>
              <a:t> the light</a:t>
            </a:r>
            <a:r>
              <a:rPr lang="en-US" sz="1800" i="1" dirty="0">
                <a:solidFill>
                  <a:srgbClr val="800000"/>
                </a:solidFill>
              </a:rPr>
              <a:t> and does not come to the light</a:t>
            </a:r>
            <a:r>
              <a:rPr lang="en-US" sz="1800" b="1" i="1" dirty="0">
                <a:solidFill>
                  <a:srgbClr val="800000"/>
                </a:solidFill>
              </a:rPr>
              <a:t>, lest his deeds should be exposed</a:t>
            </a:r>
            <a:r>
              <a:rPr lang="en-US" sz="1800" i="1" dirty="0">
                <a:solidFill>
                  <a:srgbClr val="800000"/>
                </a:solidFill>
              </a:rPr>
              <a:t>.” </a:t>
            </a:r>
            <a:r>
              <a:rPr lang="en-US" sz="1800" dirty="0"/>
              <a:t>(</a:t>
            </a:r>
            <a:r>
              <a:rPr lang="en-US" sz="1800" b="1" dirty="0">
                <a:solidFill>
                  <a:srgbClr val="800000"/>
                </a:solidFill>
              </a:rPr>
              <a:t>John 3:19-20</a:t>
            </a:r>
            <a:r>
              <a:rPr lang="en-US" sz="1800" dirty="0"/>
              <a:t>)</a:t>
            </a:r>
          </a:p>
          <a:p>
            <a:r>
              <a:rPr lang="en-US" sz="1800" dirty="0"/>
              <a:t>They were hated for making people feel guilty and robbing them of excuses for their sin and lack of repentance (</a:t>
            </a:r>
            <a:r>
              <a:rPr lang="en-US" sz="1800" b="1" dirty="0">
                <a:solidFill>
                  <a:srgbClr val="800000"/>
                </a:solidFill>
              </a:rPr>
              <a:t>John 15:18-25</a:t>
            </a:r>
            <a:r>
              <a:rPr lang="en-US" sz="1800" dirty="0"/>
              <a:t>).</a:t>
            </a:r>
          </a:p>
          <a:p>
            <a:pPr marL="0" indent="0">
              <a:lnSpc>
                <a:spcPct val="90000"/>
              </a:lnSpc>
              <a:spcBef>
                <a:spcPts val="0"/>
              </a:spcBef>
              <a:buNone/>
            </a:pPr>
            <a:endParaRPr lang="en-US" sz="1800" dirty="0"/>
          </a:p>
          <a:p>
            <a:pPr>
              <a:lnSpc>
                <a:spcPct val="90000"/>
              </a:lnSpc>
              <a:spcBef>
                <a:spcPts val="0"/>
              </a:spcBef>
            </a:pPr>
            <a:endParaRPr lang="en-US" sz="1800" dirty="0"/>
          </a:p>
        </p:txBody>
      </p:sp>
    </p:spTree>
    <p:extLst>
      <p:ext uri="{BB962C8B-B14F-4D97-AF65-F5344CB8AC3E}">
        <p14:creationId xmlns:p14="http://schemas.microsoft.com/office/powerpoint/2010/main" val="27962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19510</TotalTime>
  <Words>2532</Words>
  <Application>Microsoft Office PowerPoint</Application>
  <PresentationFormat>On-screen Show (16:9)</PresentationFormat>
  <Paragraphs>94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Introducing the Two Witnesses</vt:lpstr>
      <vt:lpstr>Introducing the Two Witnesses</vt:lpstr>
      <vt:lpstr>Introducing the Two Witnesses</vt:lpstr>
      <vt:lpstr>Death of the Witnesses</vt:lpstr>
      <vt:lpstr>Death of the Witnesses</vt:lpstr>
      <vt:lpstr>Death of the Witnesses</vt:lpstr>
      <vt:lpstr>A Short-Lived Celebration</vt:lpstr>
      <vt:lpstr>Triumph of the Witnesses</vt:lpstr>
      <vt:lpstr>Climax of the Second Woe</vt:lpstr>
      <vt:lpstr>PowerPoint Presentation</vt:lpstr>
      <vt:lpstr>Celebration &amp; Thanksgiving in Heaven</vt:lpstr>
      <vt:lpstr>The End of the World?</vt:lpstr>
      <vt:lpstr>“Prepare to Meet Your God”</vt:lpstr>
      <vt:lpstr>Displaying the Ark</vt:lpstr>
      <vt:lpstr>Open, Remaining Questions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1468</cp:revision>
  <dcterms:created xsi:type="dcterms:W3CDTF">2017-04-01T00:42:32Z</dcterms:created>
  <dcterms:modified xsi:type="dcterms:W3CDTF">2023-03-02T03:40:03Z</dcterms:modified>
</cp:coreProperties>
</file>