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34" r:id="rId2"/>
    <p:sldId id="441" r:id="rId3"/>
    <p:sldId id="891" r:id="rId4"/>
    <p:sldId id="449" r:id="rId5"/>
    <p:sldId id="450" r:id="rId6"/>
    <p:sldId id="451" r:id="rId7"/>
    <p:sldId id="452" r:id="rId8"/>
    <p:sldId id="453" r:id="rId9"/>
    <p:sldId id="454" r:id="rId10"/>
    <p:sldId id="455" r:id="rId11"/>
    <p:sldId id="892" r:id="rId12"/>
    <p:sldId id="456" r:id="rId13"/>
    <p:sldId id="457" r:id="rId14"/>
    <p:sldId id="458" r:id="rId15"/>
    <p:sldId id="459" r:id="rId16"/>
    <p:sldId id="467" r:id="rId17"/>
    <p:sldId id="461" r:id="rId18"/>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C5C1FF"/>
    <a:srgbClr val="FFC1CD"/>
    <a:srgbClr val="FF99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817" autoAdjust="0"/>
    <p:restoredTop sz="94660"/>
  </p:normalViewPr>
  <p:slideViewPr>
    <p:cSldViewPr snapToGrid="0" snapToObjects="1">
      <p:cViewPr varScale="1">
        <p:scale>
          <a:sx n="142" d="100"/>
          <a:sy n="142" d="100"/>
        </p:scale>
        <p:origin x="120" y="138"/>
      </p:cViewPr>
      <p:guideLst>
        <p:guide orient="horz" pos="1620"/>
        <p:guide pos="2880"/>
      </p:guideLst>
    </p:cSldViewPr>
  </p:slideViewPr>
  <p:notesTextViewPr>
    <p:cViewPr>
      <p:scale>
        <a:sx n="100" d="100"/>
        <a:sy n="100" d="100"/>
      </p:scale>
      <p:origin x="0" y="0"/>
    </p:cViewPr>
  </p:notesTextViewPr>
  <p:sorterViewPr>
    <p:cViewPr>
      <p:scale>
        <a:sx n="200" d="100"/>
        <a:sy n="200" d="100"/>
      </p:scale>
      <p:origin x="0" y="-67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2C66D22-6B8F-4752-8C98-976BC731DB6B}" type="datetimeFigureOut">
              <a:rPr lang="en-US" smtClean="0"/>
              <a:t>2/12/2023</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8EFAD72D-30BF-4F18-8E38-00BE0381C4F5}" type="slidenum">
              <a:rPr lang="en-US" smtClean="0"/>
              <a:t>‹#›</a:t>
            </a:fld>
            <a:endParaRPr lang="en-US"/>
          </a:p>
        </p:txBody>
      </p:sp>
    </p:spTree>
    <p:extLst>
      <p:ext uri="{BB962C8B-B14F-4D97-AF65-F5344CB8AC3E}">
        <p14:creationId xmlns:p14="http://schemas.microsoft.com/office/powerpoint/2010/main" val="299568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746627" y="4253454"/>
            <a:ext cx="3460750" cy="280152"/>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746626" y="503345"/>
            <a:ext cx="4213306" cy="3568593"/>
          </a:xfrm>
        </p:spPr>
        <p:txBody>
          <a:bodyPr/>
          <a:lstStyle>
            <a:lvl1pPr>
              <a:defRPr sz="4800"/>
            </a:lvl1pPr>
          </a:lstStyle>
          <a:p>
            <a:r>
              <a:rPr lang="en-US" dirty="0"/>
              <a:t>Add Your Title</a:t>
            </a:r>
          </a:p>
        </p:txBody>
      </p:sp>
      <p:sp>
        <p:nvSpPr>
          <p:cNvPr id="7" name="Text Placeholder 3"/>
          <p:cNvSpPr>
            <a:spLocks noGrp="1"/>
          </p:cNvSpPr>
          <p:nvPr>
            <p:ph type="body" sz="quarter" idx="11" hasCustomPrompt="1"/>
          </p:nvPr>
        </p:nvSpPr>
        <p:spPr>
          <a:xfrm>
            <a:off x="4746627" y="4253453"/>
            <a:ext cx="4213306" cy="407611"/>
          </a:xfrm>
        </p:spPr>
        <p:txBody>
          <a:bodyPr>
            <a:noAutofit/>
          </a:bodyPr>
          <a:lstStyle>
            <a:lvl1pPr marL="0" indent="0" algn="ctr">
              <a:buNone/>
              <a:defRPr sz="2400" b="1">
                <a:latin typeface="Arial" panose="020B0604020202020204" pitchFamily="34" charset="0"/>
                <a:cs typeface="Arial" panose="020B0604020202020204" pitchFamily="34" charset="0"/>
              </a:defRPr>
            </a:lvl1pPr>
          </a:lstStyle>
          <a:p>
            <a:pPr lvl="0"/>
            <a:r>
              <a:rPr lang="en-US" dirty="0"/>
              <a:t>Add Your Subtitle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alphaModFix amt="75000"/>
            <a:lum bright="70000" contrast="-70000"/>
            <a:extLst>
              <a:ext uri="{BEBA8EAE-BF5A-486C-A8C5-ECC9F3942E4B}">
                <a14:imgProps xmlns:a14="http://schemas.microsoft.com/office/drawing/2010/main">
                  <a14:imgLayer r:embed="rId3">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lvl1pPr>
              <a:defRPr>
                <a:solidFill>
                  <a:schemeClr val="bg1">
                    <a:lumMod val="85000"/>
                    <a:lumOff val="15000"/>
                  </a:schemeClr>
                </a:solidFill>
              </a:defRPr>
            </a:lvl1pPr>
          </a:lstStyle>
          <a:p>
            <a:r>
              <a:rPr lang="en-US" dirty="0"/>
              <a:t>Click to edit Master title style</a:t>
            </a:r>
          </a:p>
        </p:txBody>
      </p:sp>
      <p:sp>
        <p:nvSpPr>
          <p:cNvPr id="8" name="Content Placeholder 7"/>
          <p:cNvSpPr>
            <a:spLocks noGrp="1"/>
          </p:cNvSpPr>
          <p:nvPr>
            <p:ph sz="quarter" idx="10"/>
          </p:nvPr>
        </p:nvSpPr>
        <p:spPr>
          <a:xfrm>
            <a:off x="47501" y="914400"/>
            <a:ext cx="9048998" cy="4144488"/>
          </a:xfrm>
        </p:spPr>
        <p:txBody>
          <a:bodyPr/>
          <a:lstStyle>
            <a:lvl1pPr marL="344488" indent="-344488">
              <a:defRPr>
                <a:solidFill>
                  <a:schemeClr val="bg1">
                    <a:lumMod val="85000"/>
                    <a:lumOff val="15000"/>
                  </a:schemeClr>
                </a:solidFill>
              </a:defRPr>
            </a:lvl1pPr>
            <a:lvl2pPr marL="687388" indent="-342900">
              <a:buFont typeface="Arial" panose="020B0604020202020204" pitchFamily="34" charset="0"/>
              <a:buChar char="•"/>
              <a:defRPr>
                <a:solidFill>
                  <a:schemeClr val="bg1">
                    <a:lumMod val="85000"/>
                    <a:lumOff val="15000"/>
                  </a:schemeClr>
                </a:solidFill>
              </a:defRPr>
            </a:lvl2pPr>
            <a:lvl3pPr marL="1031875" indent="-344488">
              <a:buFont typeface="Times New Roman" panose="02020603050405020304" pitchFamily="18" charset="0"/>
              <a:buChar char="−"/>
              <a:defRPr>
                <a:solidFill>
                  <a:schemeClr val="bg1">
                    <a:lumMod val="85000"/>
                    <a:lumOff val="15000"/>
                  </a:schemeClr>
                </a:solidFill>
              </a:defRPr>
            </a:lvl3pPr>
            <a:lvl4pPr marL="1374775" indent="-342900">
              <a:buFont typeface="Wingdings" panose="05000000000000000000" pitchFamily="2" charset="2"/>
              <a:buChar char="§"/>
              <a:defRPr>
                <a:solidFill>
                  <a:schemeClr val="bg1">
                    <a:lumMod val="85000"/>
                    <a:lumOff val="15000"/>
                  </a:schemeClr>
                </a:solidFill>
              </a:defRPr>
            </a:lvl4pPr>
            <a:lvl5pPr marL="1711325" indent="-336550">
              <a:buSzPct val="50000"/>
              <a:buFont typeface="Wingdings" panose="05000000000000000000" pitchFamily="2" charset="2"/>
              <a:buChar char="q"/>
              <a:defRPr>
                <a:solidFill>
                  <a:schemeClr val="bg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118750" y="907391"/>
            <a:ext cx="7494197" cy="27432"/>
          </a:xfrm>
          <a:prstGeom prst="rect">
            <a:avLst/>
          </a:prstGeom>
          <a:gradFill flip="none" rotWithShape="1">
            <a:gsLst>
              <a:gs pos="22000">
                <a:srgbClr val="800000"/>
              </a:gs>
              <a:gs pos="0">
                <a:srgbClr val="800000"/>
              </a:gs>
              <a:gs pos="69000">
                <a:schemeClr val="accent1">
                  <a:shade val="67500"/>
                  <a:satMod val="115000"/>
                </a:schemeClr>
              </a:gs>
              <a:gs pos="100000">
                <a:schemeClr val="tx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60130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9"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a:t>Add Your Subtitle</a:t>
            </a:r>
          </a:p>
        </p:txBody>
      </p:sp>
    </p:spTree>
    <p:extLst>
      <p:ext uri="{BB962C8B-B14F-4D97-AF65-F5344CB8AC3E}">
        <p14:creationId xmlns:p14="http://schemas.microsoft.com/office/powerpoint/2010/main" val="194105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a:t>Add Your Subtitle</a:t>
            </a:r>
          </a:p>
        </p:txBody>
      </p:sp>
    </p:spTree>
    <p:extLst>
      <p:ext uri="{BB962C8B-B14F-4D97-AF65-F5344CB8AC3E}">
        <p14:creationId xmlns:p14="http://schemas.microsoft.com/office/powerpoint/2010/main" val="363040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91108" y="391682"/>
            <a:ext cx="8160063" cy="4354160"/>
          </a:xfrm>
        </p:spPr>
        <p:txBody>
          <a:bodyPr anchor="ctr"/>
          <a:lstStyle>
            <a:lvl1pPr marL="0" indent="0" algn="ctr">
              <a:buFont typeface="Arial"/>
              <a:buNone/>
              <a:defRPr sz="5400">
                <a:latin typeface="Impact" panose="020B0806030902050204" pitchFamily="34" charset="0"/>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10649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alphaModFix amt="75000"/>
            <a:lum/>
            <a:extLst>
              <a:ext uri="{BEBA8EAE-BF5A-486C-A8C5-ECC9F3942E4B}">
                <a14:imgProps xmlns:a14="http://schemas.microsoft.com/office/drawing/2010/main">
                  <a14:imgLayer r:embed="rId12">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7501" y="914400"/>
            <a:ext cx="9048998" cy="4185672"/>
          </a:xfrm>
          <a:prstGeom prst="rect">
            <a:avLst/>
          </a:prstGeom>
        </p:spPr>
        <p:txBody>
          <a:bodyPr vert="horz" lIns="45720" tIns="45720" rIns="45720" bIns="4572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5" r:id="rId4"/>
    <p:sldLayoutId id="2147483652" r:id="rId5"/>
    <p:sldLayoutId id="2147483656" r:id="rId6"/>
    <p:sldLayoutId id="2147483650" r:id="rId7"/>
    <p:sldLayoutId id="2147483657" r:id="rId8"/>
    <p:sldLayoutId id="2147483658" r:id="rId9"/>
  </p:sldLayoutIdLst>
  <p:txStyles>
    <p:titleStyle>
      <a:lvl1pPr algn="ctr" defTabSz="914400" rtl="0" eaLnBrk="1" latinLnBrk="0" hangingPunct="1">
        <a:spcBef>
          <a:spcPct val="0"/>
        </a:spcBef>
        <a:buNone/>
        <a:defRPr sz="4400" kern="1200">
          <a:solidFill>
            <a:schemeClr val="tx1"/>
          </a:solidFill>
          <a:latin typeface="Impact" panose="020B0806030902050204" pitchFamily="34" charset="0"/>
          <a:ea typeface="+mj-ea"/>
          <a:cs typeface="Impact" panose="020B0806030902050204" pitchFamily="34" charset="0"/>
        </a:defRPr>
      </a:lvl1pPr>
    </p:titleStyle>
    <p:bodyStyle>
      <a:lvl1pPr marL="231775" indent="-231775" algn="l" defTabSz="914400" rtl="0" eaLnBrk="1" latinLnBrk="0" hangingPunct="1">
        <a:spcBef>
          <a:spcPts val="300"/>
        </a:spcBef>
        <a:buFont typeface="Times New Roman" panose="02020603050405020304" pitchFamily="18"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225425" algn="l" defTabSz="914400" rtl="0" eaLnBrk="1" latinLnBrk="0" hangingPunct="1">
        <a:spcBef>
          <a:spcPts val="300"/>
        </a:spcBef>
        <a:buFont typeface="Times New Roman"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8975" indent="-231775" algn="l" defTabSz="914400" rtl="0" eaLnBrk="1" latinLnBrk="0" hangingPunct="1">
        <a:spcBef>
          <a:spcPts val="300"/>
        </a:spcBef>
        <a:buFont typeface="Times New Roman" panose="02020603050405020304" pitchFamily="18" charset="0"/>
        <a:buChar char="†"/>
        <a:defRPr sz="1600" kern="1200">
          <a:solidFill>
            <a:schemeClr val="tx1"/>
          </a:solidFill>
          <a:latin typeface="Times New Roman" panose="02020603050405020304" pitchFamily="18" charset="0"/>
          <a:ea typeface="+mn-ea"/>
          <a:cs typeface="Times New Roman" panose="02020603050405020304" pitchFamily="18" charset="0"/>
        </a:defRPr>
      </a:lvl3pPr>
      <a:lvl4pPr marL="914400" indent="-22542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1146175" indent="-23177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Lesson 9 – The First Four Trumpets</a:t>
            </a:r>
          </a:p>
        </p:txBody>
      </p:sp>
    </p:spTree>
    <p:extLst>
      <p:ext uri="{BB962C8B-B14F-4D97-AF65-F5344CB8AC3E}">
        <p14:creationId xmlns:p14="http://schemas.microsoft.com/office/powerpoint/2010/main" val="1125425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Locusts of Judgment &amp; Warning</a:t>
            </a:r>
          </a:p>
        </p:txBody>
      </p:sp>
      <p:sp>
        <p:nvSpPr>
          <p:cNvPr id="3" name="Content Placeholder 2"/>
          <p:cNvSpPr>
            <a:spLocks noGrp="1"/>
          </p:cNvSpPr>
          <p:nvPr>
            <p:ph sz="quarter" idx="10"/>
          </p:nvPr>
        </p:nvSpPr>
        <p:spPr/>
        <p:txBody>
          <a:bodyPr/>
          <a:lstStyle/>
          <a:p>
            <a:pPr marL="0" indent="0">
              <a:spcBef>
                <a:spcPts val="0"/>
              </a:spcBef>
              <a:buNone/>
            </a:pPr>
            <a:r>
              <a:rPr lang="en-US" sz="2000" i="1" dirty="0">
                <a:solidFill>
                  <a:srgbClr val="800000"/>
                </a:solidFill>
              </a:rPr>
              <a:t>What the </a:t>
            </a:r>
            <a:r>
              <a:rPr lang="en-US" sz="2000" b="1" i="1" dirty="0">
                <a:solidFill>
                  <a:srgbClr val="800000"/>
                </a:solidFill>
              </a:rPr>
              <a:t>chewing locust </a:t>
            </a:r>
            <a:r>
              <a:rPr lang="en-US" sz="2000" i="1" dirty="0">
                <a:solidFill>
                  <a:srgbClr val="800000"/>
                </a:solidFill>
              </a:rPr>
              <a:t>left, </a:t>
            </a:r>
            <a:r>
              <a:rPr lang="en-US" sz="2000" b="1" i="1" dirty="0">
                <a:solidFill>
                  <a:srgbClr val="800000"/>
                </a:solidFill>
              </a:rPr>
              <a:t>the swarming locust has eaten</a:t>
            </a:r>
            <a:r>
              <a:rPr lang="en-US" sz="2000" i="1" dirty="0">
                <a:solidFill>
                  <a:srgbClr val="800000"/>
                </a:solidFill>
              </a:rPr>
              <a:t>; What the swarming locust left, </a:t>
            </a:r>
            <a:r>
              <a:rPr lang="en-US" sz="2000" b="1" i="1" dirty="0">
                <a:solidFill>
                  <a:srgbClr val="800000"/>
                </a:solidFill>
              </a:rPr>
              <a:t>the crawling locust has eaten</a:t>
            </a:r>
            <a:r>
              <a:rPr lang="en-US" sz="2000" i="1" dirty="0">
                <a:solidFill>
                  <a:srgbClr val="800000"/>
                </a:solidFill>
              </a:rPr>
              <a:t>; And what the crawling locust left, </a:t>
            </a:r>
            <a:r>
              <a:rPr lang="en-US" sz="2000" b="1" i="1" dirty="0">
                <a:solidFill>
                  <a:srgbClr val="800000"/>
                </a:solidFill>
              </a:rPr>
              <a:t>the consuming locust has eaten</a:t>
            </a:r>
            <a:r>
              <a:rPr lang="en-US" sz="2000" i="1" dirty="0">
                <a:solidFill>
                  <a:srgbClr val="800000"/>
                </a:solidFill>
              </a:rPr>
              <a:t>. … </a:t>
            </a:r>
            <a:r>
              <a:rPr lang="en-US" sz="2000" b="1" i="1" dirty="0">
                <a:solidFill>
                  <a:srgbClr val="800000"/>
                </a:solidFill>
              </a:rPr>
              <a:t>a </a:t>
            </a:r>
            <a:r>
              <a:rPr lang="en-US" sz="2000" b="1" i="1" u="sng" dirty="0">
                <a:solidFill>
                  <a:srgbClr val="800000"/>
                </a:solidFill>
              </a:rPr>
              <a:t>nation</a:t>
            </a:r>
            <a:r>
              <a:rPr lang="en-US" sz="2000" b="1" i="1" dirty="0">
                <a:solidFill>
                  <a:srgbClr val="800000"/>
                </a:solidFill>
              </a:rPr>
              <a:t> has come up against My land, Strong, and </a:t>
            </a:r>
            <a:r>
              <a:rPr lang="en-US" sz="2000" b="1" i="1" u="sng" dirty="0">
                <a:solidFill>
                  <a:srgbClr val="800000"/>
                </a:solidFill>
              </a:rPr>
              <a:t>without number</a:t>
            </a:r>
            <a:r>
              <a:rPr lang="en-US" sz="2000" i="1" dirty="0">
                <a:solidFill>
                  <a:srgbClr val="800000"/>
                </a:solidFill>
              </a:rPr>
              <a:t>; </a:t>
            </a:r>
            <a:r>
              <a:rPr lang="en-US" sz="2000" b="1" i="1" dirty="0">
                <a:solidFill>
                  <a:srgbClr val="800000"/>
                </a:solidFill>
              </a:rPr>
              <a:t>His teeth are </a:t>
            </a:r>
            <a:r>
              <a:rPr lang="en-US" sz="2000" b="1" i="1" u="sng" dirty="0">
                <a:solidFill>
                  <a:srgbClr val="800000"/>
                </a:solidFill>
              </a:rPr>
              <a:t>the teeth of a lion</a:t>
            </a:r>
            <a:r>
              <a:rPr lang="en-US" sz="2000" b="1" i="1" dirty="0">
                <a:solidFill>
                  <a:srgbClr val="800000"/>
                </a:solidFill>
              </a:rPr>
              <a:t>, And he has the fangs of a fierce lion</a:t>
            </a:r>
            <a:r>
              <a:rPr lang="en-US" sz="2000" i="1" dirty="0">
                <a:solidFill>
                  <a:srgbClr val="800000"/>
                </a:solidFill>
              </a:rPr>
              <a:t>.  He has laid waste My vine, And ruined My fig tree; He has stripped it bare and thrown it away; Its branches are made white. … Blow the trumpet in Zion, And sound an alarm in My holy mountain! Let all the inhabitants of the land tremble; For the day of the LORD is coming, For it is at hand:  </a:t>
            </a:r>
            <a:r>
              <a:rPr lang="en-US" sz="2000" b="1" i="1" dirty="0">
                <a:solidFill>
                  <a:srgbClr val="800000"/>
                </a:solidFill>
              </a:rPr>
              <a:t>A day of </a:t>
            </a:r>
            <a:r>
              <a:rPr lang="en-US" sz="2000" b="1" i="1" u="sng" dirty="0">
                <a:solidFill>
                  <a:srgbClr val="800000"/>
                </a:solidFill>
              </a:rPr>
              <a:t>darkness and gloominess</a:t>
            </a:r>
            <a:r>
              <a:rPr lang="en-US" sz="2000" b="1" i="1" dirty="0">
                <a:solidFill>
                  <a:srgbClr val="800000"/>
                </a:solidFill>
              </a:rPr>
              <a:t>, A day of clouds and </a:t>
            </a:r>
            <a:r>
              <a:rPr lang="en-US" sz="2000" b="1" i="1" u="sng" dirty="0">
                <a:solidFill>
                  <a:srgbClr val="800000"/>
                </a:solidFill>
              </a:rPr>
              <a:t>thick darknes</a:t>
            </a:r>
            <a:r>
              <a:rPr lang="en-US" sz="2000" b="1" i="1" dirty="0">
                <a:solidFill>
                  <a:srgbClr val="800000"/>
                </a:solidFill>
              </a:rPr>
              <a:t>s</a:t>
            </a:r>
            <a:r>
              <a:rPr lang="en-US" sz="2000" i="1" dirty="0">
                <a:solidFill>
                  <a:srgbClr val="800000"/>
                </a:solidFill>
              </a:rPr>
              <a:t>, Like the morning clouds spread over the mountains. A people come, great and strong, The like of whom has never been; Nor will there ever be any such after them, Even for many successive generations. A </a:t>
            </a:r>
            <a:r>
              <a:rPr lang="en-US" sz="2000" b="1" i="1" dirty="0">
                <a:solidFill>
                  <a:srgbClr val="800000"/>
                </a:solidFill>
              </a:rPr>
              <a:t>fire devours before them, And behind them a flame burns</a:t>
            </a:r>
            <a:r>
              <a:rPr lang="en-US" sz="2000" i="1" dirty="0">
                <a:solidFill>
                  <a:srgbClr val="800000"/>
                </a:solidFill>
              </a:rPr>
              <a:t>; The land is like the Garden of Eden before them, And </a:t>
            </a:r>
            <a:r>
              <a:rPr lang="en-US" sz="2000" b="1" i="1" dirty="0">
                <a:solidFill>
                  <a:srgbClr val="800000"/>
                </a:solidFill>
              </a:rPr>
              <a:t>behind them a desolate wilderness</a:t>
            </a:r>
            <a:r>
              <a:rPr lang="en-US" sz="2000" i="1" dirty="0">
                <a:solidFill>
                  <a:srgbClr val="800000"/>
                </a:solidFill>
              </a:rPr>
              <a:t>; Surely nothing shall escape them. </a:t>
            </a:r>
            <a:r>
              <a:rPr lang="en-US" sz="2000" dirty="0"/>
              <a:t>(</a:t>
            </a:r>
            <a:r>
              <a:rPr lang="en-US" sz="2000" b="1" dirty="0">
                <a:solidFill>
                  <a:srgbClr val="800000"/>
                </a:solidFill>
              </a:rPr>
              <a:t>Joel 1:4-2:3</a:t>
            </a:r>
            <a:r>
              <a:rPr lang="en-US" sz="2000" dirty="0"/>
              <a:t>)</a:t>
            </a:r>
          </a:p>
        </p:txBody>
      </p:sp>
    </p:spTree>
    <p:extLst>
      <p:ext uri="{BB962C8B-B14F-4D97-AF65-F5344CB8AC3E}">
        <p14:creationId xmlns:p14="http://schemas.microsoft.com/office/powerpoint/2010/main" val="68805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Locusts of Judgment &amp; Warning</a:t>
            </a:r>
          </a:p>
        </p:txBody>
      </p:sp>
      <p:sp>
        <p:nvSpPr>
          <p:cNvPr id="3" name="Content Placeholder 2"/>
          <p:cNvSpPr>
            <a:spLocks noGrp="1"/>
          </p:cNvSpPr>
          <p:nvPr>
            <p:ph sz="quarter" idx="10"/>
          </p:nvPr>
        </p:nvSpPr>
        <p:spPr/>
        <p:txBody>
          <a:bodyPr/>
          <a:lstStyle/>
          <a:p>
            <a:pPr marL="0" indent="0">
              <a:spcBef>
                <a:spcPts val="0"/>
              </a:spcBef>
              <a:buNone/>
            </a:pPr>
            <a:r>
              <a:rPr lang="en-US" sz="2000" i="1" dirty="0">
                <a:solidFill>
                  <a:srgbClr val="800000"/>
                </a:solidFill>
              </a:rPr>
              <a:t>Their appearance is like </a:t>
            </a:r>
            <a:r>
              <a:rPr lang="en-US" sz="2000" b="1" i="1" dirty="0">
                <a:solidFill>
                  <a:srgbClr val="800000"/>
                </a:solidFill>
              </a:rPr>
              <a:t>the appearance of </a:t>
            </a:r>
            <a:r>
              <a:rPr lang="en-US" sz="2000" b="1" i="1" u="sng" dirty="0">
                <a:solidFill>
                  <a:srgbClr val="800000"/>
                </a:solidFill>
              </a:rPr>
              <a:t>horses</a:t>
            </a:r>
            <a:r>
              <a:rPr lang="en-US" sz="2000" i="1" dirty="0">
                <a:solidFill>
                  <a:srgbClr val="800000"/>
                </a:solidFill>
              </a:rPr>
              <a:t>; And </a:t>
            </a:r>
            <a:r>
              <a:rPr lang="en-US" sz="2000" b="1" i="1" dirty="0">
                <a:solidFill>
                  <a:srgbClr val="800000"/>
                </a:solidFill>
              </a:rPr>
              <a:t>like </a:t>
            </a:r>
            <a:r>
              <a:rPr lang="en-US" sz="2000" b="1" i="1" u="sng" dirty="0">
                <a:solidFill>
                  <a:srgbClr val="800000"/>
                </a:solidFill>
              </a:rPr>
              <a:t>swift steeds</a:t>
            </a:r>
            <a:r>
              <a:rPr lang="en-US" sz="2000" b="1" i="1" dirty="0">
                <a:solidFill>
                  <a:srgbClr val="800000"/>
                </a:solidFill>
              </a:rPr>
              <a:t>, so they run</a:t>
            </a:r>
            <a:r>
              <a:rPr lang="en-US" sz="2000" i="1" dirty="0">
                <a:solidFill>
                  <a:srgbClr val="800000"/>
                </a:solidFill>
              </a:rPr>
              <a:t>.  With </a:t>
            </a:r>
            <a:r>
              <a:rPr lang="en-US" sz="2000" b="1" i="1" dirty="0">
                <a:solidFill>
                  <a:srgbClr val="800000"/>
                </a:solidFill>
              </a:rPr>
              <a:t>a noise like </a:t>
            </a:r>
            <a:r>
              <a:rPr lang="en-US" sz="2000" b="1" i="1" u="sng" dirty="0">
                <a:solidFill>
                  <a:srgbClr val="800000"/>
                </a:solidFill>
              </a:rPr>
              <a:t>chariots</a:t>
            </a:r>
            <a:r>
              <a:rPr lang="en-US" sz="2000" b="1" i="1" dirty="0">
                <a:solidFill>
                  <a:srgbClr val="800000"/>
                </a:solidFill>
              </a:rPr>
              <a:t> Over mountaintops they leap</a:t>
            </a:r>
            <a:r>
              <a:rPr lang="en-US" sz="2000" i="1" dirty="0">
                <a:solidFill>
                  <a:srgbClr val="800000"/>
                </a:solidFill>
              </a:rPr>
              <a:t>, Like </a:t>
            </a:r>
            <a:r>
              <a:rPr lang="en-US" sz="2000" b="1" i="1" dirty="0">
                <a:solidFill>
                  <a:srgbClr val="800000"/>
                </a:solidFill>
              </a:rPr>
              <a:t>the noise of a flaming fire that devours the stubble</a:t>
            </a:r>
            <a:r>
              <a:rPr lang="en-US" sz="2000" i="1" dirty="0">
                <a:solidFill>
                  <a:srgbClr val="800000"/>
                </a:solidFill>
              </a:rPr>
              <a:t>, Like a strong people set in battle array.  Before them the people writhe in pain; All faces are drained of color.  They </a:t>
            </a:r>
            <a:r>
              <a:rPr lang="en-US" sz="2000" b="1" i="1" dirty="0">
                <a:solidFill>
                  <a:srgbClr val="800000"/>
                </a:solidFill>
              </a:rPr>
              <a:t>run like mighty men</a:t>
            </a:r>
            <a:r>
              <a:rPr lang="en-US" sz="2000" i="1" dirty="0">
                <a:solidFill>
                  <a:srgbClr val="800000"/>
                </a:solidFill>
              </a:rPr>
              <a:t>, They </a:t>
            </a:r>
            <a:r>
              <a:rPr lang="en-US" sz="2000" b="1" i="1" dirty="0">
                <a:solidFill>
                  <a:srgbClr val="800000"/>
                </a:solidFill>
              </a:rPr>
              <a:t>climb the wall like men of war</a:t>
            </a:r>
            <a:r>
              <a:rPr lang="en-US" sz="2000" i="1" dirty="0">
                <a:solidFill>
                  <a:srgbClr val="800000"/>
                </a:solidFill>
              </a:rPr>
              <a:t>; Every one </a:t>
            </a:r>
            <a:r>
              <a:rPr lang="en-US" sz="2000" b="1" i="1" dirty="0">
                <a:solidFill>
                  <a:srgbClr val="800000"/>
                </a:solidFill>
              </a:rPr>
              <a:t>marches in formation</a:t>
            </a:r>
            <a:r>
              <a:rPr lang="en-US" sz="2000" i="1" dirty="0">
                <a:solidFill>
                  <a:srgbClr val="800000"/>
                </a:solidFill>
              </a:rPr>
              <a:t>, And they </a:t>
            </a:r>
            <a:r>
              <a:rPr lang="en-US" sz="2000" b="1" i="1" dirty="0">
                <a:solidFill>
                  <a:srgbClr val="800000"/>
                </a:solidFill>
              </a:rPr>
              <a:t>do not break ranks</a:t>
            </a:r>
            <a:r>
              <a:rPr lang="en-US" sz="2000" i="1" dirty="0">
                <a:solidFill>
                  <a:srgbClr val="800000"/>
                </a:solidFill>
              </a:rPr>
              <a:t>.  They </a:t>
            </a:r>
            <a:r>
              <a:rPr lang="en-US" sz="2000" b="1" i="1" dirty="0">
                <a:solidFill>
                  <a:srgbClr val="800000"/>
                </a:solidFill>
              </a:rPr>
              <a:t>do not push one another</a:t>
            </a:r>
            <a:r>
              <a:rPr lang="en-US" sz="2000" i="1" dirty="0">
                <a:solidFill>
                  <a:srgbClr val="800000"/>
                </a:solidFill>
              </a:rPr>
              <a:t>; Every one </a:t>
            </a:r>
            <a:r>
              <a:rPr lang="en-US" sz="2000" b="1" i="1" dirty="0">
                <a:solidFill>
                  <a:srgbClr val="800000"/>
                </a:solidFill>
              </a:rPr>
              <a:t>marches in his own column</a:t>
            </a:r>
            <a:r>
              <a:rPr lang="en-US" sz="2000" i="1" dirty="0">
                <a:solidFill>
                  <a:srgbClr val="800000"/>
                </a:solidFill>
              </a:rPr>
              <a:t>. Though they </a:t>
            </a:r>
            <a:r>
              <a:rPr lang="en-US" sz="2000" b="1" i="1" dirty="0">
                <a:solidFill>
                  <a:srgbClr val="800000"/>
                </a:solidFill>
              </a:rPr>
              <a:t>lunge between the weapons</a:t>
            </a:r>
            <a:r>
              <a:rPr lang="en-US" sz="2000" i="1" dirty="0">
                <a:solidFill>
                  <a:srgbClr val="800000"/>
                </a:solidFill>
              </a:rPr>
              <a:t>, They are </a:t>
            </a:r>
            <a:r>
              <a:rPr lang="en-US" sz="2000" b="1" i="1" dirty="0">
                <a:solidFill>
                  <a:srgbClr val="800000"/>
                </a:solidFill>
              </a:rPr>
              <a:t>not cut down</a:t>
            </a:r>
            <a:r>
              <a:rPr lang="en-US" sz="2000" i="1" dirty="0">
                <a:solidFill>
                  <a:srgbClr val="800000"/>
                </a:solidFill>
              </a:rPr>
              <a:t>.  They run to and fro </a:t>
            </a:r>
            <a:r>
              <a:rPr lang="en-US" sz="2000" b="1" i="1" dirty="0">
                <a:solidFill>
                  <a:srgbClr val="800000"/>
                </a:solidFill>
              </a:rPr>
              <a:t>in the city</a:t>
            </a:r>
            <a:r>
              <a:rPr lang="en-US" sz="2000" i="1" dirty="0">
                <a:solidFill>
                  <a:srgbClr val="800000"/>
                </a:solidFill>
              </a:rPr>
              <a:t>, They run </a:t>
            </a:r>
            <a:r>
              <a:rPr lang="en-US" sz="2000" b="1" i="1" dirty="0">
                <a:solidFill>
                  <a:srgbClr val="800000"/>
                </a:solidFill>
              </a:rPr>
              <a:t>on the wall</a:t>
            </a:r>
            <a:r>
              <a:rPr lang="en-US" sz="2000" i="1" dirty="0">
                <a:solidFill>
                  <a:srgbClr val="800000"/>
                </a:solidFill>
              </a:rPr>
              <a:t>; They climb </a:t>
            </a:r>
            <a:r>
              <a:rPr lang="en-US" sz="2000" b="1" i="1" dirty="0">
                <a:solidFill>
                  <a:srgbClr val="800000"/>
                </a:solidFill>
              </a:rPr>
              <a:t>into the houses</a:t>
            </a:r>
            <a:r>
              <a:rPr lang="en-US" sz="2000" i="1" dirty="0">
                <a:solidFill>
                  <a:srgbClr val="800000"/>
                </a:solidFill>
              </a:rPr>
              <a:t>, They enter </a:t>
            </a:r>
            <a:r>
              <a:rPr lang="en-US" sz="2000" b="1" i="1" dirty="0">
                <a:solidFill>
                  <a:srgbClr val="800000"/>
                </a:solidFill>
              </a:rPr>
              <a:t>at the windows like a thief</a:t>
            </a:r>
            <a:r>
              <a:rPr lang="en-US" sz="2000" i="1" dirty="0">
                <a:solidFill>
                  <a:srgbClr val="800000"/>
                </a:solidFill>
              </a:rPr>
              <a:t>.  The </a:t>
            </a:r>
            <a:r>
              <a:rPr lang="en-US" sz="2000" b="1" i="1" dirty="0">
                <a:solidFill>
                  <a:srgbClr val="800000"/>
                </a:solidFill>
              </a:rPr>
              <a:t>earth </a:t>
            </a:r>
            <a:r>
              <a:rPr lang="en-US" sz="2000" b="1" i="1" u="sng" dirty="0">
                <a:solidFill>
                  <a:srgbClr val="800000"/>
                </a:solidFill>
              </a:rPr>
              <a:t>quakes</a:t>
            </a:r>
            <a:r>
              <a:rPr lang="en-US" sz="2000" b="1" i="1" dirty="0">
                <a:solidFill>
                  <a:srgbClr val="800000"/>
                </a:solidFill>
              </a:rPr>
              <a:t> before them</a:t>
            </a:r>
            <a:r>
              <a:rPr lang="en-US" sz="2000" i="1" dirty="0">
                <a:solidFill>
                  <a:srgbClr val="800000"/>
                </a:solidFill>
              </a:rPr>
              <a:t>, The </a:t>
            </a:r>
            <a:r>
              <a:rPr lang="en-US" sz="2000" b="1" i="1" dirty="0">
                <a:solidFill>
                  <a:srgbClr val="800000"/>
                </a:solidFill>
              </a:rPr>
              <a:t>heavens tremble; The </a:t>
            </a:r>
            <a:r>
              <a:rPr lang="en-US" sz="2000" b="1" i="1" u="sng" dirty="0">
                <a:solidFill>
                  <a:srgbClr val="800000"/>
                </a:solidFill>
              </a:rPr>
              <a:t>sun</a:t>
            </a:r>
            <a:r>
              <a:rPr lang="en-US" sz="2000" b="1" i="1" dirty="0">
                <a:solidFill>
                  <a:srgbClr val="800000"/>
                </a:solidFill>
              </a:rPr>
              <a:t> and moon </a:t>
            </a:r>
            <a:r>
              <a:rPr lang="en-US" sz="2000" b="1" i="1" u="sng" dirty="0">
                <a:solidFill>
                  <a:srgbClr val="800000"/>
                </a:solidFill>
              </a:rPr>
              <a:t>grow dark</a:t>
            </a:r>
            <a:r>
              <a:rPr lang="en-US" sz="2000" b="1" i="1" dirty="0">
                <a:solidFill>
                  <a:srgbClr val="800000"/>
                </a:solidFill>
              </a:rPr>
              <a:t>, And the stars diminish their brightness</a:t>
            </a:r>
            <a:r>
              <a:rPr lang="en-US" sz="2000" i="1" dirty="0">
                <a:solidFill>
                  <a:srgbClr val="800000"/>
                </a:solidFill>
              </a:rPr>
              <a:t>.  The </a:t>
            </a:r>
            <a:r>
              <a:rPr lang="en-US" sz="2000" b="1" i="1" dirty="0">
                <a:solidFill>
                  <a:srgbClr val="800000"/>
                </a:solidFill>
              </a:rPr>
              <a:t>LORD gives voice before His army</a:t>
            </a:r>
            <a:r>
              <a:rPr lang="en-US" sz="2000" i="1" dirty="0">
                <a:solidFill>
                  <a:srgbClr val="800000"/>
                </a:solidFill>
              </a:rPr>
              <a:t>, For His camp is very great; For strong is the One who executes His word. For </a:t>
            </a:r>
            <a:r>
              <a:rPr lang="en-US" sz="2000" b="1" i="1" dirty="0">
                <a:solidFill>
                  <a:srgbClr val="800000"/>
                </a:solidFill>
              </a:rPr>
              <a:t>the day of the LORD </a:t>
            </a:r>
            <a:r>
              <a:rPr lang="en-US" sz="2000" i="1" dirty="0">
                <a:solidFill>
                  <a:srgbClr val="800000"/>
                </a:solidFill>
              </a:rPr>
              <a:t>is great and very terrible; Who can endure it?</a:t>
            </a:r>
            <a:r>
              <a:rPr lang="en-US" sz="2000" dirty="0"/>
              <a:t> (</a:t>
            </a:r>
            <a:r>
              <a:rPr lang="en-US" sz="2000" b="1" dirty="0">
                <a:solidFill>
                  <a:srgbClr val="800000"/>
                </a:solidFill>
              </a:rPr>
              <a:t>Joel 2:4-11</a:t>
            </a:r>
            <a:r>
              <a:rPr lang="en-US" sz="2000" dirty="0"/>
              <a:t>)</a:t>
            </a:r>
          </a:p>
        </p:txBody>
      </p:sp>
    </p:spTree>
    <p:extLst>
      <p:ext uri="{BB962C8B-B14F-4D97-AF65-F5344CB8AC3E}">
        <p14:creationId xmlns:p14="http://schemas.microsoft.com/office/powerpoint/2010/main" val="331618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Locusts from the Abyss</a:t>
            </a:r>
          </a:p>
        </p:txBody>
      </p:sp>
      <p:sp>
        <p:nvSpPr>
          <p:cNvPr id="3" name="Content Placeholder 2"/>
          <p:cNvSpPr>
            <a:spLocks noGrp="1"/>
          </p:cNvSpPr>
          <p:nvPr>
            <p:ph sz="quarter" idx="10"/>
          </p:nvPr>
        </p:nvSpPr>
        <p:spPr/>
        <p:txBody>
          <a:bodyPr/>
          <a:lstStyle/>
          <a:p>
            <a:pPr marL="346075" indent="-346075">
              <a:lnSpc>
                <a:spcPct val="90000"/>
              </a:lnSpc>
              <a:spcBef>
                <a:spcPts val="0"/>
              </a:spcBef>
              <a:buFont typeface="+mj-lt"/>
              <a:buAutoNum type="arabicPeriod" startAt="3"/>
            </a:pPr>
            <a:r>
              <a:rPr lang="en-US" sz="2000" dirty="0"/>
              <a:t>Describe what came out of the pit?  Please provide your best guess as to the significance of each attribute?  Please compare and contrast their description to that of the day and army described in </a:t>
            </a:r>
            <a:r>
              <a:rPr lang="en-US" sz="2000" b="1" dirty="0">
                <a:solidFill>
                  <a:srgbClr val="800000"/>
                </a:solidFill>
              </a:rPr>
              <a:t>Joel 2:1-11</a:t>
            </a:r>
            <a:r>
              <a:rPr lang="en-US" sz="2000" dirty="0"/>
              <a:t>?</a:t>
            </a:r>
          </a:p>
          <a:p>
            <a:pPr marL="0" lvl="0" indent="0">
              <a:lnSpc>
                <a:spcPct val="90000"/>
              </a:lnSpc>
              <a:spcBef>
                <a:spcPts val="0"/>
              </a:spcBef>
              <a:buNone/>
            </a:pPr>
            <a:endParaRPr lang="en-US" sz="2000" dirty="0"/>
          </a:p>
        </p:txBody>
      </p:sp>
      <p:sp>
        <p:nvSpPr>
          <p:cNvPr id="4" name="Content Placeholder 2"/>
          <p:cNvSpPr txBox="1">
            <a:spLocks/>
          </p:cNvSpPr>
          <p:nvPr/>
        </p:nvSpPr>
        <p:spPr>
          <a:xfrm>
            <a:off x="43217" y="1841863"/>
            <a:ext cx="2654264" cy="3258440"/>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0000"/>
              </a:lnSpc>
              <a:spcBef>
                <a:spcPts val="0"/>
              </a:spcBef>
              <a:buNone/>
            </a:pPr>
            <a:r>
              <a:rPr lang="en-US" sz="1600" b="1" dirty="0">
                <a:solidFill>
                  <a:srgbClr val="800000"/>
                </a:solidFill>
              </a:rPr>
              <a:t>Revelation 9:3-10</a:t>
            </a:r>
          </a:p>
          <a:p>
            <a:pPr>
              <a:lnSpc>
                <a:spcPct val="90000"/>
              </a:lnSpc>
              <a:spcBef>
                <a:spcPts val="0"/>
              </a:spcBef>
              <a:buFont typeface="+mj-lt"/>
              <a:buAutoNum type="arabicPeriod"/>
            </a:pPr>
            <a:r>
              <a:rPr lang="en-US" sz="1400" dirty="0"/>
              <a:t>Sun and air darkened</a:t>
            </a:r>
          </a:p>
          <a:p>
            <a:pPr>
              <a:lnSpc>
                <a:spcPct val="90000"/>
              </a:lnSpc>
              <a:spcBef>
                <a:spcPts val="0"/>
              </a:spcBef>
              <a:buFont typeface="+mj-lt"/>
              <a:buAutoNum type="arabicPeriod"/>
            </a:pPr>
            <a:r>
              <a:rPr lang="en-US" sz="1400" dirty="0"/>
              <a:t>Torment like scorpions</a:t>
            </a:r>
          </a:p>
          <a:p>
            <a:pPr>
              <a:lnSpc>
                <a:spcPct val="90000"/>
              </a:lnSpc>
              <a:spcBef>
                <a:spcPts val="0"/>
              </a:spcBef>
              <a:buFont typeface="+mj-lt"/>
              <a:buAutoNum type="arabicPeriod"/>
            </a:pPr>
            <a:r>
              <a:rPr lang="en-US" sz="1400" dirty="0"/>
              <a:t>Shaped like war horses</a:t>
            </a:r>
          </a:p>
          <a:p>
            <a:pPr>
              <a:lnSpc>
                <a:spcPct val="90000"/>
              </a:lnSpc>
              <a:spcBef>
                <a:spcPts val="0"/>
              </a:spcBef>
              <a:buFont typeface="+mj-lt"/>
              <a:buAutoNum type="arabicPeriod"/>
            </a:pPr>
            <a:r>
              <a:rPr lang="en-US" sz="1400" dirty="0"/>
              <a:t>Gold-like crowns (</a:t>
            </a:r>
            <a:r>
              <a:rPr lang="en-US" sz="1400" i="1" dirty="0" err="1"/>
              <a:t>stephanos</a:t>
            </a:r>
            <a:r>
              <a:rPr lang="en-US" sz="1400" dirty="0"/>
              <a:t>)</a:t>
            </a:r>
          </a:p>
          <a:p>
            <a:pPr>
              <a:lnSpc>
                <a:spcPct val="90000"/>
              </a:lnSpc>
              <a:spcBef>
                <a:spcPts val="0"/>
              </a:spcBef>
              <a:buFont typeface="+mj-lt"/>
              <a:buAutoNum type="arabicPeriod"/>
            </a:pPr>
            <a:r>
              <a:rPr lang="en-US" sz="1400" dirty="0"/>
              <a:t>Men’s faces</a:t>
            </a:r>
          </a:p>
          <a:p>
            <a:pPr>
              <a:lnSpc>
                <a:spcPct val="90000"/>
              </a:lnSpc>
              <a:spcBef>
                <a:spcPts val="0"/>
              </a:spcBef>
              <a:buFont typeface="+mj-lt"/>
              <a:buAutoNum type="arabicPeriod"/>
            </a:pPr>
            <a:r>
              <a:rPr lang="en-US" sz="1400" dirty="0"/>
              <a:t>Women’s hair</a:t>
            </a:r>
          </a:p>
          <a:p>
            <a:pPr>
              <a:lnSpc>
                <a:spcPct val="90000"/>
              </a:lnSpc>
              <a:spcBef>
                <a:spcPts val="0"/>
              </a:spcBef>
              <a:buFont typeface="+mj-lt"/>
              <a:buAutoNum type="arabicPeriod"/>
            </a:pPr>
            <a:r>
              <a:rPr lang="en-US" sz="1400" dirty="0"/>
              <a:t>Lion’s teeth</a:t>
            </a:r>
          </a:p>
          <a:p>
            <a:pPr>
              <a:lnSpc>
                <a:spcPct val="90000"/>
              </a:lnSpc>
              <a:spcBef>
                <a:spcPts val="0"/>
              </a:spcBef>
              <a:buFont typeface="+mj-lt"/>
              <a:buAutoNum type="arabicPeriod"/>
            </a:pPr>
            <a:r>
              <a:rPr lang="en-US" sz="1400" dirty="0"/>
              <a:t>Breastplates of iron</a:t>
            </a:r>
          </a:p>
          <a:p>
            <a:pPr>
              <a:lnSpc>
                <a:spcPct val="90000"/>
              </a:lnSpc>
              <a:spcBef>
                <a:spcPts val="0"/>
              </a:spcBef>
              <a:buFont typeface="+mj-lt"/>
              <a:buAutoNum type="arabicPeriod"/>
            </a:pPr>
            <a:r>
              <a:rPr lang="en-US" sz="1400" dirty="0"/>
              <a:t>Sounded like many chariots</a:t>
            </a:r>
          </a:p>
          <a:p>
            <a:pPr>
              <a:lnSpc>
                <a:spcPct val="90000"/>
              </a:lnSpc>
              <a:spcBef>
                <a:spcPts val="0"/>
              </a:spcBef>
              <a:buFont typeface="+mj-lt"/>
              <a:buAutoNum type="arabicPeriod"/>
            </a:pPr>
            <a:r>
              <a:rPr lang="en-US" sz="1400" dirty="0"/>
              <a:t>Barbed scorpion tails.</a:t>
            </a:r>
          </a:p>
        </p:txBody>
      </p:sp>
      <p:sp>
        <p:nvSpPr>
          <p:cNvPr id="5" name="Content Placeholder 2"/>
          <p:cNvSpPr txBox="1">
            <a:spLocks/>
          </p:cNvSpPr>
          <p:nvPr/>
        </p:nvSpPr>
        <p:spPr>
          <a:xfrm>
            <a:off x="2799800" y="1841863"/>
            <a:ext cx="3071949" cy="3258440"/>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0000"/>
              </a:lnSpc>
              <a:spcBef>
                <a:spcPts val="0"/>
              </a:spcBef>
              <a:buNone/>
            </a:pPr>
            <a:r>
              <a:rPr lang="en-US" sz="1600" b="1" dirty="0">
                <a:solidFill>
                  <a:srgbClr val="800000"/>
                </a:solidFill>
              </a:rPr>
              <a:t>Joel 1:4-2:11</a:t>
            </a:r>
          </a:p>
          <a:p>
            <a:pPr>
              <a:lnSpc>
                <a:spcPct val="90000"/>
              </a:lnSpc>
              <a:spcBef>
                <a:spcPts val="0"/>
              </a:spcBef>
              <a:buFont typeface="+mj-lt"/>
              <a:buAutoNum type="arabicPeriod"/>
            </a:pPr>
            <a:r>
              <a:rPr lang="en-US" sz="1400" dirty="0">
                <a:latin typeface="Times New Roman"/>
                <a:cs typeface="Times New Roman"/>
              </a:rPr>
              <a:t>Darkness, sun darkened, earthquake</a:t>
            </a:r>
          </a:p>
          <a:p>
            <a:pPr>
              <a:lnSpc>
                <a:spcPct val="90000"/>
              </a:lnSpc>
              <a:spcBef>
                <a:spcPts val="0"/>
              </a:spcBef>
              <a:buFont typeface="+mj-lt"/>
              <a:buAutoNum type="arabicPeriod"/>
            </a:pPr>
            <a:r>
              <a:rPr lang="en-US" sz="1400" dirty="0">
                <a:latin typeface="Times New Roman"/>
                <a:cs typeface="Times New Roman"/>
              </a:rPr>
              <a:t>─ </a:t>
            </a:r>
          </a:p>
          <a:p>
            <a:pPr>
              <a:lnSpc>
                <a:spcPct val="90000"/>
              </a:lnSpc>
              <a:spcBef>
                <a:spcPts val="0"/>
              </a:spcBef>
              <a:buFont typeface="+mj-lt"/>
              <a:buAutoNum type="arabicPeriod"/>
            </a:pPr>
            <a:r>
              <a:rPr lang="en-US" sz="1400" dirty="0">
                <a:latin typeface="Times New Roman"/>
                <a:cs typeface="Times New Roman"/>
              </a:rPr>
              <a:t>Appearance of horses, swift steeds</a:t>
            </a:r>
            <a:endParaRPr lang="en-US" sz="1400" dirty="0"/>
          </a:p>
          <a:p>
            <a:pPr>
              <a:lnSpc>
                <a:spcPct val="90000"/>
              </a:lnSpc>
              <a:spcBef>
                <a:spcPts val="0"/>
              </a:spcBef>
              <a:buFont typeface="+mj-lt"/>
              <a:buAutoNum type="arabicPeriod"/>
            </a:pPr>
            <a:r>
              <a:rPr lang="en-US" sz="1400" dirty="0">
                <a:latin typeface="Times New Roman"/>
                <a:cs typeface="Times New Roman"/>
              </a:rPr>
              <a:t>─</a:t>
            </a:r>
            <a:endParaRPr lang="en-US" sz="1400" dirty="0"/>
          </a:p>
          <a:p>
            <a:pPr>
              <a:lnSpc>
                <a:spcPct val="90000"/>
              </a:lnSpc>
              <a:spcBef>
                <a:spcPts val="0"/>
              </a:spcBef>
              <a:buFont typeface="+mj-lt"/>
              <a:buAutoNum type="arabicPeriod"/>
            </a:pPr>
            <a:r>
              <a:rPr lang="en-US" sz="1400" dirty="0">
                <a:latin typeface="Times New Roman"/>
                <a:cs typeface="Times New Roman"/>
              </a:rPr>
              <a:t>─</a:t>
            </a:r>
            <a:endParaRPr lang="en-US" sz="1400" dirty="0"/>
          </a:p>
          <a:p>
            <a:pPr>
              <a:lnSpc>
                <a:spcPct val="90000"/>
              </a:lnSpc>
              <a:spcBef>
                <a:spcPts val="0"/>
              </a:spcBef>
              <a:buFont typeface="+mj-lt"/>
              <a:buAutoNum type="arabicPeriod"/>
            </a:pPr>
            <a:r>
              <a:rPr lang="en-US" sz="1400" dirty="0">
                <a:latin typeface="Times New Roman"/>
                <a:cs typeface="Times New Roman"/>
              </a:rPr>
              <a:t>─ </a:t>
            </a:r>
          </a:p>
          <a:p>
            <a:pPr>
              <a:lnSpc>
                <a:spcPct val="90000"/>
              </a:lnSpc>
              <a:spcBef>
                <a:spcPts val="0"/>
              </a:spcBef>
              <a:buFont typeface="+mj-lt"/>
              <a:buAutoNum type="arabicPeriod"/>
            </a:pPr>
            <a:r>
              <a:rPr lang="en-US" sz="1400" dirty="0">
                <a:latin typeface="Times New Roman"/>
                <a:cs typeface="Times New Roman"/>
              </a:rPr>
              <a:t>Lion’s teeth and fangs</a:t>
            </a:r>
            <a:endParaRPr lang="en-US" sz="1400" dirty="0"/>
          </a:p>
          <a:p>
            <a:pPr>
              <a:lnSpc>
                <a:spcPct val="90000"/>
              </a:lnSpc>
              <a:spcBef>
                <a:spcPts val="0"/>
              </a:spcBef>
              <a:buFont typeface="+mj-lt"/>
              <a:buAutoNum type="arabicPeriod"/>
            </a:pPr>
            <a:r>
              <a:rPr lang="en-US" sz="1400" dirty="0">
                <a:latin typeface="Times New Roman"/>
                <a:cs typeface="Times New Roman"/>
              </a:rPr>
              <a:t>─</a:t>
            </a:r>
            <a:endParaRPr lang="en-US" sz="1400" dirty="0"/>
          </a:p>
          <a:p>
            <a:pPr>
              <a:lnSpc>
                <a:spcPct val="90000"/>
              </a:lnSpc>
              <a:spcBef>
                <a:spcPts val="0"/>
              </a:spcBef>
              <a:buFont typeface="+mj-lt"/>
              <a:buAutoNum type="arabicPeriod"/>
            </a:pPr>
            <a:r>
              <a:rPr lang="en-US" sz="1400" dirty="0"/>
              <a:t>Noise like chariots, fire, army</a:t>
            </a:r>
          </a:p>
          <a:p>
            <a:pPr>
              <a:lnSpc>
                <a:spcPct val="90000"/>
              </a:lnSpc>
              <a:spcBef>
                <a:spcPts val="0"/>
              </a:spcBef>
              <a:buFont typeface="+mj-lt"/>
              <a:buAutoNum type="arabicPeriod"/>
            </a:pPr>
            <a:r>
              <a:rPr lang="en-US" sz="1400" dirty="0">
                <a:latin typeface="Times New Roman"/>
                <a:cs typeface="Times New Roman"/>
              </a:rPr>
              <a:t>─</a:t>
            </a:r>
            <a:endParaRPr lang="en-US" sz="1400" dirty="0"/>
          </a:p>
          <a:p>
            <a:pPr>
              <a:lnSpc>
                <a:spcPct val="90000"/>
              </a:lnSpc>
              <a:spcBef>
                <a:spcPts val="0"/>
              </a:spcBef>
              <a:buFont typeface="+mj-lt"/>
              <a:buAutoNum type="arabicPeriod"/>
            </a:pPr>
            <a:r>
              <a:rPr lang="en-US" sz="1400" dirty="0">
                <a:latin typeface="Times New Roman"/>
                <a:cs typeface="Times New Roman"/>
              </a:rPr>
              <a:t>Nation without number</a:t>
            </a:r>
          </a:p>
          <a:p>
            <a:pPr>
              <a:lnSpc>
                <a:spcPct val="90000"/>
              </a:lnSpc>
              <a:spcBef>
                <a:spcPts val="0"/>
              </a:spcBef>
              <a:buFont typeface="+mj-lt"/>
              <a:buAutoNum type="arabicPeriod"/>
            </a:pPr>
            <a:r>
              <a:rPr lang="en-US" sz="1400" dirty="0">
                <a:latin typeface="Times New Roman"/>
                <a:cs typeface="Times New Roman"/>
              </a:rPr>
              <a:t>Devour the land like fire</a:t>
            </a:r>
          </a:p>
          <a:p>
            <a:pPr>
              <a:lnSpc>
                <a:spcPct val="90000"/>
              </a:lnSpc>
              <a:spcBef>
                <a:spcPts val="0"/>
              </a:spcBef>
              <a:buFont typeface="+mj-lt"/>
              <a:buAutoNum type="arabicPeriod"/>
            </a:pPr>
            <a:r>
              <a:rPr lang="en-US" sz="1400" dirty="0">
                <a:latin typeface="Times New Roman"/>
                <a:cs typeface="Times New Roman"/>
              </a:rPr>
              <a:t>Organized</a:t>
            </a:r>
          </a:p>
          <a:p>
            <a:pPr>
              <a:lnSpc>
                <a:spcPct val="90000"/>
              </a:lnSpc>
              <a:spcBef>
                <a:spcPts val="0"/>
              </a:spcBef>
              <a:buFont typeface="+mj-lt"/>
              <a:buAutoNum type="arabicPeriod"/>
            </a:pPr>
            <a:r>
              <a:rPr lang="en-US" sz="1400" dirty="0">
                <a:latin typeface="Times New Roman"/>
                <a:cs typeface="Times New Roman"/>
              </a:rPr>
              <a:t>Cannot be stopped by weapons.</a:t>
            </a:r>
          </a:p>
          <a:p>
            <a:pPr>
              <a:lnSpc>
                <a:spcPct val="90000"/>
              </a:lnSpc>
              <a:spcBef>
                <a:spcPts val="0"/>
              </a:spcBef>
              <a:buFont typeface="+mj-lt"/>
              <a:buAutoNum type="arabicPeriod"/>
            </a:pPr>
            <a:r>
              <a:rPr lang="en-US" sz="1400" dirty="0">
                <a:latin typeface="Times New Roman"/>
                <a:cs typeface="Times New Roman"/>
              </a:rPr>
              <a:t>Get into everything</a:t>
            </a:r>
          </a:p>
          <a:p>
            <a:pPr>
              <a:lnSpc>
                <a:spcPct val="90000"/>
              </a:lnSpc>
              <a:spcBef>
                <a:spcPts val="0"/>
              </a:spcBef>
              <a:buFont typeface="+mj-lt"/>
              <a:buAutoNum type="arabicPeriod"/>
            </a:pPr>
            <a:endParaRPr lang="en-US" sz="1400" dirty="0"/>
          </a:p>
        </p:txBody>
      </p:sp>
      <p:sp>
        <p:nvSpPr>
          <p:cNvPr id="7" name="Content Placeholder 2"/>
          <p:cNvSpPr txBox="1">
            <a:spLocks/>
          </p:cNvSpPr>
          <p:nvPr/>
        </p:nvSpPr>
        <p:spPr>
          <a:xfrm>
            <a:off x="6020921" y="1841863"/>
            <a:ext cx="3075578" cy="3258440"/>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0000"/>
              </a:lnSpc>
              <a:spcBef>
                <a:spcPts val="0"/>
              </a:spcBef>
              <a:buNone/>
            </a:pPr>
            <a:r>
              <a:rPr lang="en-US" sz="1600" b="1" dirty="0">
                <a:solidFill>
                  <a:srgbClr val="800000"/>
                </a:solidFill>
              </a:rPr>
              <a:t>Meaning – Revelation 9:3-10</a:t>
            </a:r>
          </a:p>
          <a:p>
            <a:pPr>
              <a:lnSpc>
                <a:spcPct val="90000"/>
              </a:lnSpc>
              <a:spcBef>
                <a:spcPts val="0"/>
              </a:spcBef>
              <a:buFont typeface="+mj-lt"/>
              <a:buAutoNum type="arabicPeriod"/>
            </a:pPr>
            <a:r>
              <a:rPr lang="en-US" sz="1400" dirty="0"/>
              <a:t>Loss of direction, guidance</a:t>
            </a:r>
          </a:p>
          <a:p>
            <a:pPr>
              <a:lnSpc>
                <a:spcPct val="90000"/>
              </a:lnSpc>
              <a:spcBef>
                <a:spcPts val="0"/>
              </a:spcBef>
              <a:buFont typeface="+mj-lt"/>
              <a:buAutoNum type="arabicPeriod"/>
            </a:pPr>
            <a:r>
              <a:rPr lang="en-US" sz="1400" dirty="0"/>
              <a:t>Power to torture (</a:t>
            </a:r>
            <a:r>
              <a:rPr lang="en-US" sz="1400" b="1" dirty="0">
                <a:solidFill>
                  <a:srgbClr val="800000"/>
                </a:solidFill>
              </a:rPr>
              <a:t>Mat.8:6; 2Pet.2:8</a:t>
            </a:r>
            <a:r>
              <a:rPr lang="en-US" sz="1400" dirty="0"/>
              <a:t>)</a:t>
            </a:r>
          </a:p>
          <a:p>
            <a:pPr>
              <a:lnSpc>
                <a:spcPct val="90000"/>
              </a:lnSpc>
              <a:spcBef>
                <a:spcPts val="0"/>
              </a:spcBef>
              <a:buFont typeface="+mj-lt"/>
              <a:buAutoNum type="arabicPeriod"/>
            </a:pPr>
            <a:r>
              <a:rPr lang="en-US" sz="1400" dirty="0"/>
              <a:t>Strong, fast, enduring (</a:t>
            </a:r>
            <a:r>
              <a:rPr lang="en-US" sz="1400" b="1" dirty="0">
                <a:solidFill>
                  <a:srgbClr val="800000"/>
                </a:solidFill>
              </a:rPr>
              <a:t>Jer. 12:5</a:t>
            </a:r>
            <a:r>
              <a:rPr lang="en-US" sz="1400" dirty="0"/>
              <a:t>)</a:t>
            </a:r>
          </a:p>
          <a:p>
            <a:pPr>
              <a:lnSpc>
                <a:spcPct val="90000"/>
              </a:lnSpc>
              <a:spcBef>
                <a:spcPts val="0"/>
              </a:spcBef>
              <a:buFont typeface="+mj-lt"/>
              <a:buAutoNum type="arabicPeriod"/>
            </a:pPr>
            <a:r>
              <a:rPr lang="en-US" sz="1400" dirty="0"/>
              <a:t>Appearance of victory</a:t>
            </a:r>
          </a:p>
          <a:p>
            <a:pPr>
              <a:lnSpc>
                <a:spcPct val="90000"/>
              </a:lnSpc>
              <a:spcBef>
                <a:spcPts val="0"/>
              </a:spcBef>
              <a:buFont typeface="+mj-lt"/>
              <a:buAutoNum type="arabicPeriod"/>
            </a:pPr>
            <a:r>
              <a:rPr lang="en-US" sz="1400" dirty="0"/>
              <a:t>Not animals:  smart, strong, cunning</a:t>
            </a:r>
          </a:p>
          <a:p>
            <a:pPr>
              <a:lnSpc>
                <a:spcPct val="90000"/>
              </a:lnSpc>
              <a:spcBef>
                <a:spcPts val="0"/>
              </a:spcBef>
              <a:buFont typeface="+mj-lt"/>
              <a:buAutoNum type="arabicPeriod"/>
            </a:pPr>
            <a:r>
              <a:rPr lang="en-US" sz="1400" dirty="0"/>
              <a:t>Appealing, beautiful, charming</a:t>
            </a:r>
          </a:p>
          <a:p>
            <a:pPr>
              <a:lnSpc>
                <a:spcPct val="90000"/>
              </a:lnSpc>
              <a:spcBef>
                <a:spcPts val="0"/>
              </a:spcBef>
              <a:buFont typeface="+mj-lt"/>
              <a:buAutoNum type="arabicPeriod"/>
            </a:pPr>
            <a:r>
              <a:rPr lang="en-US" sz="1400" dirty="0"/>
              <a:t>Voracious, aggressive (</a:t>
            </a:r>
            <a:r>
              <a:rPr lang="en-US" sz="1400" b="1" dirty="0">
                <a:solidFill>
                  <a:srgbClr val="800000"/>
                </a:solidFill>
              </a:rPr>
              <a:t>Gal. 5:15</a:t>
            </a:r>
            <a:r>
              <a:rPr lang="en-US" sz="1400" dirty="0"/>
              <a:t>)</a:t>
            </a:r>
          </a:p>
          <a:p>
            <a:pPr>
              <a:lnSpc>
                <a:spcPct val="90000"/>
              </a:lnSpc>
              <a:spcBef>
                <a:spcPts val="0"/>
              </a:spcBef>
              <a:buFont typeface="+mj-lt"/>
              <a:buAutoNum type="arabicPeriod"/>
            </a:pPr>
            <a:r>
              <a:rPr lang="en-US" sz="1400" dirty="0"/>
              <a:t>Resistant to defeat, being stopped.</a:t>
            </a:r>
          </a:p>
          <a:p>
            <a:pPr>
              <a:lnSpc>
                <a:spcPct val="90000"/>
              </a:lnSpc>
              <a:spcBef>
                <a:spcPts val="0"/>
              </a:spcBef>
              <a:buFont typeface="+mj-lt"/>
              <a:buAutoNum type="arabicPeriod"/>
            </a:pPr>
            <a:r>
              <a:rPr lang="en-US" sz="1400" dirty="0"/>
              <a:t>Intimidating, overwhelming</a:t>
            </a:r>
          </a:p>
          <a:p>
            <a:pPr>
              <a:lnSpc>
                <a:spcPct val="90000"/>
              </a:lnSpc>
              <a:spcBef>
                <a:spcPts val="0"/>
              </a:spcBef>
              <a:buFont typeface="+mj-lt"/>
              <a:buAutoNum type="arabicPeriod"/>
            </a:pPr>
            <a:r>
              <a:rPr lang="en-US" sz="1400" dirty="0"/>
              <a:t>Unexpected, poisonous attack – worst consequences do not occur immediately, delayed agony – treachery, lying, backstabbing (</a:t>
            </a:r>
            <a:r>
              <a:rPr lang="en-US" sz="1400" b="1" dirty="0">
                <a:solidFill>
                  <a:srgbClr val="800000"/>
                </a:solidFill>
              </a:rPr>
              <a:t>Eze. 2:6; </a:t>
            </a:r>
            <a:r>
              <a:rPr lang="en-US" sz="1400" b="1" dirty="0" err="1">
                <a:solidFill>
                  <a:srgbClr val="800000"/>
                </a:solidFill>
              </a:rPr>
              <a:t>Deu</a:t>
            </a:r>
            <a:r>
              <a:rPr lang="en-US" sz="1400" b="1" dirty="0">
                <a:solidFill>
                  <a:srgbClr val="800000"/>
                </a:solidFill>
              </a:rPr>
              <a:t>. 32:24-35; Psalm 58:3-4; 140:1-5; James 3:8</a:t>
            </a:r>
            <a:r>
              <a:rPr lang="en-US" sz="1400" dirty="0"/>
              <a:t>).</a:t>
            </a:r>
          </a:p>
        </p:txBody>
      </p:sp>
    </p:spTree>
    <p:extLst>
      <p:ext uri="{BB962C8B-B14F-4D97-AF65-F5344CB8AC3E}">
        <p14:creationId xmlns:p14="http://schemas.microsoft.com/office/powerpoint/2010/main" val="229790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500"/>
                                        <p:tgtEl>
                                          <p:spTgt spid="4">
                                            <p:txEl>
                                              <p:pRg st="6" end="6"/>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fade">
                                      <p:cBhvr>
                                        <p:cTn id="39" dur="500"/>
                                        <p:tgtEl>
                                          <p:spTgt spid="4">
                                            <p:txEl>
                                              <p:pRg st="7" end="7"/>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Effect transition="in" filter="fade">
                                      <p:cBhvr>
                                        <p:cTn id="43" dur="500"/>
                                        <p:tgtEl>
                                          <p:spTgt spid="4">
                                            <p:txEl>
                                              <p:pRg st="8" end="8"/>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500"/>
                                        <p:tgtEl>
                                          <p:spTgt spid="4">
                                            <p:txEl>
                                              <p:pRg st="9" end="9"/>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animEffect transition="in" filter="fade">
                                      <p:cBhvr>
                                        <p:cTn id="51" dur="500"/>
                                        <p:tgtEl>
                                          <p:spTgt spid="4">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
                                            <p:bg/>
                                          </p:spTgt>
                                        </p:tgtEl>
                                        <p:attrNameLst>
                                          <p:attrName>style.visibility</p:attrName>
                                        </p:attrNameLst>
                                      </p:cBhvr>
                                      <p:to>
                                        <p:strVal val="visible"/>
                                      </p:to>
                                    </p:set>
                                    <p:animEffect transition="in" filter="fade">
                                      <p:cBhvr>
                                        <p:cTn id="56" dur="500"/>
                                        <p:tgtEl>
                                          <p:spTgt spid="5">
                                            <p:bg/>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
                                            <p:txEl>
                                              <p:pRg st="0" end="0"/>
                                            </p:txEl>
                                          </p:spTgt>
                                        </p:tgtEl>
                                        <p:attrNameLst>
                                          <p:attrName>style.visibility</p:attrName>
                                        </p:attrNameLst>
                                      </p:cBhvr>
                                      <p:to>
                                        <p:strVal val="visible"/>
                                      </p:to>
                                    </p:set>
                                    <p:animEffect transition="in" filter="fade">
                                      <p:cBhvr>
                                        <p:cTn id="59" dur="500"/>
                                        <p:tgtEl>
                                          <p:spTgt spid="5">
                                            <p:txEl>
                                              <p:pRg st="0" end="0"/>
                                            </p:txEl>
                                          </p:spTgt>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5">
                                            <p:txEl>
                                              <p:pRg st="1" end="1"/>
                                            </p:txEl>
                                          </p:spTgt>
                                        </p:tgtEl>
                                        <p:attrNameLst>
                                          <p:attrName>style.visibility</p:attrName>
                                        </p:attrNameLst>
                                      </p:cBhvr>
                                      <p:to>
                                        <p:strVal val="visible"/>
                                      </p:to>
                                    </p:set>
                                    <p:animEffect transition="in" filter="fade">
                                      <p:cBhvr>
                                        <p:cTn id="63" dur="500"/>
                                        <p:tgtEl>
                                          <p:spTgt spid="5">
                                            <p:txEl>
                                              <p:pRg st="1" end="1"/>
                                            </p:txEl>
                                          </p:spTgt>
                                        </p:tgtEl>
                                      </p:cBhvr>
                                    </p:animEffect>
                                  </p:childTnLst>
                                </p:cTn>
                              </p:par>
                            </p:childTnLst>
                          </p:cTn>
                        </p:par>
                        <p:par>
                          <p:cTn id="64" fill="hold">
                            <p:stCondLst>
                              <p:cond delay="1000"/>
                            </p:stCondLst>
                            <p:childTnLst>
                              <p:par>
                                <p:cTn id="65" presetID="10" presetClass="entr" presetSubtype="0" fill="hold" grpId="0" nodeType="afterEffect">
                                  <p:stCondLst>
                                    <p:cond delay="0"/>
                                  </p:stCondLst>
                                  <p:childTnLst>
                                    <p:set>
                                      <p:cBhvr>
                                        <p:cTn id="66" dur="1" fill="hold">
                                          <p:stCondLst>
                                            <p:cond delay="0"/>
                                          </p:stCondLst>
                                        </p:cTn>
                                        <p:tgtEl>
                                          <p:spTgt spid="5">
                                            <p:txEl>
                                              <p:pRg st="2" end="2"/>
                                            </p:txEl>
                                          </p:spTgt>
                                        </p:tgtEl>
                                        <p:attrNameLst>
                                          <p:attrName>style.visibility</p:attrName>
                                        </p:attrNameLst>
                                      </p:cBhvr>
                                      <p:to>
                                        <p:strVal val="visible"/>
                                      </p:to>
                                    </p:set>
                                    <p:animEffect transition="in" filter="fade">
                                      <p:cBhvr>
                                        <p:cTn id="67" dur="500"/>
                                        <p:tgtEl>
                                          <p:spTgt spid="5">
                                            <p:txEl>
                                              <p:pRg st="2" end="2"/>
                                            </p:txEl>
                                          </p:spTgt>
                                        </p:tgtEl>
                                      </p:cBhvr>
                                    </p:animEffect>
                                  </p:childTnLst>
                                </p:cTn>
                              </p:par>
                            </p:childTnLst>
                          </p:cTn>
                        </p:par>
                        <p:par>
                          <p:cTn id="68" fill="hold">
                            <p:stCondLst>
                              <p:cond delay="1500"/>
                            </p:stCondLst>
                            <p:childTnLst>
                              <p:par>
                                <p:cTn id="69" presetID="10" presetClass="entr" presetSubtype="0" fill="hold" grpId="0" nodeType="afterEffect">
                                  <p:stCondLst>
                                    <p:cond delay="0"/>
                                  </p:stCondLst>
                                  <p:childTnLst>
                                    <p:set>
                                      <p:cBhvr>
                                        <p:cTn id="70" dur="1" fill="hold">
                                          <p:stCondLst>
                                            <p:cond delay="0"/>
                                          </p:stCondLst>
                                        </p:cTn>
                                        <p:tgtEl>
                                          <p:spTgt spid="5">
                                            <p:txEl>
                                              <p:pRg st="3" end="3"/>
                                            </p:txEl>
                                          </p:spTgt>
                                        </p:tgtEl>
                                        <p:attrNameLst>
                                          <p:attrName>style.visibility</p:attrName>
                                        </p:attrNameLst>
                                      </p:cBhvr>
                                      <p:to>
                                        <p:strVal val="visible"/>
                                      </p:to>
                                    </p:set>
                                    <p:animEffect transition="in" filter="fade">
                                      <p:cBhvr>
                                        <p:cTn id="71" dur="500"/>
                                        <p:tgtEl>
                                          <p:spTgt spid="5">
                                            <p:txEl>
                                              <p:pRg st="3" end="3"/>
                                            </p:txEl>
                                          </p:spTgt>
                                        </p:tgtEl>
                                      </p:cBhvr>
                                    </p:animEffect>
                                  </p:childTnLst>
                                </p:cTn>
                              </p:par>
                            </p:childTnLst>
                          </p:cTn>
                        </p:par>
                        <p:par>
                          <p:cTn id="72" fill="hold">
                            <p:stCondLst>
                              <p:cond delay="2000"/>
                            </p:stCondLst>
                            <p:childTnLst>
                              <p:par>
                                <p:cTn id="73" presetID="10" presetClass="entr" presetSubtype="0" fill="hold" grpId="0" nodeType="afterEffect">
                                  <p:stCondLst>
                                    <p:cond delay="0"/>
                                  </p:stCondLst>
                                  <p:childTnLst>
                                    <p:set>
                                      <p:cBhvr>
                                        <p:cTn id="74" dur="1" fill="hold">
                                          <p:stCondLst>
                                            <p:cond delay="0"/>
                                          </p:stCondLst>
                                        </p:cTn>
                                        <p:tgtEl>
                                          <p:spTgt spid="5">
                                            <p:txEl>
                                              <p:pRg st="4" end="4"/>
                                            </p:txEl>
                                          </p:spTgt>
                                        </p:tgtEl>
                                        <p:attrNameLst>
                                          <p:attrName>style.visibility</p:attrName>
                                        </p:attrNameLst>
                                      </p:cBhvr>
                                      <p:to>
                                        <p:strVal val="visible"/>
                                      </p:to>
                                    </p:set>
                                    <p:animEffect transition="in" filter="fade">
                                      <p:cBhvr>
                                        <p:cTn id="75" dur="500"/>
                                        <p:tgtEl>
                                          <p:spTgt spid="5">
                                            <p:txEl>
                                              <p:pRg st="4" end="4"/>
                                            </p:txEl>
                                          </p:spTgt>
                                        </p:tgtEl>
                                      </p:cBhvr>
                                    </p:animEffect>
                                  </p:childTnLst>
                                </p:cTn>
                              </p:par>
                            </p:childTnLst>
                          </p:cTn>
                        </p:par>
                        <p:par>
                          <p:cTn id="76" fill="hold">
                            <p:stCondLst>
                              <p:cond delay="2500"/>
                            </p:stCondLst>
                            <p:childTnLst>
                              <p:par>
                                <p:cTn id="77" presetID="10" presetClass="entr" presetSubtype="0" fill="hold" grpId="0" nodeType="afterEffect">
                                  <p:stCondLst>
                                    <p:cond delay="0"/>
                                  </p:stCondLst>
                                  <p:childTnLst>
                                    <p:set>
                                      <p:cBhvr>
                                        <p:cTn id="78" dur="1" fill="hold">
                                          <p:stCondLst>
                                            <p:cond delay="0"/>
                                          </p:stCondLst>
                                        </p:cTn>
                                        <p:tgtEl>
                                          <p:spTgt spid="5">
                                            <p:txEl>
                                              <p:pRg st="5" end="5"/>
                                            </p:txEl>
                                          </p:spTgt>
                                        </p:tgtEl>
                                        <p:attrNameLst>
                                          <p:attrName>style.visibility</p:attrName>
                                        </p:attrNameLst>
                                      </p:cBhvr>
                                      <p:to>
                                        <p:strVal val="visible"/>
                                      </p:to>
                                    </p:set>
                                    <p:animEffect transition="in" filter="fade">
                                      <p:cBhvr>
                                        <p:cTn id="79" dur="500"/>
                                        <p:tgtEl>
                                          <p:spTgt spid="5">
                                            <p:txEl>
                                              <p:pRg st="5" end="5"/>
                                            </p:txEl>
                                          </p:spTgt>
                                        </p:tgtEl>
                                      </p:cBhvr>
                                    </p:animEffect>
                                  </p:childTnLst>
                                </p:cTn>
                              </p:par>
                            </p:childTnLst>
                          </p:cTn>
                        </p:par>
                        <p:par>
                          <p:cTn id="80" fill="hold">
                            <p:stCondLst>
                              <p:cond delay="3000"/>
                            </p:stCondLst>
                            <p:childTnLst>
                              <p:par>
                                <p:cTn id="81" presetID="10" presetClass="entr" presetSubtype="0" fill="hold" grpId="0" nodeType="afterEffect">
                                  <p:stCondLst>
                                    <p:cond delay="0"/>
                                  </p:stCondLst>
                                  <p:childTnLst>
                                    <p:set>
                                      <p:cBhvr>
                                        <p:cTn id="82" dur="1" fill="hold">
                                          <p:stCondLst>
                                            <p:cond delay="0"/>
                                          </p:stCondLst>
                                        </p:cTn>
                                        <p:tgtEl>
                                          <p:spTgt spid="5">
                                            <p:txEl>
                                              <p:pRg st="6" end="6"/>
                                            </p:txEl>
                                          </p:spTgt>
                                        </p:tgtEl>
                                        <p:attrNameLst>
                                          <p:attrName>style.visibility</p:attrName>
                                        </p:attrNameLst>
                                      </p:cBhvr>
                                      <p:to>
                                        <p:strVal val="visible"/>
                                      </p:to>
                                    </p:set>
                                    <p:animEffect transition="in" filter="fade">
                                      <p:cBhvr>
                                        <p:cTn id="83" dur="500"/>
                                        <p:tgtEl>
                                          <p:spTgt spid="5">
                                            <p:txEl>
                                              <p:pRg st="6" end="6"/>
                                            </p:txEl>
                                          </p:spTgt>
                                        </p:tgtEl>
                                      </p:cBhvr>
                                    </p:animEffect>
                                  </p:childTnLst>
                                </p:cTn>
                              </p:par>
                            </p:childTnLst>
                          </p:cTn>
                        </p:par>
                        <p:par>
                          <p:cTn id="84" fill="hold">
                            <p:stCondLst>
                              <p:cond delay="3500"/>
                            </p:stCondLst>
                            <p:childTnLst>
                              <p:par>
                                <p:cTn id="85" presetID="10" presetClass="entr" presetSubtype="0" fill="hold" grpId="0" nodeType="afterEffect">
                                  <p:stCondLst>
                                    <p:cond delay="0"/>
                                  </p:stCondLst>
                                  <p:childTnLst>
                                    <p:set>
                                      <p:cBhvr>
                                        <p:cTn id="86" dur="1" fill="hold">
                                          <p:stCondLst>
                                            <p:cond delay="0"/>
                                          </p:stCondLst>
                                        </p:cTn>
                                        <p:tgtEl>
                                          <p:spTgt spid="5">
                                            <p:txEl>
                                              <p:pRg st="7" end="7"/>
                                            </p:txEl>
                                          </p:spTgt>
                                        </p:tgtEl>
                                        <p:attrNameLst>
                                          <p:attrName>style.visibility</p:attrName>
                                        </p:attrNameLst>
                                      </p:cBhvr>
                                      <p:to>
                                        <p:strVal val="visible"/>
                                      </p:to>
                                    </p:set>
                                    <p:animEffect transition="in" filter="fade">
                                      <p:cBhvr>
                                        <p:cTn id="87" dur="500"/>
                                        <p:tgtEl>
                                          <p:spTgt spid="5">
                                            <p:txEl>
                                              <p:pRg st="7" end="7"/>
                                            </p:txEl>
                                          </p:spTgt>
                                        </p:tgtEl>
                                      </p:cBhvr>
                                    </p:animEffect>
                                  </p:childTnLst>
                                </p:cTn>
                              </p:par>
                            </p:childTnLst>
                          </p:cTn>
                        </p:par>
                        <p:par>
                          <p:cTn id="88" fill="hold">
                            <p:stCondLst>
                              <p:cond delay="4000"/>
                            </p:stCondLst>
                            <p:childTnLst>
                              <p:par>
                                <p:cTn id="89" presetID="10" presetClass="entr" presetSubtype="0" fill="hold" grpId="0" nodeType="afterEffect">
                                  <p:stCondLst>
                                    <p:cond delay="0"/>
                                  </p:stCondLst>
                                  <p:childTnLst>
                                    <p:set>
                                      <p:cBhvr>
                                        <p:cTn id="90" dur="1" fill="hold">
                                          <p:stCondLst>
                                            <p:cond delay="0"/>
                                          </p:stCondLst>
                                        </p:cTn>
                                        <p:tgtEl>
                                          <p:spTgt spid="5">
                                            <p:txEl>
                                              <p:pRg st="8" end="8"/>
                                            </p:txEl>
                                          </p:spTgt>
                                        </p:tgtEl>
                                        <p:attrNameLst>
                                          <p:attrName>style.visibility</p:attrName>
                                        </p:attrNameLst>
                                      </p:cBhvr>
                                      <p:to>
                                        <p:strVal val="visible"/>
                                      </p:to>
                                    </p:set>
                                    <p:animEffect transition="in" filter="fade">
                                      <p:cBhvr>
                                        <p:cTn id="91" dur="500"/>
                                        <p:tgtEl>
                                          <p:spTgt spid="5">
                                            <p:txEl>
                                              <p:pRg st="8" end="8"/>
                                            </p:txEl>
                                          </p:spTgt>
                                        </p:tgtEl>
                                      </p:cBhvr>
                                    </p:animEffect>
                                  </p:childTnLst>
                                </p:cTn>
                              </p:par>
                            </p:childTnLst>
                          </p:cTn>
                        </p:par>
                        <p:par>
                          <p:cTn id="92" fill="hold">
                            <p:stCondLst>
                              <p:cond delay="4500"/>
                            </p:stCondLst>
                            <p:childTnLst>
                              <p:par>
                                <p:cTn id="93" presetID="10" presetClass="entr" presetSubtype="0" fill="hold" grpId="0" nodeType="afterEffect">
                                  <p:stCondLst>
                                    <p:cond delay="0"/>
                                  </p:stCondLst>
                                  <p:childTnLst>
                                    <p:set>
                                      <p:cBhvr>
                                        <p:cTn id="94" dur="1" fill="hold">
                                          <p:stCondLst>
                                            <p:cond delay="0"/>
                                          </p:stCondLst>
                                        </p:cTn>
                                        <p:tgtEl>
                                          <p:spTgt spid="5">
                                            <p:txEl>
                                              <p:pRg st="9" end="9"/>
                                            </p:txEl>
                                          </p:spTgt>
                                        </p:tgtEl>
                                        <p:attrNameLst>
                                          <p:attrName>style.visibility</p:attrName>
                                        </p:attrNameLst>
                                      </p:cBhvr>
                                      <p:to>
                                        <p:strVal val="visible"/>
                                      </p:to>
                                    </p:set>
                                    <p:animEffect transition="in" filter="fade">
                                      <p:cBhvr>
                                        <p:cTn id="95" dur="500"/>
                                        <p:tgtEl>
                                          <p:spTgt spid="5">
                                            <p:txEl>
                                              <p:pRg st="9" end="9"/>
                                            </p:txEl>
                                          </p:spTgt>
                                        </p:tgtEl>
                                      </p:cBhvr>
                                    </p:animEffect>
                                  </p:childTnLst>
                                </p:cTn>
                              </p:par>
                            </p:childTnLst>
                          </p:cTn>
                        </p:par>
                        <p:par>
                          <p:cTn id="96" fill="hold">
                            <p:stCondLst>
                              <p:cond delay="5000"/>
                            </p:stCondLst>
                            <p:childTnLst>
                              <p:par>
                                <p:cTn id="97" presetID="10" presetClass="entr" presetSubtype="0" fill="hold" grpId="0" nodeType="afterEffect">
                                  <p:stCondLst>
                                    <p:cond delay="0"/>
                                  </p:stCondLst>
                                  <p:childTnLst>
                                    <p:set>
                                      <p:cBhvr>
                                        <p:cTn id="98" dur="1" fill="hold">
                                          <p:stCondLst>
                                            <p:cond delay="0"/>
                                          </p:stCondLst>
                                        </p:cTn>
                                        <p:tgtEl>
                                          <p:spTgt spid="5">
                                            <p:txEl>
                                              <p:pRg st="10" end="10"/>
                                            </p:txEl>
                                          </p:spTgt>
                                        </p:tgtEl>
                                        <p:attrNameLst>
                                          <p:attrName>style.visibility</p:attrName>
                                        </p:attrNameLst>
                                      </p:cBhvr>
                                      <p:to>
                                        <p:strVal val="visible"/>
                                      </p:to>
                                    </p:set>
                                    <p:animEffect transition="in" filter="fade">
                                      <p:cBhvr>
                                        <p:cTn id="99" dur="500"/>
                                        <p:tgtEl>
                                          <p:spTgt spid="5">
                                            <p:txEl>
                                              <p:pRg st="10" end="10"/>
                                            </p:txEl>
                                          </p:spTgt>
                                        </p:tgtEl>
                                      </p:cBhvr>
                                    </p:animEffect>
                                  </p:childTnLst>
                                </p:cTn>
                              </p:par>
                            </p:childTnLst>
                          </p:cTn>
                        </p:par>
                        <p:par>
                          <p:cTn id="100" fill="hold">
                            <p:stCondLst>
                              <p:cond delay="5500"/>
                            </p:stCondLst>
                            <p:childTnLst>
                              <p:par>
                                <p:cTn id="101" presetID="10" presetClass="entr" presetSubtype="0" fill="hold" grpId="0" nodeType="afterEffect">
                                  <p:stCondLst>
                                    <p:cond delay="0"/>
                                  </p:stCondLst>
                                  <p:childTnLst>
                                    <p:set>
                                      <p:cBhvr>
                                        <p:cTn id="102" dur="1" fill="hold">
                                          <p:stCondLst>
                                            <p:cond delay="0"/>
                                          </p:stCondLst>
                                        </p:cTn>
                                        <p:tgtEl>
                                          <p:spTgt spid="5">
                                            <p:txEl>
                                              <p:pRg st="11" end="11"/>
                                            </p:txEl>
                                          </p:spTgt>
                                        </p:tgtEl>
                                        <p:attrNameLst>
                                          <p:attrName>style.visibility</p:attrName>
                                        </p:attrNameLst>
                                      </p:cBhvr>
                                      <p:to>
                                        <p:strVal val="visible"/>
                                      </p:to>
                                    </p:set>
                                    <p:animEffect transition="in" filter="fade">
                                      <p:cBhvr>
                                        <p:cTn id="103" dur="500"/>
                                        <p:tgtEl>
                                          <p:spTgt spid="5">
                                            <p:txEl>
                                              <p:pRg st="11" end="11"/>
                                            </p:txEl>
                                          </p:spTgt>
                                        </p:tgtEl>
                                      </p:cBhvr>
                                    </p:animEffect>
                                  </p:childTnLst>
                                </p:cTn>
                              </p:par>
                            </p:childTnLst>
                          </p:cTn>
                        </p:par>
                        <p:par>
                          <p:cTn id="104" fill="hold">
                            <p:stCondLst>
                              <p:cond delay="6000"/>
                            </p:stCondLst>
                            <p:childTnLst>
                              <p:par>
                                <p:cTn id="105" presetID="10" presetClass="entr" presetSubtype="0" fill="hold" grpId="0" nodeType="afterEffect">
                                  <p:stCondLst>
                                    <p:cond delay="0"/>
                                  </p:stCondLst>
                                  <p:childTnLst>
                                    <p:set>
                                      <p:cBhvr>
                                        <p:cTn id="106" dur="1" fill="hold">
                                          <p:stCondLst>
                                            <p:cond delay="0"/>
                                          </p:stCondLst>
                                        </p:cTn>
                                        <p:tgtEl>
                                          <p:spTgt spid="5">
                                            <p:txEl>
                                              <p:pRg st="12" end="12"/>
                                            </p:txEl>
                                          </p:spTgt>
                                        </p:tgtEl>
                                        <p:attrNameLst>
                                          <p:attrName>style.visibility</p:attrName>
                                        </p:attrNameLst>
                                      </p:cBhvr>
                                      <p:to>
                                        <p:strVal val="visible"/>
                                      </p:to>
                                    </p:set>
                                    <p:animEffect transition="in" filter="fade">
                                      <p:cBhvr>
                                        <p:cTn id="107" dur="500"/>
                                        <p:tgtEl>
                                          <p:spTgt spid="5">
                                            <p:txEl>
                                              <p:pRg st="12" end="12"/>
                                            </p:txEl>
                                          </p:spTgt>
                                        </p:tgtEl>
                                      </p:cBhvr>
                                    </p:animEffect>
                                  </p:childTnLst>
                                </p:cTn>
                              </p:par>
                            </p:childTnLst>
                          </p:cTn>
                        </p:par>
                        <p:par>
                          <p:cTn id="108" fill="hold">
                            <p:stCondLst>
                              <p:cond delay="6500"/>
                            </p:stCondLst>
                            <p:childTnLst>
                              <p:par>
                                <p:cTn id="109" presetID="10" presetClass="entr" presetSubtype="0" fill="hold" grpId="0" nodeType="afterEffect">
                                  <p:stCondLst>
                                    <p:cond delay="0"/>
                                  </p:stCondLst>
                                  <p:childTnLst>
                                    <p:set>
                                      <p:cBhvr>
                                        <p:cTn id="110" dur="1" fill="hold">
                                          <p:stCondLst>
                                            <p:cond delay="0"/>
                                          </p:stCondLst>
                                        </p:cTn>
                                        <p:tgtEl>
                                          <p:spTgt spid="5">
                                            <p:txEl>
                                              <p:pRg st="13" end="13"/>
                                            </p:txEl>
                                          </p:spTgt>
                                        </p:tgtEl>
                                        <p:attrNameLst>
                                          <p:attrName>style.visibility</p:attrName>
                                        </p:attrNameLst>
                                      </p:cBhvr>
                                      <p:to>
                                        <p:strVal val="visible"/>
                                      </p:to>
                                    </p:set>
                                    <p:animEffect transition="in" filter="fade">
                                      <p:cBhvr>
                                        <p:cTn id="111" dur="500"/>
                                        <p:tgtEl>
                                          <p:spTgt spid="5">
                                            <p:txEl>
                                              <p:pRg st="13" end="13"/>
                                            </p:txEl>
                                          </p:spTgt>
                                        </p:tgtEl>
                                      </p:cBhvr>
                                    </p:animEffect>
                                  </p:childTnLst>
                                </p:cTn>
                              </p:par>
                            </p:childTnLst>
                          </p:cTn>
                        </p:par>
                        <p:par>
                          <p:cTn id="112" fill="hold">
                            <p:stCondLst>
                              <p:cond delay="7000"/>
                            </p:stCondLst>
                            <p:childTnLst>
                              <p:par>
                                <p:cTn id="113" presetID="10" presetClass="entr" presetSubtype="0" fill="hold" grpId="0" nodeType="afterEffect">
                                  <p:stCondLst>
                                    <p:cond delay="0"/>
                                  </p:stCondLst>
                                  <p:childTnLst>
                                    <p:set>
                                      <p:cBhvr>
                                        <p:cTn id="114" dur="1" fill="hold">
                                          <p:stCondLst>
                                            <p:cond delay="0"/>
                                          </p:stCondLst>
                                        </p:cTn>
                                        <p:tgtEl>
                                          <p:spTgt spid="5">
                                            <p:txEl>
                                              <p:pRg st="14" end="14"/>
                                            </p:txEl>
                                          </p:spTgt>
                                        </p:tgtEl>
                                        <p:attrNameLst>
                                          <p:attrName>style.visibility</p:attrName>
                                        </p:attrNameLst>
                                      </p:cBhvr>
                                      <p:to>
                                        <p:strVal val="visible"/>
                                      </p:to>
                                    </p:set>
                                    <p:animEffect transition="in" filter="fade">
                                      <p:cBhvr>
                                        <p:cTn id="115" dur="500"/>
                                        <p:tgtEl>
                                          <p:spTgt spid="5">
                                            <p:txEl>
                                              <p:pRg st="14" end="14"/>
                                            </p:txEl>
                                          </p:spTgt>
                                        </p:tgtEl>
                                      </p:cBhvr>
                                    </p:animEffect>
                                  </p:childTnLst>
                                </p:cTn>
                              </p:par>
                            </p:childTnLst>
                          </p:cTn>
                        </p:par>
                        <p:par>
                          <p:cTn id="116" fill="hold">
                            <p:stCondLst>
                              <p:cond delay="7500"/>
                            </p:stCondLst>
                            <p:childTnLst>
                              <p:par>
                                <p:cTn id="117" presetID="10" presetClass="entr" presetSubtype="0" fill="hold" grpId="0" nodeType="afterEffect">
                                  <p:stCondLst>
                                    <p:cond delay="0"/>
                                  </p:stCondLst>
                                  <p:childTnLst>
                                    <p:set>
                                      <p:cBhvr>
                                        <p:cTn id="118" dur="1" fill="hold">
                                          <p:stCondLst>
                                            <p:cond delay="0"/>
                                          </p:stCondLst>
                                        </p:cTn>
                                        <p:tgtEl>
                                          <p:spTgt spid="5">
                                            <p:txEl>
                                              <p:pRg st="15" end="15"/>
                                            </p:txEl>
                                          </p:spTgt>
                                        </p:tgtEl>
                                        <p:attrNameLst>
                                          <p:attrName>style.visibility</p:attrName>
                                        </p:attrNameLst>
                                      </p:cBhvr>
                                      <p:to>
                                        <p:strVal val="visible"/>
                                      </p:to>
                                    </p:set>
                                    <p:animEffect transition="in" filter="fade">
                                      <p:cBhvr>
                                        <p:cTn id="119" dur="500"/>
                                        <p:tgtEl>
                                          <p:spTgt spid="5">
                                            <p:txEl>
                                              <p:pRg st="15" end="15"/>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7">
                                            <p:bg/>
                                          </p:spTgt>
                                        </p:tgtEl>
                                        <p:attrNameLst>
                                          <p:attrName>style.visibility</p:attrName>
                                        </p:attrNameLst>
                                      </p:cBhvr>
                                      <p:to>
                                        <p:strVal val="visible"/>
                                      </p:to>
                                    </p:set>
                                    <p:animEffect transition="in" filter="fade">
                                      <p:cBhvr>
                                        <p:cTn id="124" dur="500"/>
                                        <p:tgtEl>
                                          <p:spTgt spid="7">
                                            <p:bg/>
                                          </p:spTgt>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7">
                                            <p:txEl>
                                              <p:pRg st="0" end="0"/>
                                            </p:txEl>
                                          </p:spTgt>
                                        </p:tgtEl>
                                        <p:attrNameLst>
                                          <p:attrName>style.visibility</p:attrName>
                                        </p:attrNameLst>
                                      </p:cBhvr>
                                      <p:to>
                                        <p:strVal val="visible"/>
                                      </p:to>
                                    </p:set>
                                    <p:animEffect transition="in" filter="fade">
                                      <p:cBhvr>
                                        <p:cTn id="127" dur="500"/>
                                        <p:tgtEl>
                                          <p:spTgt spid="7">
                                            <p:txEl>
                                              <p:pRg st="0" end="0"/>
                                            </p:txEl>
                                          </p:spTgt>
                                        </p:tgtEl>
                                      </p:cBhvr>
                                    </p:animEffect>
                                  </p:childTnLst>
                                </p:cTn>
                              </p:par>
                            </p:childTnLst>
                          </p:cTn>
                        </p:par>
                        <p:par>
                          <p:cTn id="128" fill="hold">
                            <p:stCondLst>
                              <p:cond delay="500"/>
                            </p:stCondLst>
                            <p:childTnLst>
                              <p:par>
                                <p:cTn id="129" presetID="10" presetClass="entr" presetSubtype="0" fill="hold" grpId="0" nodeType="afterEffect">
                                  <p:stCondLst>
                                    <p:cond delay="0"/>
                                  </p:stCondLst>
                                  <p:childTnLst>
                                    <p:set>
                                      <p:cBhvr>
                                        <p:cTn id="130" dur="1" fill="hold">
                                          <p:stCondLst>
                                            <p:cond delay="0"/>
                                          </p:stCondLst>
                                        </p:cTn>
                                        <p:tgtEl>
                                          <p:spTgt spid="7">
                                            <p:txEl>
                                              <p:pRg st="1" end="1"/>
                                            </p:txEl>
                                          </p:spTgt>
                                        </p:tgtEl>
                                        <p:attrNameLst>
                                          <p:attrName>style.visibility</p:attrName>
                                        </p:attrNameLst>
                                      </p:cBhvr>
                                      <p:to>
                                        <p:strVal val="visible"/>
                                      </p:to>
                                    </p:set>
                                    <p:animEffect transition="in" filter="fade">
                                      <p:cBhvr>
                                        <p:cTn id="131" dur="500"/>
                                        <p:tgtEl>
                                          <p:spTgt spid="7">
                                            <p:txEl>
                                              <p:pRg st="1" end="1"/>
                                            </p:txEl>
                                          </p:spTgt>
                                        </p:tgtEl>
                                      </p:cBhvr>
                                    </p:animEffect>
                                  </p:childTnLst>
                                </p:cTn>
                              </p:par>
                            </p:childTnLst>
                          </p:cTn>
                        </p:par>
                        <p:par>
                          <p:cTn id="132" fill="hold">
                            <p:stCondLst>
                              <p:cond delay="1000"/>
                            </p:stCondLst>
                            <p:childTnLst>
                              <p:par>
                                <p:cTn id="133" presetID="10" presetClass="entr" presetSubtype="0" fill="hold" grpId="0" nodeType="afterEffect">
                                  <p:stCondLst>
                                    <p:cond delay="0"/>
                                  </p:stCondLst>
                                  <p:childTnLst>
                                    <p:set>
                                      <p:cBhvr>
                                        <p:cTn id="134" dur="1" fill="hold">
                                          <p:stCondLst>
                                            <p:cond delay="0"/>
                                          </p:stCondLst>
                                        </p:cTn>
                                        <p:tgtEl>
                                          <p:spTgt spid="7">
                                            <p:txEl>
                                              <p:pRg st="2" end="2"/>
                                            </p:txEl>
                                          </p:spTgt>
                                        </p:tgtEl>
                                        <p:attrNameLst>
                                          <p:attrName>style.visibility</p:attrName>
                                        </p:attrNameLst>
                                      </p:cBhvr>
                                      <p:to>
                                        <p:strVal val="visible"/>
                                      </p:to>
                                    </p:set>
                                    <p:animEffect transition="in" filter="fade">
                                      <p:cBhvr>
                                        <p:cTn id="135" dur="500"/>
                                        <p:tgtEl>
                                          <p:spTgt spid="7">
                                            <p:txEl>
                                              <p:pRg st="2" end="2"/>
                                            </p:txEl>
                                          </p:spTgt>
                                        </p:tgtEl>
                                      </p:cBhvr>
                                    </p:animEffect>
                                  </p:childTnLst>
                                </p:cTn>
                              </p:par>
                            </p:childTnLst>
                          </p:cTn>
                        </p:par>
                        <p:par>
                          <p:cTn id="136" fill="hold">
                            <p:stCondLst>
                              <p:cond delay="1500"/>
                            </p:stCondLst>
                            <p:childTnLst>
                              <p:par>
                                <p:cTn id="137" presetID="10" presetClass="entr" presetSubtype="0" fill="hold" grpId="0" nodeType="afterEffect">
                                  <p:stCondLst>
                                    <p:cond delay="0"/>
                                  </p:stCondLst>
                                  <p:childTnLst>
                                    <p:set>
                                      <p:cBhvr>
                                        <p:cTn id="138" dur="1" fill="hold">
                                          <p:stCondLst>
                                            <p:cond delay="0"/>
                                          </p:stCondLst>
                                        </p:cTn>
                                        <p:tgtEl>
                                          <p:spTgt spid="7">
                                            <p:txEl>
                                              <p:pRg st="3" end="3"/>
                                            </p:txEl>
                                          </p:spTgt>
                                        </p:tgtEl>
                                        <p:attrNameLst>
                                          <p:attrName>style.visibility</p:attrName>
                                        </p:attrNameLst>
                                      </p:cBhvr>
                                      <p:to>
                                        <p:strVal val="visible"/>
                                      </p:to>
                                    </p:set>
                                    <p:animEffect transition="in" filter="fade">
                                      <p:cBhvr>
                                        <p:cTn id="139" dur="500"/>
                                        <p:tgtEl>
                                          <p:spTgt spid="7">
                                            <p:txEl>
                                              <p:pRg st="3" end="3"/>
                                            </p:txEl>
                                          </p:spTgt>
                                        </p:tgtEl>
                                      </p:cBhvr>
                                    </p:animEffect>
                                  </p:childTnLst>
                                </p:cTn>
                              </p:par>
                            </p:childTnLst>
                          </p:cTn>
                        </p:par>
                        <p:par>
                          <p:cTn id="140" fill="hold">
                            <p:stCondLst>
                              <p:cond delay="2000"/>
                            </p:stCondLst>
                            <p:childTnLst>
                              <p:par>
                                <p:cTn id="141" presetID="10" presetClass="entr" presetSubtype="0" fill="hold" grpId="0" nodeType="afterEffect">
                                  <p:stCondLst>
                                    <p:cond delay="0"/>
                                  </p:stCondLst>
                                  <p:childTnLst>
                                    <p:set>
                                      <p:cBhvr>
                                        <p:cTn id="142" dur="1" fill="hold">
                                          <p:stCondLst>
                                            <p:cond delay="0"/>
                                          </p:stCondLst>
                                        </p:cTn>
                                        <p:tgtEl>
                                          <p:spTgt spid="7">
                                            <p:txEl>
                                              <p:pRg st="4" end="4"/>
                                            </p:txEl>
                                          </p:spTgt>
                                        </p:tgtEl>
                                        <p:attrNameLst>
                                          <p:attrName>style.visibility</p:attrName>
                                        </p:attrNameLst>
                                      </p:cBhvr>
                                      <p:to>
                                        <p:strVal val="visible"/>
                                      </p:to>
                                    </p:set>
                                    <p:animEffect transition="in" filter="fade">
                                      <p:cBhvr>
                                        <p:cTn id="143" dur="500"/>
                                        <p:tgtEl>
                                          <p:spTgt spid="7">
                                            <p:txEl>
                                              <p:pRg st="4" end="4"/>
                                            </p:txEl>
                                          </p:spTgt>
                                        </p:tgtEl>
                                      </p:cBhvr>
                                    </p:animEffect>
                                  </p:childTnLst>
                                </p:cTn>
                              </p:par>
                            </p:childTnLst>
                          </p:cTn>
                        </p:par>
                        <p:par>
                          <p:cTn id="144" fill="hold">
                            <p:stCondLst>
                              <p:cond delay="2500"/>
                            </p:stCondLst>
                            <p:childTnLst>
                              <p:par>
                                <p:cTn id="145" presetID="10" presetClass="entr" presetSubtype="0" fill="hold" grpId="0" nodeType="afterEffect">
                                  <p:stCondLst>
                                    <p:cond delay="0"/>
                                  </p:stCondLst>
                                  <p:childTnLst>
                                    <p:set>
                                      <p:cBhvr>
                                        <p:cTn id="146" dur="1" fill="hold">
                                          <p:stCondLst>
                                            <p:cond delay="0"/>
                                          </p:stCondLst>
                                        </p:cTn>
                                        <p:tgtEl>
                                          <p:spTgt spid="7">
                                            <p:txEl>
                                              <p:pRg st="5" end="5"/>
                                            </p:txEl>
                                          </p:spTgt>
                                        </p:tgtEl>
                                        <p:attrNameLst>
                                          <p:attrName>style.visibility</p:attrName>
                                        </p:attrNameLst>
                                      </p:cBhvr>
                                      <p:to>
                                        <p:strVal val="visible"/>
                                      </p:to>
                                    </p:set>
                                    <p:animEffect transition="in" filter="fade">
                                      <p:cBhvr>
                                        <p:cTn id="147" dur="500"/>
                                        <p:tgtEl>
                                          <p:spTgt spid="7">
                                            <p:txEl>
                                              <p:pRg st="5" end="5"/>
                                            </p:txEl>
                                          </p:spTgt>
                                        </p:tgtEl>
                                      </p:cBhvr>
                                    </p:animEffect>
                                  </p:childTnLst>
                                </p:cTn>
                              </p:par>
                            </p:childTnLst>
                          </p:cTn>
                        </p:par>
                        <p:par>
                          <p:cTn id="148" fill="hold">
                            <p:stCondLst>
                              <p:cond delay="3000"/>
                            </p:stCondLst>
                            <p:childTnLst>
                              <p:par>
                                <p:cTn id="149" presetID="10" presetClass="entr" presetSubtype="0" fill="hold" grpId="0" nodeType="afterEffect">
                                  <p:stCondLst>
                                    <p:cond delay="0"/>
                                  </p:stCondLst>
                                  <p:childTnLst>
                                    <p:set>
                                      <p:cBhvr>
                                        <p:cTn id="150" dur="1" fill="hold">
                                          <p:stCondLst>
                                            <p:cond delay="0"/>
                                          </p:stCondLst>
                                        </p:cTn>
                                        <p:tgtEl>
                                          <p:spTgt spid="7">
                                            <p:txEl>
                                              <p:pRg st="6" end="6"/>
                                            </p:txEl>
                                          </p:spTgt>
                                        </p:tgtEl>
                                        <p:attrNameLst>
                                          <p:attrName>style.visibility</p:attrName>
                                        </p:attrNameLst>
                                      </p:cBhvr>
                                      <p:to>
                                        <p:strVal val="visible"/>
                                      </p:to>
                                    </p:set>
                                    <p:animEffect transition="in" filter="fade">
                                      <p:cBhvr>
                                        <p:cTn id="151" dur="500"/>
                                        <p:tgtEl>
                                          <p:spTgt spid="7">
                                            <p:txEl>
                                              <p:pRg st="6" end="6"/>
                                            </p:txEl>
                                          </p:spTgt>
                                        </p:tgtEl>
                                      </p:cBhvr>
                                    </p:animEffect>
                                  </p:childTnLst>
                                </p:cTn>
                              </p:par>
                            </p:childTnLst>
                          </p:cTn>
                        </p:par>
                        <p:par>
                          <p:cTn id="152" fill="hold">
                            <p:stCondLst>
                              <p:cond delay="3500"/>
                            </p:stCondLst>
                            <p:childTnLst>
                              <p:par>
                                <p:cTn id="153" presetID="10" presetClass="entr" presetSubtype="0" fill="hold" grpId="0" nodeType="afterEffect">
                                  <p:stCondLst>
                                    <p:cond delay="0"/>
                                  </p:stCondLst>
                                  <p:childTnLst>
                                    <p:set>
                                      <p:cBhvr>
                                        <p:cTn id="154" dur="1" fill="hold">
                                          <p:stCondLst>
                                            <p:cond delay="0"/>
                                          </p:stCondLst>
                                        </p:cTn>
                                        <p:tgtEl>
                                          <p:spTgt spid="7">
                                            <p:txEl>
                                              <p:pRg st="7" end="7"/>
                                            </p:txEl>
                                          </p:spTgt>
                                        </p:tgtEl>
                                        <p:attrNameLst>
                                          <p:attrName>style.visibility</p:attrName>
                                        </p:attrNameLst>
                                      </p:cBhvr>
                                      <p:to>
                                        <p:strVal val="visible"/>
                                      </p:to>
                                    </p:set>
                                    <p:animEffect transition="in" filter="fade">
                                      <p:cBhvr>
                                        <p:cTn id="155" dur="500"/>
                                        <p:tgtEl>
                                          <p:spTgt spid="7">
                                            <p:txEl>
                                              <p:pRg st="7" end="7"/>
                                            </p:txEl>
                                          </p:spTgt>
                                        </p:tgtEl>
                                      </p:cBhvr>
                                    </p:animEffect>
                                  </p:childTnLst>
                                </p:cTn>
                              </p:par>
                            </p:childTnLst>
                          </p:cTn>
                        </p:par>
                        <p:par>
                          <p:cTn id="156" fill="hold">
                            <p:stCondLst>
                              <p:cond delay="4000"/>
                            </p:stCondLst>
                            <p:childTnLst>
                              <p:par>
                                <p:cTn id="157" presetID="10" presetClass="entr" presetSubtype="0" fill="hold" grpId="0" nodeType="afterEffect">
                                  <p:stCondLst>
                                    <p:cond delay="0"/>
                                  </p:stCondLst>
                                  <p:childTnLst>
                                    <p:set>
                                      <p:cBhvr>
                                        <p:cTn id="158" dur="1" fill="hold">
                                          <p:stCondLst>
                                            <p:cond delay="0"/>
                                          </p:stCondLst>
                                        </p:cTn>
                                        <p:tgtEl>
                                          <p:spTgt spid="7">
                                            <p:txEl>
                                              <p:pRg st="8" end="8"/>
                                            </p:txEl>
                                          </p:spTgt>
                                        </p:tgtEl>
                                        <p:attrNameLst>
                                          <p:attrName>style.visibility</p:attrName>
                                        </p:attrNameLst>
                                      </p:cBhvr>
                                      <p:to>
                                        <p:strVal val="visible"/>
                                      </p:to>
                                    </p:set>
                                    <p:animEffect transition="in" filter="fade">
                                      <p:cBhvr>
                                        <p:cTn id="159" dur="500"/>
                                        <p:tgtEl>
                                          <p:spTgt spid="7">
                                            <p:txEl>
                                              <p:pRg st="8" end="8"/>
                                            </p:txEl>
                                          </p:spTgt>
                                        </p:tgtEl>
                                      </p:cBhvr>
                                    </p:animEffect>
                                  </p:childTnLst>
                                </p:cTn>
                              </p:par>
                            </p:childTnLst>
                          </p:cTn>
                        </p:par>
                        <p:par>
                          <p:cTn id="160" fill="hold">
                            <p:stCondLst>
                              <p:cond delay="4500"/>
                            </p:stCondLst>
                            <p:childTnLst>
                              <p:par>
                                <p:cTn id="161" presetID="10" presetClass="entr" presetSubtype="0" fill="hold" grpId="0" nodeType="afterEffect">
                                  <p:stCondLst>
                                    <p:cond delay="0"/>
                                  </p:stCondLst>
                                  <p:childTnLst>
                                    <p:set>
                                      <p:cBhvr>
                                        <p:cTn id="162" dur="1" fill="hold">
                                          <p:stCondLst>
                                            <p:cond delay="0"/>
                                          </p:stCondLst>
                                        </p:cTn>
                                        <p:tgtEl>
                                          <p:spTgt spid="7">
                                            <p:txEl>
                                              <p:pRg st="9" end="9"/>
                                            </p:txEl>
                                          </p:spTgt>
                                        </p:tgtEl>
                                        <p:attrNameLst>
                                          <p:attrName>style.visibility</p:attrName>
                                        </p:attrNameLst>
                                      </p:cBhvr>
                                      <p:to>
                                        <p:strVal val="visible"/>
                                      </p:to>
                                    </p:set>
                                    <p:animEffect transition="in" filter="fade">
                                      <p:cBhvr>
                                        <p:cTn id="163" dur="500"/>
                                        <p:tgtEl>
                                          <p:spTgt spid="7">
                                            <p:txEl>
                                              <p:pRg st="9" end="9"/>
                                            </p:txEl>
                                          </p:spTgt>
                                        </p:tgtEl>
                                      </p:cBhvr>
                                    </p:animEffect>
                                  </p:childTnLst>
                                </p:cTn>
                              </p:par>
                            </p:childTnLst>
                          </p:cTn>
                        </p:par>
                        <p:par>
                          <p:cTn id="164" fill="hold">
                            <p:stCondLst>
                              <p:cond delay="5000"/>
                            </p:stCondLst>
                            <p:childTnLst>
                              <p:par>
                                <p:cTn id="165" presetID="10" presetClass="entr" presetSubtype="0" fill="hold" grpId="0" nodeType="afterEffect">
                                  <p:stCondLst>
                                    <p:cond delay="0"/>
                                  </p:stCondLst>
                                  <p:childTnLst>
                                    <p:set>
                                      <p:cBhvr>
                                        <p:cTn id="166" dur="1" fill="hold">
                                          <p:stCondLst>
                                            <p:cond delay="0"/>
                                          </p:stCondLst>
                                        </p:cTn>
                                        <p:tgtEl>
                                          <p:spTgt spid="7">
                                            <p:txEl>
                                              <p:pRg st="10" end="10"/>
                                            </p:txEl>
                                          </p:spTgt>
                                        </p:tgtEl>
                                        <p:attrNameLst>
                                          <p:attrName>style.visibility</p:attrName>
                                        </p:attrNameLst>
                                      </p:cBhvr>
                                      <p:to>
                                        <p:strVal val="visible"/>
                                      </p:to>
                                    </p:set>
                                    <p:animEffect transition="in" filter="fade">
                                      <p:cBhvr>
                                        <p:cTn id="167"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P spid="7"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Locusts’ Target</a:t>
            </a:r>
          </a:p>
        </p:txBody>
      </p:sp>
      <p:sp>
        <p:nvSpPr>
          <p:cNvPr id="3" name="Content Placeholder 2"/>
          <p:cNvSpPr>
            <a:spLocks noGrp="1"/>
          </p:cNvSpPr>
          <p:nvPr>
            <p:ph sz="quarter" idx="10"/>
          </p:nvPr>
        </p:nvSpPr>
        <p:spPr/>
        <p:txBody>
          <a:bodyPr/>
          <a:lstStyle/>
          <a:p>
            <a:pPr marL="346075" lvl="0" indent="-346075">
              <a:lnSpc>
                <a:spcPct val="95000"/>
              </a:lnSpc>
              <a:spcBef>
                <a:spcPts val="0"/>
              </a:spcBef>
              <a:buFont typeface="+mj-lt"/>
              <a:buAutoNum type="arabicPeriod" startAt="4"/>
            </a:pPr>
            <a:r>
              <a:rPr lang="en-US" sz="2000" dirty="0"/>
              <a:t>Who was their target?  What can we learn from this?</a:t>
            </a:r>
          </a:p>
          <a:p>
            <a:pPr marL="0" indent="0">
              <a:lnSpc>
                <a:spcPct val="95000"/>
              </a:lnSpc>
              <a:spcBef>
                <a:spcPts val="0"/>
              </a:spcBef>
              <a:buNone/>
            </a:pPr>
            <a:r>
              <a:rPr lang="en-US" sz="2000" i="1" dirty="0">
                <a:solidFill>
                  <a:srgbClr val="800000"/>
                </a:solidFill>
              </a:rPr>
              <a:t>They were commanded </a:t>
            </a:r>
            <a:r>
              <a:rPr lang="en-US" sz="2000" b="1" i="1" u="sng" dirty="0">
                <a:solidFill>
                  <a:srgbClr val="800000"/>
                </a:solidFill>
              </a:rPr>
              <a:t>not</a:t>
            </a:r>
            <a:r>
              <a:rPr lang="en-US" sz="2000" b="1" i="1" dirty="0">
                <a:solidFill>
                  <a:srgbClr val="800000"/>
                </a:solidFill>
              </a:rPr>
              <a:t> to harm the grass of the earth, or any green thing, or any tree</a:t>
            </a:r>
            <a:r>
              <a:rPr lang="en-US" sz="2000" i="1" dirty="0">
                <a:solidFill>
                  <a:srgbClr val="800000"/>
                </a:solidFill>
              </a:rPr>
              <a:t>, but </a:t>
            </a:r>
            <a:r>
              <a:rPr lang="en-US" sz="2000" b="1" i="1" u="sng" dirty="0">
                <a:solidFill>
                  <a:srgbClr val="800000"/>
                </a:solidFill>
              </a:rPr>
              <a:t>only</a:t>
            </a:r>
            <a:r>
              <a:rPr lang="en-US" sz="2000" b="1" i="1" dirty="0">
                <a:solidFill>
                  <a:srgbClr val="800000"/>
                </a:solidFill>
              </a:rPr>
              <a:t> those men who </a:t>
            </a:r>
            <a:r>
              <a:rPr lang="en-US" sz="2000" b="1" i="1" u="sng" dirty="0">
                <a:solidFill>
                  <a:srgbClr val="800000"/>
                </a:solidFill>
              </a:rPr>
              <a:t>do not have the seal of God</a:t>
            </a:r>
            <a:r>
              <a:rPr lang="en-US" sz="2000" b="1" i="1" dirty="0">
                <a:solidFill>
                  <a:srgbClr val="800000"/>
                </a:solidFill>
              </a:rPr>
              <a:t> on their foreheads</a:t>
            </a:r>
            <a:r>
              <a:rPr lang="en-US" sz="2000" i="1" dirty="0">
                <a:solidFill>
                  <a:srgbClr val="800000"/>
                </a:solidFill>
              </a:rPr>
              <a:t>. </a:t>
            </a:r>
            <a:r>
              <a:rPr lang="en-US" sz="2000" dirty="0"/>
              <a:t>(</a:t>
            </a:r>
            <a:r>
              <a:rPr lang="en-US" sz="2000" b="1" dirty="0">
                <a:solidFill>
                  <a:srgbClr val="800000"/>
                </a:solidFill>
              </a:rPr>
              <a:t>Rv.9:4</a:t>
            </a:r>
            <a:r>
              <a:rPr lang="en-US" sz="2000" dirty="0"/>
              <a:t>)</a:t>
            </a:r>
          </a:p>
          <a:p>
            <a:pPr>
              <a:lnSpc>
                <a:spcPct val="95000"/>
              </a:lnSpc>
              <a:spcBef>
                <a:spcPts val="0"/>
              </a:spcBef>
            </a:pPr>
            <a:r>
              <a:rPr lang="en-US" sz="2000" dirty="0"/>
              <a:t>Not natural locusts, because only attacked men – not </a:t>
            </a:r>
            <a:r>
              <a:rPr lang="en-US" sz="2000" i="1" dirty="0">
                <a:solidFill>
                  <a:srgbClr val="800000"/>
                </a:solidFill>
              </a:rPr>
              <a:t>“grass, green thing, tree”</a:t>
            </a:r>
            <a:r>
              <a:rPr lang="en-US" sz="2000" dirty="0"/>
              <a:t> …</a:t>
            </a:r>
          </a:p>
          <a:p>
            <a:pPr>
              <a:lnSpc>
                <a:spcPct val="95000"/>
              </a:lnSpc>
              <a:spcBef>
                <a:spcPts val="0"/>
              </a:spcBef>
            </a:pPr>
            <a:r>
              <a:rPr lang="en-US" sz="2000" dirty="0"/>
              <a:t>Not natural disaster, because only affects unbelievers – not green, fruitful plants.</a:t>
            </a:r>
          </a:p>
          <a:p>
            <a:pPr>
              <a:lnSpc>
                <a:spcPct val="95000"/>
              </a:lnSpc>
              <a:spcBef>
                <a:spcPts val="0"/>
              </a:spcBef>
            </a:pPr>
            <a:r>
              <a:rPr lang="en-US" sz="2000" dirty="0"/>
              <a:t>Comforting that:</a:t>
            </a:r>
          </a:p>
          <a:p>
            <a:pPr lvl="1">
              <a:lnSpc>
                <a:spcPct val="95000"/>
              </a:lnSpc>
              <a:spcBef>
                <a:spcPts val="0"/>
              </a:spcBef>
            </a:pPr>
            <a:r>
              <a:rPr lang="en-US" dirty="0"/>
              <a:t>God knows us and makes a distinction (</a:t>
            </a:r>
            <a:r>
              <a:rPr lang="en-US" b="1" dirty="0">
                <a:solidFill>
                  <a:srgbClr val="800000"/>
                </a:solidFill>
              </a:rPr>
              <a:t>Ex. 8:22-23; 2 Tim. 2:19; </a:t>
            </a:r>
            <a:r>
              <a:rPr lang="en-US" b="1" dirty="0" err="1">
                <a:solidFill>
                  <a:srgbClr val="800000"/>
                </a:solidFill>
              </a:rPr>
              <a:t>Eze</a:t>
            </a:r>
            <a:r>
              <a:rPr lang="en-US" b="1" dirty="0">
                <a:solidFill>
                  <a:srgbClr val="800000"/>
                </a:solidFill>
              </a:rPr>
              <a:t>. 9:1-11</a:t>
            </a:r>
            <a:r>
              <a:rPr lang="en-US" dirty="0"/>
              <a:t>).</a:t>
            </a:r>
          </a:p>
          <a:p>
            <a:pPr lvl="1">
              <a:lnSpc>
                <a:spcPct val="95000"/>
              </a:lnSpc>
              <a:spcBef>
                <a:spcPts val="0"/>
              </a:spcBef>
            </a:pPr>
            <a:r>
              <a:rPr lang="en-US" dirty="0"/>
              <a:t>We do can avoid some punishment and </a:t>
            </a:r>
            <a:r>
              <a:rPr lang="en-US" i="1" dirty="0">
                <a:solidFill>
                  <a:srgbClr val="800000"/>
                </a:solidFill>
              </a:rPr>
              <a:t>“torment”</a:t>
            </a:r>
            <a:r>
              <a:rPr lang="en-US" dirty="0"/>
              <a:t> through righteousness.</a:t>
            </a:r>
          </a:p>
          <a:p>
            <a:pPr lvl="1">
              <a:lnSpc>
                <a:spcPct val="95000"/>
              </a:lnSpc>
              <a:spcBef>
                <a:spcPts val="0"/>
              </a:spcBef>
            </a:pPr>
            <a:r>
              <a:rPr lang="en-US" dirty="0"/>
              <a:t>Wickedness brings its own penalty even now.</a:t>
            </a:r>
          </a:p>
          <a:p>
            <a:pPr marL="0" indent="0">
              <a:lnSpc>
                <a:spcPct val="95000"/>
              </a:lnSpc>
              <a:spcBef>
                <a:spcPts val="0"/>
              </a:spcBef>
              <a:buNone/>
            </a:pPr>
            <a:r>
              <a:rPr lang="en-US" sz="2000" i="1" dirty="0">
                <a:solidFill>
                  <a:srgbClr val="800000"/>
                </a:solidFill>
              </a:rPr>
              <a:t>Likewise also the men, leaving the natural use of the woman, burned in their lust for one another, men with men committing what is shameful, and </a:t>
            </a:r>
            <a:r>
              <a:rPr lang="en-US" sz="2000" b="1" i="1" dirty="0">
                <a:solidFill>
                  <a:srgbClr val="800000"/>
                </a:solidFill>
              </a:rPr>
              <a:t>receiving in themselves the </a:t>
            </a:r>
            <a:r>
              <a:rPr lang="en-US" sz="2000" b="1" i="1" u="sng" dirty="0">
                <a:solidFill>
                  <a:srgbClr val="800000"/>
                </a:solidFill>
              </a:rPr>
              <a:t>penalty of their error</a:t>
            </a:r>
            <a:r>
              <a:rPr lang="en-US" sz="2000" b="1" i="1" dirty="0">
                <a:solidFill>
                  <a:srgbClr val="800000"/>
                </a:solidFill>
              </a:rPr>
              <a:t> which was due</a:t>
            </a:r>
            <a:r>
              <a:rPr lang="en-US" sz="2000" i="1" dirty="0">
                <a:solidFill>
                  <a:srgbClr val="800000"/>
                </a:solidFill>
              </a:rPr>
              <a:t>.  And even </a:t>
            </a:r>
            <a:r>
              <a:rPr lang="en-US" sz="2000" b="1" i="1" dirty="0">
                <a:solidFill>
                  <a:srgbClr val="800000"/>
                </a:solidFill>
              </a:rPr>
              <a:t>as they did not like to retain God in their knowledge, God </a:t>
            </a:r>
            <a:r>
              <a:rPr lang="en-US" sz="2000" b="1" i="1" u="sng" dirty="0">
                <a:solidFill>
                  <a:srgbClr val="800000"/>
                </a:solidFill>
              </a:rPr>
              <a:t>gave them over to a debased mind</a:t>
            </a:r>
            <a:r>
              <a:rPr lang="en-US" sz="2000" i="1" dirty="0">
                <a:solidFill>
                  <a:srgbClr val="800000"/>
                </a:solidFill>
              </a:rPr>
              <a:t>, to do those things which are not fitting; </a:t>
            </a:r>
            <a:r>
              <a:rPr lang="en-US" sz="2000" dirty="0"/>
              <a:t>(</a:t>
            </a:r>
            <a:r>
              <a:rPr lang="en-US" sz="2000" b="1" dirty="0">
                <a:solidFill>
                  <a:srgbClr val="800000"/>
                </a:solidFill>
              </a:rPr>
              <a:t>Romans 1:27-28</a:t>
            </a:r>
            <a:r>
              <a:rPr lang="en-US" sz="2000" dirty="0"/>
              <a:t>)</a:t>
            </a:r>
          </a:p>
        </p:txBody>
      </p:sp>
    </p:spTree>
    <p:extLst>
      <p:ext uri="{BB962C8B-B14F-4D97-AF65-F5344CB8AC3E}">
        <p14:creationId xmlns:p14="http://schemas.microsoft.com/office/powerpoint/2010/main" val="408315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Limited Authority to Torment</a:t>
            </a:r>
          </a:p>
        </p:txBody>
      </p:sp>
      <p:sp>
        <p:nvSpPr>
          <p:cNvPr id="3" name="Content Placeholder 2"/>
          <p:cNvSpPr>
            <a:spLocks noGrp="1"/>
          </p:cNvSpPr>
          <p:nvPr>
            <p:ph sz="quarter" idx="10"/>
          </p:nvPr>
        </p:nvSpPr>
        <p:spPr/>
        <p:txBody>
          <a:bodyPr/>
          <a:lstStyle/>
          <a:p>
            <a:pPr marL="346075" lvl="0" indent="-346075">
              <a:buFont typeface="+mj-lt"/>
              <a:buAutoNum type="arabicPeriod" startAt="5"/>
            </a:pPr>
            <a:r>
              <a:rPr lang="en-US" sz="2000" dirty="0"/>
              <a:t>How long did they afflict men?  What might this mean?</a:t>
            </a:r>
          </a:p>
          <a:p>
            <a:pPr marL="0" lvl="0" indent="0">
              <a:buNone/>
            </a:pPr>
            <a:r>
              <a:rPr lang="en-US" sz="2000" i="1" dirty="0">
                <a:solidFill>
                  <a:srgbClr val="800000"/>
                </a:solidFill>
              </a:rPr>
              <a:t>And they were </a:t>
            </a:r>
            <a:r>
              <a:rPr lang="en-US" sz="2000" b="1" i="1" u="sng" dirty="0">
                <a:solidFill>
                  <a:srgbClr val="800000"/>
                </a:solidFill>
              </a:rPr>
              <a:t>not</a:t>
            </a:r>
            <a:r>
              <a:rPr lang="en-US" sz="2000" b="1" i="1" dirty="0">
                <a:solidFill>
                  <a:srgbClr val="800000"/>
                </a:solidFill>
              </a:rPr>
              <a:t> given authority </a:t>
            </a:r>
            <a:r>
              <a:rPr lang="en-US" sz="2000" b="1" i="1" u="sng" dirty="0">
                <a:solidFill>
                  <a:srgbClr val="800000"/>
                </a:solidFill>
              </a:rPr>
              <a:t>to kill</a:t>
            </a:r>
            <a:r>
              <a:rPr lang="en-US" sz="2000" b="1" i="1" dirty="0">
                <a:solidFill>
                  <a:srgbClr val="800000"/>
                </a:solidFill>
              </a:rPr>
              <a:t> them</a:t>
            </a:r>
            <a:r>
              <a:rPr lang="en-US" sz="2000" i="1" dirty="0">
                <a:solidFill>
                  <a:srgbClr val="800000"/>
                </a:solidFill>
              </a:rPr>
              <a:t>, but </a:t>
            </a:r>
            <a:r>
              <a:rPr lang="en-US" sz="2000" b="1" i="1" dirty="0">
                <a:solidFill>
                  <a:srgbClr val="800000"/>
                </a:solidFill>
              </a:rPr>
              <a:t>to </a:t>
            </a:r>
            <a:r>
              <a:rPr lang="en-US" sz="2000" b="1" i="1" u="sng" dirty="0">
                <a:solidFill>
                  <a:srgbClr val="800000"/>
                </a:solidFill>
              </a:rPr>
              <a:t>torment</a:t>
            </a:r>
            <a:r>
              <a:rPr lang="en-US" sz="2000" b="1" i="1" dirty="0">
                <a:solidFill>
                  <a:srgbClr val="800000"/>
                </a:solidFill>
              </a:rPr>
              <a:t> them for </a:t>
            </a:r>
            <a:r>
              <a:rPr lang="en-US" sz="2000" b="1" i="1" u="sng" dirty="0">
                <a:solidFill>
                  <a:srgbClr val="800000"/>
                </a:solidFill>
              </a:rPr>
              <a:t>five months</a:t>
            </a:r>
            <a:r>
              <a:rPr lang="en-US" sz="2000" i="1" dirty="0">
                <a:solidFill>
                  <a:srgbClr val="800000"/>
                </a:solidFill>
              </a:rPr>
              <a:t>. Their torment was like the torment of a scorpion when it strikes a man.  In those days men will seek death and will not find it; they will desire to die, and death will flee from them. </a:t>
            </a:r>
            <a:r>
              <a:rPr lang="en-US" sz="2000" dirty="0"/>
              <a:t>(</a:t>
            </a:r>
            <a:r>
              <a:rPr lang="en-US" sz="2000" b="1" dirty="0">
                <a:solidFill>
                  <a:srgbClr val="800000"/>
                </a:solidFill>
              </a:rPr>
              <a:t>9:5-6</a:t>
            </a:r>
            <a:r>
              <a:rPr lang="en-US" sz="2000" dirty="0"/>
              <a:t>)</a:t>
            </a:r>
          </a:p>
          <a:p>
            <a:r>
              <a:rPr lang="en-US" sz="2000" dirty="0"/>
              <a:t>Would have killed, but limited in authority; therefore, God restrained them:</a:t>
            </a:r>
          </a:p>
          <a:p>
            <a:pPr marL="0" indent="0">
              <a:buNone/>
            </a:pPr>
            <a:r>
              <a:rPr lang="en-US" sz="2000" i="1" dirty="0">
                <a:solidFill>
                  <a:srgbClr val="800000"/>
                </a:solidFill>
              </a:rPr>
              <a:t>And the LORD said to Satan, “Behold, </a:t>
            </a:r>
            <a:r>
              <a:rPr lang="en-US" sz="2000" b="1" i="1" dirty="0">
                <a:solidFill>
                  <a:srgbClr val="800000"/>
                </a:solidFill>
              </a:rPr>
              <a:t>all that he has is in your power; </a:t>
            </a:r>
            <a:r>
              <a:rPr lang="en-US" sz="2000" b="1" i="1" u="sng" dirty="0">
                <a:solidFill>
                  <a:srgbClr val="800000"/>
                </a:solidFill>
              </a:rPr>
              <a:t>only do not lay a hand on his person</a:t>
            </a:r>
            <a:r>
              <a:rPr lang="en-US" sz="2000" i="1" dirty="0">
                <a:solidFill>
                  <a:srgbClr val="800000"/>
                </a:solidFill>
              </a:rPr>
              <a:t>.” So Satan went out from the presence of the LORD. … And the LORD said to Satan, “Behold, </a:t>
            </a:r>
            <a:r>
              <a:rPr lang="en-US" sz="2000" b="1" i="1" dirty="0">
                <a:solidFill>
                  <a:srgbClr val="800000"/>
                </a:solidFill>
              </a:rPr>
              <a:t>he is in your hand, </a:t>
            </a:r>
            <a:r>
              <a:rPr lang="en-US" sz="2000" b="1" i="1" u="sng" dirty="0">
                <a:solidFill>
                  <a:srgbClr val="800000"/>
                </a:solidFill>
              </a:rPr>
              <a:t>but spare his life</a:t>
            </a:r>
            <a:r>
              <a:rPr lang="en-US" sz="2000" i="1" dirty="0">
                <a:solidFill>
                  <a:srgbClr val="800000"/>
                </a:solidFill>
              </a:rPr>
              <a:t>.” </a:t>
            </a:r>
            <a:r>
              <a:rPr lang="en-US" sz="2000" dirty="0"/>
              <a:t>(</a:t>
            </a:r>
            <a:r>
              <a:rPr lang="en-US" sz="2000" b="1" dirty="0">
                <a:solidFill>
                  <a:srgbClr val="800000"/>
                </a:solidFill>
              </a:rPr>
              <a:t>Job 1:12, 2:6</a:t>
            </a:r>
            <a:r>
              <a:rPr lang="en-US" sz="2000" dirty="0"/>
              <a:t>)</a:t>
            </a:r>
          </a:p>
          <a:p>
            <a:pPr>
              <a:spcBef>
                <a:spcPts val="0"/>
              </a:spcBef>
            </a:pPr>
            <a:r>
              <a:rPr lang="en-US" sz="2000" dirty="0"/>
              <a:t>The </a:t>
            </a:r>
            <a:r>
              <a:rPr lang="en-US" sz="2000" i="1" dirty="0">
                <a:solidFill>
                  <a:srgbClr val="800000"/>
                </a:solidFill>
              </a:rPr>
              <a:t>“five months”</a:t>
            </a:r>
            <a:r>
              <a:rPr lang="en-US" sz="2000" dirty="0"/>
              <a:t> may indicate only part of man’s capacity, whether to endure or to torment, as interrupted by God (</a:t>
            </a:r>
            <a:r>
              <a:rPr lang="en-US" sz="2000" b="1" dirty="0">
                <a:solidFill>
                  <a:srgbClr val="800000"/>
                </a:solidFill>
              </a:rPr>
              <a:t>Matthew 25:1-2; 1 Corinthians 10:13</a:t>
            </a:r>
            <a:r>
              <a:rPr lang="en-US" sz="2000" dirty="0"/>
              <a:t>).</a:t>
            </a:r>
          </a:p>
          <a:p>
            <a:pPr>
              <a:spcBef>
                <a:spcPts val="0"/>
              </a:spcBef>
            </a:pPr>
            <a:r>
              <a:rPr lang="en-US" sz="2000" dirty="0"/>
              <a:t>Maybe coincidentally, this is supposed to be the lifetime of a literal locust, again implying limited time of torment and effectiveness.</a:t>
            </a:r>
          </a:p>
        </p:txBody>
      </p:sp>
    </p:spTree>
    <p:extLst>
      <p:ext uri="{BB962C8B-B14F-4D97-AF65-F5344CB8AC3E}">
        <p14:creationId xmlns:p14="http://schemas.microsoft.com/office/powerpoint/2010/main" val="319206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Destroyer</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6"/>
            </a:pPr>
            <a:r>
              <a:rPr lang="en-US" sz="2000" dirty="0"/>
              <a:t>Who is their king?  How is he their </a:t>
            </a:r>
            <a:r>
              <a:rPr lang="en-US" sz="2000" b="1" i="1" dirty="0"/>
              <a:t>king</a:t>
            </a:r>
            <a:r>
              <a:rPr lang="en-US" sz="2000" dirty="0"/>
              <a:t>?</a:t>
            </a:r>
          </a:p>
          <a:p>
            <a:pPr marL="0" lvl="0" indent="0">
              <a:spcBef>
                <a:spcPts val="0"/>
              </a:spcBef>
              <a:buNone/>
            </a:pPr>
            <a:r>
              <a:rPr lang="en-US" sz="2000" i="1" dirty="0">
                <a:solidFill>
                  <a:srgbClr val="800000"/>
                </a:solidFill>
              </a:rPr>
              <a:t>And they had </a:t>
            </a:r>
            <a:r>
              <a:rPr lang="en-US" sz="2000" b="1" i="1" dirty="0">
                <a:solidFill>
                  <a:srgbClr val="800000"/>
                </a:solidFill>
              </a:rPr>
              <a:t>as </a:t>
            </a:r>
            <a:r>
              <a:rPr lang="en-US" sz="2000" b="1" i="1" u="sng" dirty="0">
                <a:solidFill>
                  <a:srgbClr val="800000"/>
                </a:solidFill>
              </a:rPr>
              <a:t>king over them</a:t>
            </a:r>
            <a:r>
              <a:rPr lang="en-US" sz="2000" b="1" i="1" dirty="0">
                <a:solidFill>
                  <a:srgbClr val="800000"/>
                </a:solidFill>
              </a:rPr>
              <a:t> the </a:t>
            </a:r>
            <a:r>
              <a:rPr lang="en-US" sz="2000" b="1" i="1" u="sng" dirty="0">
                <a:solidFill>
                  <a:srgbClr val="800000"/>
                </a:solidFill>
              </a:rPr>
              <a:t>angel of the bottomless pit</a:t>
            </a:r>
            <a:r>
              <a:rPr lang="en-US" sz="2000" i="1" dirty="0">
                <a:solidFill>
                  <a:srgbClr val="800000"/>
                </a:solidFill>
              </a:rPr>
              <a:t>, whose </a:t>
            </a:r>
            <a:r>
              <a:rPr lang="en-US" sz="2000" b="1" i="1" dirty="0">
                <a:solidFill>
                  <a:srgbClr val="800000"/>
                </a:solidFill>
              </a:rPr>
              <a:t>name in Hebrew is </a:t>
            </a:r>
            <a:r>
              <a:rPr lang="en-US" sz="2000" b="1" i="1" u="sng" dirty="0">
                <a:solidFill>
                  <a:srgbClr val="800000"/>
                </a:solidFill>
              </a:rPr>
              <a:t>Abaddon</a:t>
            </a:r>
            <a:r>
              <a:rPr lang="en-US" sz="2000" i="1" dirty="0">
                <a:solidFill>
                  <a:srgbClr val="800000"/>
                </a:solidFill>
              </a:rPr>
              <a:t>, but </a:t>
            </a:r>
            <a:r>
              <a:rPr lang="en-US" sz="2000" b="1" i="1" dirty="0">
                <a:solidFill>
                  <a:srgbClr val="800000"/>
                </a:solidFill>
              </a:rPr>
              <a:t>in Greek he has the name </a:t>
            </a:r>
            <a:r>
              <a:rPr lang="en-US" sz="2000" b="1" i="1" u="sng" dirty="0">
                <a:solidFill>
                  <a:srgbClr val="800000"/>
                </a:solidFill>
              </a:rPr>
              <a:t>Apollyon</a:t>
            </a:r>
            <a:r>
              <a:rPr lang="en-US" sz="2000" i="1" dirty="0">
                <a:solidFill>
                  <a:srgbClr val="800000"/>
                </a:solidFill>
              </a:rPr>
              <a:t>. </a:t>
            </a:r>
            <a:r>
              <a:rPr lang="en-US" sz="2000" dirty="0"/>
              <a:t>(</a:t>
            </a:r>
            <a:r>
              <a:rPr lang="en-US" sz="2000" b="1" dirty="0">
                <a:solidFill>
                  <a:srgbClr val="800000"/>
                </a:solidFill>
              </a:rPr>
              <a:t>9:11</a:t>
            </a:r>
            <a:r>
              <a:rPr lang="en-US" sz="2000" dirty="0"/>
              <a:t>)</a:t>
            </a:r>
          </a:p>
          <a:p>
            <a:pPr marL="0" indent="0">
              <a:spcBef>
                <a:spcPts val="0"/>
              </a:spcBef>
              <a:buNone/>
            </a:pPr>
            <a:r>
              <a:rPr lang="en-US" sz="2000" b="1" i="1" dirty="0">
                <a:solidFill>
                  <a:srgbClr val="800000"/>
                </a:solidFill>
              </a:rPr>
              <a:t>Hell and </a:t>
            </a:r>
            <a:r>
              <a:rPr lang="en-US" sz="2000" b="1" i="1" u="sng" dirty="0">
                <a:solidFill>
                  <a:srgbClr val="800000"/>
                </a:solidFill>
              </a:rPr>
              <a:t>Destruction</a:t>
            </a:r>
            <a:r>
              <a:rPr lang="en-US" sz="2000" b="1" i="1" dirty="0">
                <a:solidFill>
                  <a:srgbClr val="800000"/>
                </a:solidFill>
              </a:rPr>
              <a:t> </a:t>
            </a:r>
            <a:r>
              <a:rPr lang="en-US" sz="2000" i="1" dirty="0">
                <a:solidFill>
                  <a:srgbClr val="800000"/>
                </a:solidFill>
              </a:rPr>
              <a:t>are before the LORD; So how much more the hearts of the sons of men. </a:t>
            </a:r>
            <a:r>
              <a:rPr lang="en-US" sz="2000" dirty="0"/>
              <a:t>(</a:t>
            </a:r>
            <a:r>
              <a:rPr lang="en-US" sz="2000" b="1" dirty="0">
                <a:solidFill>
                  <a:srgbClr val="800000"/>
                </a:solidFill>
              </a:rPr>
              <a:t>Proverbs 15:11</a:t>
            </a:r>
            <a:r>
              <a:rPr lang="en-US" sz="2000" dirty="0"/>
              <a:t>)</a:t>
            </a:r>
          </a:p>
          <a:p>
            <a:pPr marL="0" indent="0">
              <a:spcBef>
                <a:spcPts val="0"/>
              </a:spcBef>
              <a:buNone/>
            </a:pPr>
            <a:r>
              <a:rPr lang="en-US" sz="2000" b="1" i="1" dirty="0">
                <a:solidFill>
                  <a:srgbClr val="800000"/>
                </a:solidFill>
              </a:rPr>
              <a:t>Hell and </a:t>
            </a:r>
            <a:r>
              <a:rPr lang="en-US" sz="2000" b="1" i="1" u="sng" dirty="0">
                <a:solidFill>
                  <a:srgbClr val="800000"/>
                </a:solidFill>
              </a:rPr>
              <a:t>Destruction</a:t>
            </a:r>
            <a:r>
              <a:rPr lang="en-US" sz="2000" b="1" i="1" dirty="0">
                <a:solidFill>
                  <a:srgbClr val="800000"/>
                </a:solidFill>
              </a:rPr>
              <a:t> are never full</a:t>
            </a:r>
            <a:r>
              <a:rPr lang="en-US" sz="2000" i="1" dirty="0">
                <a:solidFill>
                  <a:srgbClr val="800000"/>
                </a:solidFill>
              </a:rPr>
              <a:t>; So the eyes of man are never satisfied. </a:t>
            </a:r>
            <a:r>
              <a:rPr lang="en-US" sz="2000" dirty="0"/>
              <a:t>(</a:t>
            </a:r>
            <a:r>
              <a:rPr lang="en-US" sz="2000" b="1" dirty="0">
                <a:solidFill>
                  <a:srgbClr val="800000"/>
                </a:solidFill>
              </a:rPr>
              <a:t>Pr. 27:20</a:t>
            </a:r>
            <a:r>
              <a:rPr lang="en-US" sz="2000" dirty="0"/>
              <a:t>)</a:t>
            </a:r>
          </a:p>
          <a:p>
            <a:pPr marL="0" indent="0">
              <a:spcBef>
                <a:spcPts val="0"/>
              </a:spcBef>
              <a:buNone/>
            </a:pPr>
            <a:r>
              <a:rPr lang="en-US" sz="2000" b="1" i="1" u="sng" dirty="0">
                <a:solidFill>
                  <a:srgbClr val="800000"/>
                </a:solidFill>
              </a:rPr>
              <a:t>Destruction</a:t>
            </a:r>
            <a:r>
              <a:rPr lang="en-US" sz="2000" b="1" i="1" dirty="0">
                <a:solidFill>
                  <a:srgbClr val="800000"/>
                </a:solidFill>
              </a:rPr>
              <a:t> and Death </a:t>
            </a:r>
            <a:r>
              <a:rPr lang="en-US" sz="2000" i="1" dirty="0">
                <a:solidFill>
                  <a:srgbClr val="800000"/>
                </a:solidFill>
              </a:rPr>
              <a:t>say, ‘We have heard a report about it with our ears.’</a:t>
            </a:r>
            <a:r>
              <a:rPr lang="en-US" sz="2000" dirty="0"/>
              <a:t> (</a:t>
            </a:r>
            <a:r>
              <a:rPr lang="en-US" sz="2000" b="1" dirty="0">
                <a:solidFill>
                  <a:srgbClr val="800000"/>
                </a:solidFill>
              </a:rPr>
              <a:t>Jb.28:22</a:t>
            </a:r>
            <a:r>
              <a:rPr lang="en-US" sz="2000" dirty="0"/>
              <a:t>)</a:t>
            </a:r>
          </a:p>
          <a:p>
            <a:pPr marL="0" indent="0">
              <a:spcBef>
                <a:spcPts val="0"/>
              </a:spcBef>
              <a:buNone/>
            </a:pPr>
            <a:r>
              <a:rPr lang="en-US" sz="2000" i="1" dirty="0">
                <a:solidFill>
                  <a:srgbClr val="800000"/>
                </a:solidFill>
              </a:rPr>
              <a:t>You are </a:t>
            </a:r>
            <a:r>
              <a:rPr lang="en-US" sz="2000" b="1" i="1" dirty="0">
                <a:solidFill>
                  <a:srgbClr val="800000"/>
                </a:solidFill>
              </a:rPr>
              <a:t>of your father </a:t>
            </a:r>
            <a:r>
              <a:rPr lang="en-US" sz="2000" b="1" i="1" u="sng" dirty="0">
                <a:solidFill>
                  <a:srgbClr val="800000"/>
                </a:solidFill>
              </a:rPr>
              <a:t>the devil</a:t>
            </a:r>
            <a:r>
              <a:rPr lang="en-US" sz="2000" i="1" dirty="0">
                <a:solidFill>
                  <a:srgbClr val="800000"/>
                </a:solidFill>
              </a:rPr>
              <a:t>, and </a:t>
            </a:r>
            <a:r>
              <a:rPr lang="en-US" sz="2000" b="1" i="1" dirty="0">
                <a:solidFill>
                  <a:srgbClr val="800000"/>
                </a:solidFill>
              </a:rPr>
              <a:t>the desires of your father you want to do</a:t>
            </a:r>
            <a:r>
              <a:rPr lang="en-US" sz="2000" i="1" dirty="0">
                <a:solidFill>
                  <a:srgbClr val="800000"/>
                </a:solidFill>
              </a:rPr>
              <a:t>. </a:t>
            </a:r>
            <a:r>
              <a:rPr lang="en-US" sz="2000" b="1" i="1" dirty="0">
                <a:solidFill>
                  <a:srgbClr val="800000"/>
                </a:solidFill>
              </a:rPr>
              <a:t>He was a </a:t>
            </a:r>
            <a:r>
              <a:rPr lang="en-US" sz="2000" b="1" i="1" u="sng" dirty="0">
                <a:solidFill>
                  <a:srgbClr val="800000"/>
                </a:solidFill>
              </a:rPr>
              <a:t>murderer from the beginning</a:t>
            </a:r>
            <a:r>
              <a:rPr lang="en-US" sz="2000" i="1" dirty="0">
                <a:solidFill>
                  <a:srgbClr val="800000"/>
                </a:solidFill>
              </a:rPr>
              <a:t>, and does not stand in the truth, because there is no truth in him. When he speaks a lie, he speaks from his own resources, for he is a liar and the father of it.</a:t>
            </a:r>
            <a:r>
              <a:rPr lang="en-US" sz="2000" dirty="0"/>
              <a:t> (</a:t>
            </a:r>
            <a:r>
              <a:rPr lang="en-US" sz="2000" b="1" dirty="0">
                <a:solidFill>
                  <a:srgbClr val="800000"/>
                </a:solidFill>
              </a:rPr>
              <a:t>John 8:44</a:t>
            </a:r>
            <a:r>
              <a:rPr lang="en-US" sz="2000" dirty="0"/>
              <a:t>)</a:t>
            </a:r>
          </a:p>
          <a:p>
            <a:pPr>
              <a:spcBef>
                <a:spcPts val="0"/>
              </a:spcBef>
            </a:pPr>
            <a:r>
              <a:rPr lang="en-US" sz="2000" i="1" dirty="0">
                <a:solidFill>
                  <a:srgbClr val="800000"/>
                </a:solidFill>
              </a:rPr>
              <a:t>“Destroyer” </a:t>
            </a:r>
            <a:r>
              <a:rPr lang="en-US" sz="2000" dirty="0"/>
              <a:t>is opposite of </a:t>
            </a:r>
            <a:r>
              <a:rPr lang="en-US" sz="2000" i="1" dirty="0">
                <a:solidFill>
                  <a:srgbClr val="800000"/>
                </a:solidFill>
              </a:rPr>
              <a:t>“Creator”</a:t>
            </a:r>
            <a:r>
              <a:rPr lang="en-US" sz="2000" dirty="0"/>
              <a:t> (</a:t>
            </a:r>
            <a:r>
              <a:rPr lang="en-US" sz="2000" b="1" dirty="0">
                <a:solidFill>
                  <a:srgbClr val="800000"/>
                </a:solidFill>
              </a:rPr>
              <a:t>Isaiah 40:28; Romans 1:25</a:t>
            </a:r>
            <a:r>
              <a:rPr lang="en-US" sz="2000" dirty="0"/>
              <a:t>).</a:t>
            </a:r>
          </a:p>
          <a:p>
            <a:pPr>
              <a:spcBef>
                <a:spcPts val="0"/>
              </a:spcBef>
            </a:pPr>
            <a:r>
              <a:rPr lang="en-US" sz="2000" dirty="0"/>
              <a:t>Reference to the Devil, or those influenced by him (</a:t>
            </a:r>
            <a:r>
              <a:rPr lang="en-US" sz="2000" b="1" dirty="0">
                <a:solidFill>
                  <a:srgbClr val="800000"/>
                </a:solidFill>
              </a:rPr>
              <a:t>John 8:44; 13:2</a:t>
            </a:r>
            <a:r>
              <a:rPr lang="en-US" sz="2000" dirty="0"/>
              <a:t>).</a:t>
            </a:r>
          </a:p>
        </p:txBody>
      </p:sp>
    </p:spTree>
    <p:extLst>
      <p:ext uri="{BB962C8B-B14F-4D97-AF65-F5344CB8AC3E}">
        <p14:creationId xmlns:p14="http://schemas.microsoft.com/office/powerpoint/2010/main" val="218776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Moral Rottenness</a:t>
            </a:r>
          </a:p>
        </p:txBody>
      </p:sp>
      <p:sp>
        <p:nvSpPr>
          <p:cNvPr id="3" name="Content Placeholder 2"/>
          <p:cNvSpPr>
            <a:spLocks noGrp="1"/>
          </p:cNvSpPr>
          <p:nvPr>
            <p:ph sz="quarter" idx="10"/>
          </p:nvPr>
        </p:nvSpPr>
        <p:spPr/>
        <p:txBody>
          <a:bodyPr/>
          <a:lstStyle/>
          <a:p>
            <a:pPr marL="0" lvl="0" indent="0">
              <a:lnSpc>
                <a:spcPct val="95000"/>
              </a:lnSpc>
              <a:spcBef>
                <a:spcPts val="0"/>
              </a:spcBef>
              <a:buNone/>
            </a:pPr>
            <a:r>
              <a:rPr lang="en-US" sz="1800" b="1" i="1" dirty="0">
                <a:solidFill>
                  <a:srgbClr val="800000"/>
                </a:solidFill>
              </a:rPr>
              <a:t>One woe is past</a:t>
            </a:r>
            <a:r>
              <a:rPr lang="en-US" sz="1800" i="1" dirty="0">
                <a:solidFill>
                  <a:srgbClr val="800000"/>
                </a:solidFill>
              </a:rPr>
              <a:t>. Behold, still </a:t>
            </a:r>
            <a:r>
              <a:rPr lang="en-US" sz="1800" b="1" i="1" dirty="0">
                <a:solidFill>
                  <a:srgbClr val="800000"/>
                </a:solidFill>
              </a:rPr>
              <a:t>two more woes are </a:t>
            </a:r>
            <a:r>
              <a:rPr lang="en-US" sz="1800" b="1" i="1" u="sng" dirty="0">
                <a:solidFill>
                  <a:srgbClr val="800000"/>
                </a:solidFill>
              </a:rPr>
              <a:t>coming after</a:t>
            </a:r>
            <a:r>
              <a:rPr lang="en-US" sz="1800" i="1" dirty="0">
                <a:solidFill>
                  <a:srgbClr val="800000"/>
                </a:solidFill>
              </a:rPr>
              <a:t> these things. </a:t>
            </a:r>
            <a:r>
              <a:rPr lang="en-US" sz="1800" dirty="0"/>
              <a:t>(</a:t>
            </a:r>
            <a:r>
              <a:rPr lang="en-US" sz="1800" b="1" dirty="0">
                <a:solidFill>
                  <a:srgbClr val="800000"/>
                </a:solidFill>
              </a:rPr>
              <a:t>9:12</a:t>
            </a:r>
            <a:r>
              <a:rPr lang="en-US" sz="1800" dirty="0"/>
              <a:t>)</a:t>
            </a:r>
          </a:p>
          <a:p>
            <a:pPr marL="346075" lvl="0" indent="-346075">
              <a:lnSpc>
                <a:spcPct val="95000"/>
              </a:lnSpc>
              <a:spcBef>
                <a:spcPts val="0"/>
              </a:spcBef>
              <a:buFont typeface="+mj-lt"/>
              <a:buAutoNum type="arabicPeriod" startAt="7"/>
            </a:pPr>
            <a:r>
              <a:rPr lang="en-US" sz="1800" dirty="0"/>
              <a:t>What might this woe represent?  What are these locusts?  How do they really torment men?  Is it suggesting a plague of demon possession?</a:t>
            </a:r>
          </a:p>
          <a:p>
            <a:pPr>
              <a:lnSpc>
                <a:spcPct val="95000"/>
              </a:lnSpc>
              <a:spcBef>
                <a:spcPts val="0"/>
              </a:spcBef>
            </a:pPr>
            <a:r>
              <a:rPr lang="en-US" sz="1800" dirty="0"/>
              <a:t>Most likely </a:t>
            </a:r>
            <a:r>
              <a:rPr lang="en-US" sz="1800" b="1" i="1" dirty="0"/>
              <a:t>not</a:t>
            </a:r>
            <a:r>
              <a:rPr lang="en-US" sz="1800" dirty="0"/>
              <a:t> demon possession because ended with Messianic age (</a:t>
            </a:r>
            <a:r>
              <a:rPr lang="en-US" sz="1800" b="1" dirty="0">
                <a:solidFill>
                  <a:srgbClr val="800000"/>
                </a:solidFill>
              </a:rPr>
              <a:t>Luke 10:17-20; Zechariah 13:1-3</a:t>
            </a:r>
            <a:r>
              <a:rPr lang="en-US" sz="1800" dirty="0"/>
              <a:t>).</a:t>
            </a:r>
          </a:p>
          <a:p>
            <a:pPr>
              <a:lnSpc>
                <a:spcPct val="95000"/>
              </a:lnSpc>
              <a:spcBef>
                <a:spcPts val="0"/>
              </a:spcBef>
            </a:pPr>
            <a:r>
              <a:rPr lang="en-US" sz="1800" dirty="0"/>
              <a:t>People may perform the will of the Devil and demons as much as they give themselves over to do their will (</a:t>
            </a:r>
            <a:r>
              <a:rPr lang="en-US" sz="1800" b="1" dirty="0">
                <a:solidFill>
                  <a:srgbClr val="800000"/>
                </a:solidFill>
              </a:rPr>
              <a:t>James 3:14-16; 1 Tim. 4:1; 2 Cor. 11:13-15; John 8:44; 13:2</a:t>
            </a:r>
            <a:r>
              <a:rPr lang="en-US" sz="1800" dirty="0"/>
              <a:t>).</a:t>
            </a:r>
          </a:p>
          <a:p>
            <a:pPr marL="0" indent="0">
              <a:lnSpc>
                <a:spcPct val="95000"/>
              </a:lnSpc>
              <a:spcBef>
                <a:spcPts val="0"/>
              </a:spcBef>
              <a:buNone/>
            </a:pPr>
            <a:r>
              <a:rPr lang="en-US" sz="1800" i="1" dirty="0">
                <a:solidFill>
                  <a:srgbClr val="800000"/>
                </a:solidFill>
              </a:rPr>
              <a:t>There is </a:t>
            </a:r>
            <a:r>
              <a:rPr lang="en-US" sz="1800" b="1" i="1" dirty="0">
                <a:solidFill>
                  <a:srgbClr val="800000"/>
                </a:solidFill>
              </a:rPr>
              <a:t>a </a:t>
            </a:r>
            <a:r>
              <a:rPr lang="en-US" sz="1800" b="1" i="1" u="sng" dirty="0">
                <a:solidFill>
                  <a:srgbClr val="800000"/>
                </a:solidFill>
              </a:rPr>
              <a:t>generation</a:t>
            </a:r>
            <a:r>
              <a:rPr lang="en-US" sz="1800" b="1" i="1" dirty="0">
                <a:solidFill>
                  <a:srgbClr val="800000"/>
                </a:solidFill>
              </a:rPr>
              <a:t> that </a:t>
            </a:r>
            <a:r>
              <a:rPr lang="en-US" sz="1800" b="1" i="1" u="sng" dirty="0">
                <a:solidFill>
                  <a:srgbClr val="800000"/>
                </a:solidFill>
              </a:rPr>
              <a:t>curses its father</a:t>
            </a:r>
            <a:r>
              <a:rPr lang="en-US" sz="1800" i="1" dirty="0">
                <a:solidFill>
                  <a:srgbClr val="800000"/>
                </a:solidFill>
              </a:rPr>
              <a:t>, And </a:t>
            </a:r>
            <a:r>
              <a:rPr lang="en-US" sz="1800" b="1" i="1" dirty="0">
                <a:solidFill>
                  <a:srgbClr val="800000"/>
                </a:solidFill>
              </a:rPr>
              <a:t>does not bless its mother</a:t>
            </a:r>
            <a:r>
              <a:rPr lang="en-US" sz="1800" i="1" dirty="0">
                <a:solidFill>
                  <a:srgbClr val="800000"/>
                </a:solidFill>
              </a:rPr>
              <a:t>.  There is a generation that is </a:t>
            </a:r>
            <a:r>
              <a:rPr lang="en-US" sz="1800" b="1" i="1" dirty="0">
                <a:solidFill>
                  <a:srgbClr val="800000"/>
                </a:solidFill>
              </a:rPr>
              <a:t>pure in its own eyes, Yet is not washed </a:t>
            </a:r>
            <a:r>
              <a:rPr lang="en-US" sz="1800" i="1" dirty="0">
                <a:solidFill>
                  <a:srgbClr val="800000"/>
                </a:solidFill>
              </a:rPr>
              <a:t>from its filthiness.  There is a generation – oh, how lofty are their eyes! And their eyelids are lifted up.  There </a:t>
            </a:r>
            <a:r>
              <a:rPr lang="en-US" sz="1800" b="1" i="1" dirty="0">
                <a:solidFill>
                  <a:srgbClr val="800000"/>
                </a:solidFill>
              </a:rPr>
              <a:t>is a generation whose </a:t>
            </a:r>
            <a:r>
              <a:rPr lang="en-US" sz="1800" b="1" i="1" u="sng" dirty="0">
                <a:solidFill>
                  <a:srgbClr val="800000"/>
                </a:solidFill>
              </a:rPr>
              <a:t>teeth are like swords</a:t>
            </a:r>
            <a:r>
              <a:rPr lang="en-US" sz="1800" b="1" i="1" dirty="0">
                <a:solidFill>
                  <a:srgbClr val="800000"/>
                </a:solidFill>
              </a:rPr>
              <a:t>, And whose </a:t>
            </a:r>
            <a:r>
              <a:rPr lang="en-US" sz="1800" b="1" i="1" u="sng" dirty="0">
                <a:solidFill>
                  <a:srgbClr val="800000"/>
                </a:solidFill>
              </a:rPr>
              <a:t>fangs are like knives</a:t>
            </a:r>
            <a:r>
              <a:rPr lang="en-US" sz="1800" b="1" i="1" dirty="0">
                <a:solidFill>
                  <a:srgbClr val="800000"/>
                </a:solidFill>
              </a:rPr>
              <a:t>, To devour </a:t>
            </a:r>
            <a:r>
              <a:rPr lang="en-US" sz="1800" i="1" dirty="0">
                <a:solidFill>
                  <a:srgbClr val="800000"/>
                </a:solidFill>
              </a:rPr>
              <a:t>the poor from off the earth, And the needy from among men.  The </a:t>
            </a:r>
            <a:r>
              <a:rPr lang="en-US" sz="1800" b="1" i="1" u="sng" dirty="0">
                <a:solidFill>
                  <a:srgbClr val="800000"/>
                </a:solidFill>
              </a:rPr>
              <a:t>leech</a:t>
            </a:r>
            <a:r>
              <a:rPr lang="en-US" sz="1800" b="1" i="1" dirty="0">
                <a:solidFill>
                  <a:srgbClr val="800000"/>
                </a:solidFill>
              </a:rPr>
              <a:t> has two daughters – Give and Give</a:t>
            </a:r>
            <a:r>
              <a:rPr lang="en-US" sz="1800" i="1" dirty="0">
                <a:solidFill>
                  <a:srgbClr val="800000"/>
                </a:solidFill>
              </a:rPr>
              <a:t>! There are three things that are </a:t>
            </a:r>
            <a:r>
              <a:rPr lang="en-US" sz="1800" b="1" i="1" dirty="0">
                <a:solidFill>
                  <a:srgbClr val="800000"/>
                </a:solidFill>
              </a:rPr>
              <a:t>never satisfied, Four never say, “Enough!”</a:t>
            </a:r>
            <a:r>
              <a:rPr lang="en-US" sz="1800" i="1" dirty="0">
                <a:solidFill>
                  <a:srgbClr val="800000"/>
                </a:solidFill>
              </a:rPr>
              <a:t>: …  </a:t>
            </a:r>
            <a:r>
              <a:rPr lang="en-US" sz="1800" b="1" i="1" dirty="0">
                <a:solidFill>
                  <a:srgbClr val="800000"/>
                </a:solidFill>
              </a:rPr>
              <a:t>The eye that </a:t>
            </a:r>
            <a:r>
              <a:rPr lang="en-US" sz="1800" b="1" i="1" u="sng" dirty="0">
                <a:solidFill>
                  <a:srgbClr val="800000"/>
                </a:solidFill>
              </a:rPr>
              <a:t>mocks his father</a:t>
            </a:r>
            <a:r>
              <a:rPr lang="en-US" sz="1800" b="1" i="1" dirty="0">
                <a:solidFill>
                  <a:srgbClr val="800000"/>
                </a:solidFill>
              </a:rPr>
              <a:t>, And </a:t>
            </a:r>
            <a:r>
              <a:rPr lang="en-US" sz="1800" b="1" i="1" u="sng" dirty="0">
                <a:solidFill>
                  <a:srgbClr val="800000"/>
                </a:solidFill>
              </a:rPr>
              <a:t>scorns obedience to his mother</a:t>
            </a:r>
            <a:r>
              <a:rPr lang="en-US" sz="1800" i="1" dirty="0">
                <a:solidFill>
                  <a:srgbClr val="800000"/>
                </a:solidFill>
              </a:rPr>
              <a:t>, The ravens of the valley will pick it out, And the young eagles will eat it. </a:t>
            </a:r>
            <a:r>
              <a:rPr lang="en-US" sz="1800" dirty="0"/>
              <a:t>(</a:t>
            </a:r>
            <a:r>
              <a:rPr lang="en-US" sz="1800" b="1" dirty="0">
                <a:solidFill>
                  <a:srgbClr val="800000"/>
                </a:solidFill>
              </a:rPr>
              <a:t>Proverbs 30:11-17</a:t>
            </a:r>
            <a:r>
              <a:rPr lang="en-US" sz="1800" dirty="0"/>
              <a:t>)</a:t>
            </a:r>
          </a:p>
          <a:p>
            <a:pPr>
              <a:lnSpc>
                <a:spcPct val="95000"/>
              </a:lnSpc>
              <a:spcBef>
                <a:spcPts val="0"/>
              </a:spcBef>
            </a:pPr>
            <a:r>
              <a:rPr lang="en-US" sz="1800" dirty="0"/>
              <a:t>Just one example of destruction arising from within because of internal, moral rottenness.</a:t>
            </a:r>
          </a:p>
        </p:txBody>
      </p:sp>
    </p:spTree>
    <p:extLst>
      <p:ext uri="{BB962C8B-B14F-4D97-AF65-F5344CB8AC3E}">
        <p14:creationId xmlns:p14="http://schemas.microsoft.com/office/powerpoint/2010/main" val="233573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Second Woe</a:t>
            </a:r>
          </a:p>
          <a:p>
            <a:r>
              <a:rPr lang="en-US" dirty="0"/>
              <a:t>(Trumpet #6)</a:t>
            </a:r>
          </a:p>
          <a:p>
            <a:r>
              <a:rPr lang="en-US" dirty="0">
                <a:solidFill>
                  <a:srgbClr val="C00000"/>
                </a:solidFill>
              </a:rPr>
              <a:t>Revelation 9:13-21</a:t>
            </a:r>
          </a:p>
        </p:txBody>
      </p:sp>
    </p:spTree>
    <p:extLst>
      <p:ext uri="{BB962C8B-B14F-4D97-AF65-F5344CB8AC3E}">
        <p14:creationId xmlns:p14="http://schemas.microsoft.com/office/powerpoint/2010/main" val="4176451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Sounding of the First</a:t>
            </a:r>
            <a:br>
              <a:rPr lang="en-US" dirty="0"/>
            </a:br>
            <a:r>
              <a:rPr lang="en-US" dirty="0"/>
              <a:t>Four Trumpets</a:t>
            </a:r>
          </a:p>
          <a:p>
            <a:r>
              <a:rPr lang="en-US" dirty="0">
                <a:solidFill>
                  <a:srgbClr val="C00000"/>
                </a:solidFill>
              </a:rPr>
              <a:t>Revelation 8:7-13</a:t>
            </a:r>
          </a:p>
        </p:txBody>
      </p:sp>
    </p:spTree>
    <p:extLst>
      <p:ext uri="{BB962C8B-B14F-4D97-AF65-F5344CB8AC3E}">
        <p14:creationId xmlns:p14="http://schemas.microsoft.com/office/powerpoint/2010/main" val="1425208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8E5A9-6B81-2DEA-3F7C-101D2AF4D0D1}"/>
              </a:ext>
            </a:extLst>
          </p:cNvPr>
          <p:cNvSpPr>
            <a:spLocks noGrp="1"/>
          </p:cNvSpPr>
          <p:nvPr>
            <p:ph type="title"/>
          </p:nvPr>
        </p:nvSpPr>
        <p:spPr/>
        <p:txBody>
          <a:bodyPr/>
          <a:lstStyle/>
          <a:p>
            <a:r>
              <a:rPr lang="en-US" dirty="0"/>
              <a:t>Overcoming Danger of Wormwood</a:t>
            </a:r>
          </a:p>
        </p:txBody>
      </p:sp>
      <p:sp>
        <p:nvSpPr>
          <p:cNvPr id="3" name="Content Placeholder 2">
            <a:extLst>
              <a:ext uri="{FF2B5EF4-FFF2-40B4-BE49-F238E27FC236}">
                <a16:creationId xmlns:a16="http://schemas.microsoft.com/office/drawing/2014/main" id="{82ADE01C-47D0-0BC2-D17E-B937D9D793C7}"/>
              </a:ext>
            </a:extLst>
          </p:cNvPr>
          <p:cNvSpPr>
            <a:spLocks noGrp="1"/>
          </p:cNvSpPr>
          <p:nvPr>
            <p:ph sz="quarter" idx="10"/>
          </p:nvPr>
        </p:nvSpPr>
        <p:spPr/>
        <p:txBody>
          <a:bodyPr/>
          <a:lstStyle/>
          <a:p>
            <a:pPr>
              <a:spcBef>
                <a:spcPts val="100"/>
              </a:spcBef>
            </a:pPr>
            <a:r>
              <a:rPr lang="en-US" dirty="0"/>
              <a:t>How do we overcome the dangers associated with bitterness?</a:t>
            </a:r>
          </a:p>
          <a:p>
            <a:pPr marL="0" indent="0">
              <a:spcBef>
                <a:spcPts val="100"/>
              </a:spcBef>
              <a:buNone/>
            </a:pPr>
            <a:r>
              <a:rPr lang="en-US" b="1" i="1" dirty="0">
                <a:solidFill>
                  <a:srgbClr val="800000"/>
                </a:solidFill>
              </a:rPr>
              <a:t>looking carefully </a:t>
            </a:r>
            <a:r>
              <a:rPr lang="en-US" i="1" dirty="0">
                <a:solidFill>
                  <a:srgbClr val="800000"/>
                </a:solidFill>
              </a:rPr>
              <a:t>lest anyone fall short of the grace of God; </a:t>
            </a:r>
            <a:r>
              <a:rPr lang="en-US" b="1" i="1" dirty="0">
                <a:solidFill>
                  <a:srgbClr val="800000"/>
                </a:solidFill>
              </a:rPr>
              <a:t>lest any </a:t>
            </a:r>
            <a:r>
              <a:rPr lang="en-US" b="1" i="1" u="sng" dirty="0">
                <a:solidFill>
                  <a:srgbClr val="800000"/>
                </a:solidFill>
              </a:rPr>
              <a:t>root of bitterness</a:t>
            </a:r>
            <a:r>
              <a:rPr lang="en-US" b="1" i="1" dirty="0">
                <a:solidFill>
                  <a:srgbClr val="800000"/>
                </a:solidFill>
              </a:rPr>
              <a:t> springing up cause trouble</a:t>
            </a:r>
            <a:r>
              <a:rPr lang="en-US" i="1" dirty="0">
                <a:solidFill>
                  <a:srgbClr val="800000"/>
                </a:solidFill>
              </a:rPr>
              <a:t>, and by this </a:t>
            </a:r>
            <a:r>
              <a:rPr lang="en-US" b="1" i="1" dirty="0">
                <a:solidFill>
                  <a:srgbClr val="800000"/>
                </a:solidFill>
              </a:rPr>
              <a:t>many become defiled</a:t>
            </a:r>
            <a:r>
              <a:rPr lang="en-US" i="1" dirty="0">
                <a:solidFill>
                  <a:srgbClr val="800000"/>
                </a:solidFill>
              </a:rPr>
              <a:t>; </a:t>
            </a:r>
            <a:r>
              <a:rPr lang="en-US" i="1" dirty="0" err="1">
                <a:solidFill>
                  <a:srgbClr val="800000"/>
                </a:solidFill>
              </a:rPr>
              <a:t>lest</a:t>
            </a:r>
            <a:r>
              <a:rPr lang="en-US" i="1" dirty="0">
                <a:solidFill>
                  <a:srgbClr val="800000"/>
                </a:solidFill>
              </a:rPr>
              <a:t> there be any fornicator or profane person like Esau, who </a:t>
            </a:r>
            <a:r>
              <a:rPr lang="en-US" b="1" i="1" dirty="0">
                <a:solidFill>
                  <a:srgbClr val="800000"/>
                </a:solidFill>
              </a:rPr>
              <a:t>for one morsel of food sold his birthright</a:t>
            </a:r>
            <a:r>
              <a:rPr lang="en-US" i="1" dirty="0">
                <a:solidFill>
                  <a:srgbClr val="800000"/>
                </a:solidFill>
              </a:rPr>
              <a:t>. </a:t>
            </a:r>
            <a:r>
              <a:rPr lang="en-US" dirty="0"/>
              <a:t>(</a:t>
            </a:r>
            <a:r>
              <a:rPr lang="en-US" b="1" dirty="0">
                <a:solidFill>
                  <a:srgbClr val="800000"/>
                </a:solidFill>
              </a:rPr>
              <a:t>Hebrews 12:6-17; </a:t>
            </a:r>
            <a:r>
              <a:rPr lang="en-US" b="1" dirty="0" err="1">
                <a:solidFill>
                  <a:srgbClr val="800000"/>
                </a:solidFill>
              </a:rPr>
              <a:t>Deu</a:t>
            </a:r>
            <a:r>
              <a:rPr lang="en-US" b="1" dirty="0">
                <a:solidFill>
                  <a:srgbClr val="800000"/>
                </a:solidFill>
              </a:rPr>
              <a:t>. 29:18</a:t>
            </a:r>
            <a:r>
              <a:rPr lang="en-US" dirty="0"/>
              <a:t>)</a:t>
            </a:r>
          </a:p>
          <a:p>
            <a:pPr>
              <a:spcBef>
                <a:spcPts val="100"/>
              </a:spcBef>
            </a:pPr>
            <a:r>
              <a:rPr lang="en-US" dirty="0"/>
              <a:t>How does bitterness consume a person, destroy them (</a:t>
            </a:r>
            <a:r>
              <a:rPr lang="en-US" b="1" dirty="0">
                <a:solidFill>
                  <a:srgbClr val="800000"/>
                </a:solidFill>
              </a:rPr>
              <a:t>Gn. 25:29-34</a:t>
            </a:r>
            <a:r>
              <a:rPr lang="en-US" dirty="0"/>
              <a:t>)?</a:t>
            </a:r>
          </a:p>
          <a:p>
            <a:pPr>
              <a:spcBef>
                <a:spcPts val="100"/>
              </a:spcBef>
            </a:pPr>
            <a:r>
              <a:rPr lang="en-US" dirty="0"/>
              <a:t>Each have unique, but not too unique (</a:t>
            </a:r>
            <a:r>
              <a:rPr lang="en-US" b="1" dirty="0">
                <a:solidFill>
                  <a:srgbClr val="800000"/>
                </a:solidFill>
              </a:rPr>
              <a:t>Pro. 14:10; 1 Cor. 10:13</a:t>
            </a:r>
            <a:r>
              <a:rPr lang="en-US" dirty="0"/>
              <a:t>).</a:t>
            </a:r>
          </a:p>
          <a:p>
            <a:pPr>
              <a:spcBef>
                <a:spcPts val="100"/>
              </a:spcBef>
            </a:pPr>
            <a:r>
              <a:rPr lang="en-US" dirty="0"/>
              <a:t>Do not be distracted by others’ state (</a:t>
            </a:r>
            <a:r>
              <a:rPr lang="en-US" b="1" dirty="0">
                <a:solidFill>
                  <a:srgbClr val="800000"/>
                </a:solidFill>
              </a:rPr>
              <a:t>Eph. 4:31-32; John 21:18-22</a:t>
            </a:r>
            <a:r>
              <a:rPr lang="en-US" dirty="0"/>
              <a:t>).</a:t>
            </a:r>
          </a:p>
          <a:p>
            <a:pPr>
              <a:spcBef>
                <a:spcPts val="100"/>
              </a:spcBef>
            </a:pPr>
            <a:r>
              <a:rPr lang="en-US" dirty="0"/>
              <a:t>Focus on the blessings you have (</a:t>
            </a:r>
            <a:r>
              <a:rPr lang="en-US" b="1" dirty="0">
                <a:solidFill>
                  <a:srgbClr val="800000"/>
                </a:solidFill>
              </a:rPr>
              <a:t>Acts 8:19-24</a:t>
            </a:r>
            <a:r>
              <a:rPr lang="en-US" dirty="0"/>
              <a:t>).  </a:t>
            </a:r>
          </a:p>
          <a:p>
            <a:pPr>
              <a:spcBef>
                <a:spcPts val="100"/>
              </a:spcBef>
            </a:pPr>
            <a:r>
              <a:rPr lang="en-US" dirty="0"/>
              <a:t>Be thankful for those and make the most of them (</a:t>
            </a:r>
            <a:r>
              <a:rPr lang="en-US" b="1" dirty="0">
                <a:solidFill>
                  <a:srgbClr val="800000"/>
                </a:solidFill>
              </a:rPr>
              <a:t>2 Tim. 3:2</a:t>
            </a:r>
            <a:r>
              <a:rPr lang="en-US" dirty="0"/>
              <a:t>).</a:t>
            </a:r>
          </a:p>
          <a:p>
            <a:pPr>
              <a:spcBef>
                <a:spcPts val="100"/>
              </a:spcBef>
            </a:pPr>
            <a:r>
              <a:rPr lang="en-US" dirty="0"/>
              <a:t>By faith, focus on blessings produced by trial (</a:t>
            </a:r>
            <a:r>
              <a:rPr lang="en-US" b="1" dirty="0">
                <a:solidFill>
                  <a:srgbClr val="800000"/>
                </a:solidFill>
              </a:rPr>
              <a:t>James 1:2-12</a:t>
            </a:r>
            <a:r>
              <a:rPr lang="en-US" dirty="0"/>
              <a:t>).</a:t>
            </a:r>
          </a:p>
        </p:txBody>
      </p:sp>
    </p:spTree>
    <p:extLst>
      <p:ext uri="{BB962C8B-B14F-4D97-AF65-F5344CB8AC3E}">
        <p14:creationId xmlns:p14="http://schemas.microsoft.com/office/powerpoint/2010/main" val="167465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 the Three Woes</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7"/>
            </a:pPr>
            <a:r>
              <a:rPr lang="en-US" sz="2000" dirty="0"/>
              <a:t>According to the flying angel (or eagle), what was to be associated with each of the three remaining trumpet blasts?  They were considered as what?</a:t>
            </a:r>
          </a:p>
          <a:p>
            <a:pPr marL="0" indent="0">
              <a:spcBef>
                <a:spcPts val="0"/>
              </a:spcBef>
              <a:buNone/>
            </a:pPr>
            <a:r>
              <a:rPr lang="en-US" sz="2000" i="1" dirty="0">
                <a:solidFill>
                  <a:srgbClr val="800000"/>
                </a:solidFill>
              </a:rPr>
              <a:t>And I looked, and I heard an angel flying through the midst of heaven, saying with a loud voice, “</a:t>
            </a:r>
            <a:r>
              <a:rPr lang="en-US" sz="2000" b="1" i="1" u="sng" dirty="0">
                <a:solidFill>
                  <a:srgbClr val="800000"/>
                </a:solidFill>
              </a:rPr>
              <a:t>Woe</a:t>
            </a:r>
            <a:r>
              <a:rPr lang="en-US" sz="2000" b="1" i="1" dirty="0">
                <a:solidFill>
                  <a:srgbClr val="800000"/>
                </a:solidFill>
              </a:rPr>
              <a:t>, </a:t>
            </a:r>
            <a:r>
              <a:rPr lang="en-US" sz="2000" b="1" i="1" u="sng" dirty="0">
                <a:solidFill>
                  <a:srgbClr val="800000"/>
                </a:solidFill>
              </a:rPr>
              <a:t>woe</a:t>
            </a:r>
            <a:r>
              <a:rPr lang="en-US" sz="2000" b="1" i="1" dirty="0">
                <a:solidFill>
                  <a:srgbClr val="800000"/>
                </a:solidFill>
              </a:rPr>
              <a:t>, </a:t>
            </a:r>
            <a:r>
              <a:rPr lang="en-US" sz="2000" b="1" i="1" u="sng" dirty="0">
                <a:solidFill>
                  <a:srgbClr val="800000"/>
                </a:solidFill>
              </a:rPr>
              <a:t>woe</a:t>
            </a:r>
            <a:r>
              <a:rPr lang="en-US" sz="2000" b="1" i="1" dirty="0">
                <a:solidFill>
                  <a:srgbClr val="800000"/>
                </a:solidFill>
              </a:rPr>
              <a:t> to the inhabitants of the earth</a:t>
            </a:r>
            <a:r>
              <a:rPr lang="en-US" sz="2000" i="1" dirty="0">
                <a:solidFill>
                  <a:srgbClr val="800000"/>
                </a:solidFill>
              </a:rPr>
              <a:t>, because of </a:t>
            </a:r>
            <a:r>
              <a:rPr lang="en-US" sz="2000" b="1" i="1" dirty="0">
                <a:solidFill>
                  <a:srgbClr val="800000"/>
                </a:solidFill>
              </a:rPr>
              <a:t>the </a:t>
            </a:r>
            <a:r>
              <a:rPr lang="en-US" sz="2000" b="1" i="1" u="sng" dirty="0">
                <a:solidFill>
                  <a:srgbClr val="800000"/>
                </a:solidFill>
              </a:rPr>
              <a:t>remaining blasts of the trumpet</a:t>
            </a:r>
            <a:r>
              <a:rPr lang="en-US" sz="2000" b="1" i="1" dirty="0">
                <a:solidFill>
                  <a:srgbClr val="800000"/>
                </a:solidFill>
              </a:rPr>
              <a:t> of the three angels who are about to sound</a:t>
            </a:r>
            <a:r>
              <a:rPr lang="en-US" sz="2000" i="1" dirty="0">
                <a:solidFill>
                  <a:srgbClr val="800000"/>
                </a:solidFill>
              </a:rPr>
              <a:t>!” </a:t>
            </a:r>
            <a:r>
              <a:rPr lang="en-US" sz="2000" dirty="0"/>
              <a:t>(</a:t>
            </a:r>
            <a:r>
              <a:rPr lang="en-US" sz="2000" b="1" dirty="0">
                <a:solidFill>
                  <a:srgbClr val="800000"/>
                </a:solidFill>
              </a:rPr>
              <a:t>8:13</a:t>
            </a:r>
            <a:r>
              <a:rPr lang="en-US" sz="2000" dirty="0"/>
              <a:t>)</a:t>
            </a:r>
          </a:p>
          <a:p>
            <a:pPr>
              <a:spcBef>
                <a:spcPts val="0"/>
              </a:spcBef>
            </a:pPr>
            <a:r>
              <a:rPr lang="en-US" sz="2000" i="1" dirty="0">
                <a:solidFill>
                  <a:srgbClr val="800000"/>
                </a:solidFill>
              </a:rPr>
              <a:t>“Eagle”</a:t>
            </a:r>
            <a:r>
              <a:rPr lang="en-US" sz="2000" dirty="0"/>
              <a:t> (Gr., </a:t>
            </a:r>
            <a:r>
              <a:rPr lang="en-US" sz="2000" i="1" dirty="0" err="1"/>
              <a:t>aetos</a:t>
            </a:r>
            <a:r>
              <a:rPr lang="en-US" sz="2000" dirty="0"/>
              <a:t>) – omen of destruction (</a:t>
            </a:r>
            <a:r>
              <a:rPr lang="en-US" sz="2000" b="1" dirty="0">
                <a:solidFill>
                  <a:srgbClr val="800000"/>
                </a:solidFill>
              </a:rPr>
              <a:t>Matthew 24:28; Luke 17:37</a:t>
            </a:r>
            <a:r>
              <a:rPr lang="en-US" sz="2000" dirty="0"/>
              <a:t>)</a:t>
            </a:r>
          </a:p>
          <a:p>
            <a:pPr>
              <a:spcBef>
                <a:spcPts val="0"/>
              </a:spcBef>
            </a:pPr>
            <a:r>
              <a:rPr lang="en-US" sz="2000" dirty="0"/>
              <a:t>Remaining blasts (#5-#7) would be so severe as to be classified as </a:t>
            </a:r>
            <a:r>
              <a:rPr lang="en-US" sz="2000" i="1" dirty="0">
                <a:solidFill>
                  <a:srgbClr val="800000"/>
                </a:solidFill>
              </a:rPr>
              <a:t>“woes”</a:t>
            </a:r>
            <a:r>
              <a:rPr lang="en-US" sz="2000" dirty="0"/>
              <a:t>.</a:t>
            </a:r>
          </a:p>
          <a:p>
            <a:pPr>
              <a:spcBef>
                <a:spcPts val="0"/>
              </a:spcBef>
            </a:pPr>
            <a:r>
              <a:rPr lang="en-US" sz="2000" i="1" dirty="0"/>
              <a:t>“Historians agree that </a:t>
            </a:r>
            <a:r>
              <a:rPr lang="en-US" sz="2000" b="1" i="1" dirty="0"/>
              <a:t>three major factors </a:t>
            </a:r>
            <a:r>
              <a:rPr lang="en-US" sz="2000" i="1" dirty="0"/>
              <a:t>contributed to Rome’s demise:  </a:t>
            </a:r>
            <a:r>
              <a:rPr lang="en-US" sz="2000" b="1" i="1" dirty="0"/>
              <a:t>natural calamity</a:t>
            </a:r>
            <a:r>
              <a:rPr lang="en-US" sz="2000" i="1" dirty="0"/>
              <a:t>, </a:t>
            </a:r>
            <a:r>
              <a:rPr lang="en-US" sz="2000" b="1" i="1" dirty="0"/>
              <a:t>internal rottenness</a:t>
            </a:r>
            <a:r>
              <a:rPr lang="en-US" sz="2000" i="1" dirty="0"/>
              <a:t>, and </a:t>
            </a:r>
            <a:r>
              <a:rPr lang="en-US" sz="2000" b="1" i="1" dirty="0"/>
              <a:t>outside invasion</a:t>
            </a:r>
            <a:r>
              <a:rPr lang="en-US" sz="2000" i="1" dirty="0"/>
              <a:t>.  It seems these three areas are symbolized, first, in the warning sounds of the trumpets, and again, but more completely, in the outpouring of God’s wrath from the seven bowls which are yet to be revealed.”  </a:t>
            </a:r>
            <a:r>
              <a:rPr lang="en-US" sz="2000" dirty="0"/>
              <a:t>(</a:t>
            </a:r>
            <a:r>
              <a:rPr lang="en-US" sz="2000" b="1" dirty="0"/>
              <a:t>Harkrider</a:t>
            </a:r>
            <a:r>
              <a:rPr lang="en-US" sz="2000" dirty="0"/>
              <a:t>, 103)</a:t>
            </a:r>
          </a:p>
          <a:p>
            <a:pPr marL="0" indent="0">
              <a:spcBef>
                <a:spcPts val="0"/>
              </a:spcBef>
              <a:buNone/>
            </a:pPr>
            <a:endParaRPr lang="en-US" sz="2000" dirty="0"/>
          </a:p>
        </p:txBody>
      </p:sp>
    </p:spTree>
    <p:extLst>
      <p:ext uri="{BB962C8B-B14F-4D97-AF65-F5344CB8AC3E}">
        <p14:creationId xmlns:p14="http://schemas.microsoft.com/office/powerpoint/2010/main" val="225948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Lesson 10 – The First Two Woes</a:t>
            </a:r>
          </a:p>
        </p:txBody>
      </p:sp>
    </p:spTree>
    <p:extLst>
      <p:ext uri="{BB962C8B-B14F-4D97-AF65-F5344CB8AC3E}">
        <p14:creationId xmlns:p14="http://schemas.microsoft.com/office/powerpoint/2010/main" val="4419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First Woe</a:t>
            </a:r>
          </a:p>
          <a:p>
            <a:r>
              <a:rPr lang="en-US" dirty="0"/>
              <a:t>(Trumpet #5)</a:t>
            </a:r>
          </a:p>
          <a:p>
            <a:r>
              <a:rPr lang="en-US" dirty="0">
                <a:solidFill>
                  <a:srgbClr val="C00000"/>
                </a:solidFill>
              </a:rPr>
              <a:t>Revelation 9:1-12</a:t>
            </a:r>
          </a:p>
        </p:txBody>
      </p:sp>
    </p:spTree>
    <p:extLst>
      <p:ext uri="{BB962C8B-B14F-4D97-AF65-F5344CB8AC3E}">
        <p14:creationId xmlns:p14="http://schemas.microsoft.com/office/powerpoint/2010/main" val="1511476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Source of the First Woe</a:t>
            </a:r>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a:pPr>
            <a:r>
              <a:rPr lang="en-US" sz="2000" dirty="0"/>
              <a:t>What was the source of the first woe (sounding of the 5</a:t>
            </a:r>
            <a:r>
              <a:rPr lang="en-US" sz="2000" baseline="30000" dirty="0"/>
              <a:t>th</a:t>
            </a:r>
            <a:r>
              <a:rPr lang="en-US" sz="2000" dirty="0"/>
              <a:t> trumpet)?  What does this represent?</a:t>
            </a:r>
          </a:p>
          <a:p>
            <a:pPr marL="0" indent="0">
              <a:lnSpc>
                <a:spcPct val="97000"/>
              </a:lnSpc>
              <a:spcBef>
                <a:spcPts val="0"/>
              </a:spcBef>
              <a:buNone/>
            </a:pPr>
            <a:r>
              <a:rPr lang="en-US" sz="2000" i="1" dirty="0">
                <a:solidFill>
                  <a:srgbClr val="800000"/>
                </a:solidFill>
              </a:rPr>
              <a:t>Then </a:t>
            </a:r>
            <a:r>
              <a:rPr lang="en-US" sz="2000" b="1" i="1" dirty="0">
                <a:solidFill>
                  <a:srgbClr val="800000"/>
                </a:solidFill>
              </a:rPr>
              <a:t>the </a:t>
            </a:r>
            <a:r>
              <a:rPr lang="en-US" sz="2000" b="1" i="1" u="sng" dirty="0">
                <a:solidFill>
                  <a:srgbClr val="800000"/>
                </a:solidFill>
              </a:rPr>
              <a:t>fifth</a:t>
            </a:r>
            <a:r>
              <a:rPr lang="en-US" sz="2000" b="1" i="1" dirty="0">
                <a:solidFill>
                  <a:srgbClr val="800000"/>
                </a:solidFill>
              </a:rPr>
              <a:t> angel sounded</a:t>
            </a:r>
            <a:r>
              <a:rPr lang="en-US" sz="2000" i="1" dirty="0">
                <a:solidFill>
                  <a:srgbClr val="800000"/>
                </a:solidFill>
              </a:rPr>
              <a:t>: And I </a:t>
            </a:r>
            <a:r>
              <a:rPr lang="en-US" sz="2000" b="1" i="1" dirty="0">
                <a:solidFill>
                  <a:srgbClr val="800000"/>
                </a:solidFill>
              </a:rPr>
              <a:t>saw a </a:t>
            </a:r>
            <a:r>
              <a:rPr lang="en-US" sz="2000" b="1" i="1" u="sng" dirty="0">
                <a:solidFill>
                  <a:srgbClr val="800000"/>
                </a:solidFill>
              </a:rPr>
              <a:t>star</a:t>
            </a:r>
            <a:r>
              <a:rPr lang="en-US" sz="2000" b="1" i="1" dirty="0">
                <a:solidFill>
                  <a:srgbClr val="800000"/>
                </a:solidFill>
              </a:rPr>
              <a:t> fallen from heaven to the earth. To </a:t>
            </a:r>
            <a:r>
              <a:rPr lang="en-US" sz="2000" b="1" i="1" u="sng" dirty="0">
                <a:solidFill>
                  <a:srgbClr val="800000"/>
                </a:solidFill>
              </a:rPr>
              <a:t>him</a:t>
            </a:r>
            <a:r>
              <a:rPr lang="en-US" sz="2000" b="1" i="1" dirty="0">
                <a:solidFill>
                  <a:srgbClr val="800000"/>
                </a:solidFill>
              </a:rPr>
              <a:t> </a:t>
            </a:r>
            <a:r>
              <a:rPr lang="en-US" sz="2000" i="1" dirty="0">
                <a:solidFill>
                  <a:srgbClr val="800000"/>
                </a:solidFill>
              </a:rPr>
              <a:t>was given the key to the bottomless pit.  And </a:t>
            </a:r>
            <a:r>
              <a:rPr lang="en-US" sz="2000" b="1" i="1" dirty="0">
                <a:solidFill>
                  <a:srgbClr val="800000"/>
                </a:solidFill>
              </a:rPr>
              <a:t>he opened the </a:t>
            </a:r>
            <a:r>
              <a:rPr lang="en-US" sz="2000" b="1" i="1" u="sng" dirty="0">
                <a:solidFill>
                  <a:srgbClr val="800000"/>
                </a:solidFill>
              </a:rPr>
              <a:t>bottomless pit</a:t>
            </a:r>
            <a:r>
              <a:rPr lang="en-US" sz="2000" i="1" dirty="0">
                <a:solidFill>
                  <a:srgbClr val="800000"/>
                </a:solidFill>
              </a:rPr>
              <a:t>, and </a:t>
            </a:r>
            <a:r>
              <a:rPr lang="en-US" sz="2000" b="1" i="1" baseline="30000" dirty="0">
                <a:solidFill>
                  <a:srgbClr val="800000"/>
                </a:solidFill>
              </a:rPr>
              <a:t>1</a:t>
            </a:r>
            <a:r>
              <a:rPr lang="en-US" sz="2000" b="1" i="1" dirty="0">
                <a:solidFill>
                  <a:srgbClr val="800000"/>
                </a:solidFill>
              </a:rPr>
              <a:t>smoke arose out of the pit </a:t>
            </a:r>
            <a:r>
              <a:rPr lang="en-US" sz="2000" i="1" dirty="0">
                <a:solidFill>
                  <a:srgbClr val="800000"/>
                </a:solidFill>
              </a:rPr>
              <a:t>like the smoke of a great furnace. So </a:t>
            </a:r>
            <a:r>
              <a:rPr lang="en-US" sz="2000" b="1" i="1" dirty="0">
                <a:solidFill>
                  <a:srgbClr val="800000"/>
                </a:solidFill>
              </a:rPr>
              <a:t>the sun and the air were darkened</a:t>
            </a:r>
            <a:r>
              <a:rPr lang="en-US" sz="2000" i="1" dirty="0">
                <a:solidFill>
                  <a:srgbClr val="800000"/>
                </a:solidFill>
              </a:rPr>
              <a:t> because of the smoke of the pit.  Then </a:t>
            </a:r>
            <a:r>
              <a:rPr lang="en-US" sz="2000" b="1" i="1" baseline="30000" dirty="0">
                <a:solidFill>
                  <a:srgbClr val="800000"/>
                </a:solidFill>
              </a:rPr>
              <a:t>2</a:t>
            </a:r>
            <a:r>
              <a:rPr lang="en-US" sz="2000" b="1" i="1" dirty="0">
                <a:solidFill>
                  <a:srgbClr val="800000"/>
                </a:solidFill>
              </a:rPr>
              <a:t>out of the smoke locusts came upon the earth</a:t>
            </a:r>
            <a:r>
              <a:rPr lang="en-US" sz="2000" i="1" dirty="0">
                <a:solidFill>
                  <a:srgbClr val="800000"/>
                </a:solidFill>
              </a:rPr>
              <a:t>. And to them was given power, as the scorpions of the earth have power. </a:t>
            </a:r>
            <a:r>
              <a:rPr lang="en-US" sz="2000" dirty="0"/>
              <a:t>(</a:t>
            </a:r>
            <a:r>
              <a:rPr lang="en-US" sz="2000" b="1" dirty="0">
                <a:solidFill>
                  <a:srgbClr val="800000"/>
                </a:solidFill>
              </a:rPr>
              <a:t>9:1-3</a:t>
            </a:r>
            <a:r>
              <a:rPr lang="en-US" sz="2000" dirty="0"/>
              <a:t>)</a:t>
            </a:r>
          </a:p>
          <a:p>
            <a:pPr>
              <a:lnSpc>
                <a:spcPct val="97000"/>
              </a:lnSpc>
              <a:spcBef>
                <a:spcPts val="0"/>
              </a:spcBef>
            </a:pPr>
            <a:r>
              <a:rPr lang="en-US" sz="2000" dirty="0"/>
              <a:t>Associated with realm of dead, perdition (</a:t>
            </a:r>
            <a:r>
              <a:rPr lang="en-US" sz="2000" b="1" dirty="0">
                <a:solidFill>
                  <a:srgbClr val="800000"/>
                </a:solidFill>
              </a:rPr>
              <a:t>Romans 10:7; Revelation 11:7; 17:8</a:t>
            </a:r>
            <a:r>
              <a:rPr lang="en-US" sz="2000" dirty="0"/>
              <a:t>).</a:t>
            </a:r>
          </a:p>
          <a:p>
            <a:pPr>
              <a:lnSpc>
                <a:spcPct val="97000"/>
              </a:lnSpc>
              <a:spcBef>
                <a:spcPts val="0"/>
              </a:spcBef>
            </a:pPr>
            <a:r>
              <a:rPr lang="en-US" sz="2000" dirty="0"/>
              <a:t>Associated with realm of demons (</a:t>
            </a:r>
            <a:r>
              <a:rPr lang="en-US" sz="2000" b="1" dirty="0">
                <a:solidFill>
                  <a:srgbClr val="800000"/>
                </a:solidFill>
              </a:rPr>
              <a:t>Luke 8:31</a:t>
            </a:r>
            <a:r>
              <a:rPr lang="en-US" sz="2000" dirty="0"/>
              <a:t>).</a:t>
            </a:r>
          </a:p>
          <a:p>
            <a:pPr>
              <a:lnSpc>
                <a:spcPct val="97000"/>
              </a:lnSpc>
              <a:spcBef>
                <a:spcPts val="0"/>
              </a:spcBef>
            </a:pPr>
            <a:r>
              <a:rPr lang="en-US" sz="2000" dirty="0"/>
              <a:t>The Devil later cast into it before millennium and arise after it (</a:t>
            </a:r>
            <a:r>
              <a:rPr lang="en-US" sz="2000" b="1" dirty="0">
                <a:solidFill>
                  <a:srgbClr val="800000"/>
                </a:solidFill>
              </a:rPr>
              <a:t>20:1-7</a:t>
            </a:r>
            <a:r>
              <a:rPr lang="en-US" sz="2000" dirty="0"/>
              <a:t>).</a:t>
            </a:r>
          </a:p>
          <a:p>
            <a:pPr>
              <a:lnSpc>
                <a:spcPct val="97000"/>
              </a:lnSpc>
              <a:spcBef>
                <a:spcPts val="0"/>
              </a:spcBef>
            </a:pPr>
            <a:r>
              <a:rPr lang="en-US" sz="2000" dirty="0"/>
              <a:t>This suggests that the ultimate source of this woe is the Devil and his demons….</a:t>
            </a:r>
          </a:p>
          <a:p>
            <a:pPr>
              <a:lnSpc>
                <a:spcPct val="97000"/>
              </a:lnSpc>
              <a:spcBef>
                <a:spcPts val="0"/>
              </a:spcBef>
            </a:pPr>
            <a:r>
              <a:rPr lang="en-US" sz="2000" i="1" dirty="0">
                <a:solidFill>
                  <a:srgbClr val="800000"/>
                </a:solidFill>
              </a:rPr>
              <a:t>“Fallen star”</a:t>
            </a:r>
            <a:r>
              <a:rPr lang="en-US" sz="2000" dirty="0"/>
              <a:t> could be ruler, like </a:t>
            </a:r>
            <a:r>
              <a:rPr lang="en-US" sz="2000" b="1" dirty="0">
                <a:solidFill>
                  <a:srgbClr val="800000"/>
                </a:solidFill>
              </a:rPr>
              <a:t>8:10</a:t>
            </a:r>
            <a:r>
              <a:rPr lang="en-US" sz="2000" dirty="0"/>
              <a:t>, or the Devil (</a:t>
            </a:r>
            <a:r>
              <a:rPr lang="en-US" sz="2000" b="1" dirty="0">
                <a:solidFill>
                  <a:srgbClr val="800000"/>
                </a:solidFill>
              </a:rPr>
              <a:t>Luke 10:18; Rev. 12:9-12</a:t>
            </a:r>
            <a:r>
              <a:rPr lang="en-US" sz="2000" dirty="0"/>
              <a:t>).</a:t>
            </a:r>
          </a:p>
          <a:p>
            <a:pPr>
              <a:lnSpc>
                <a:spcPct val="97000"/>
              </a:lnSpc>
              <a:spcBef>
                <a:spcPts val="0"/>
              </a:spcBef>
            </a:pPr>
            <a:r>
              <a:rPr lang="en-US" sz="2000" dirty="0"/>
              <a:t>But, this </a:t>
            </a:r>
            <a:r>
              <a:rPr lang="en-US" sz="2000" i="1" dirty="0">
                <a:solidFill>
                  <a:srgbClr val="800000"/>
                </a:solidFill>
              </a:rPr>
              <a:t>“fallen star”</a:t>
            </a:r>
            <a:r>
              <a:rPr lang="en-US" sz="2000" dirty="0"/>
              <a:t> affects the earth-dwellers, not Christians (</a:t>
            </a:r>
            <a:r>
              <a:rPr lang="en-US" sz="2000" b="1" dirty="0">
                <a:solidFill>
                  <a:srgbClr val="800000"/>
                </a:solidFill>
              </a:rPr>
              <a:t>9:4</a:t>
            </a:r>
            <a:r>
              <a:rPr lang="en-US" sz="2000" dirty="0"/>
              <a:t>).</a:t>
            </a:r>
          </a:p>
        </p:txBody>
      </p:sp>
    </p:spTree>
    <p:extLst>
      <p:ext uri="{BB962C8B-B14F-4D97-AF65-F5344CB8AC3E}">
        <p14:creationId xmlns:p14="http://schemas.microsoft.com/office/powerpoint/2010/main" val="50796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Darkening the Heavens</a:t>
            </a:r>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2"/>
            </a:pPr>
            <a:r>
              <a:rPr lang="en-US" sz="2000" dirty="0"/>
              <a:t>What effect did it have on the elements?  Is this literal?  If not, what does it mean?</a:t>
            </a:r>
          </a:p>
          <a:p>
            <a:pPr marL="0" indent="0">
              <a:lnSpc>
                <a:spcPct val="97000"/>
              </a:lnSpc>
              <a:spcBef>
                <a:spcPts val="0"/>
              </a:spcBef>
              <a:buNone/>
            </a:pPr>
            <a:r>
              <a:rPr lang="en-US" sz="2000" i="1" dirty="0">
                <a:solidFill>
                  <a:srgbClr val="800000"/>
                </a:solidFill>
              </a:rPr>
              <a:t>And he opened the bottomless pit, and </a:t>
            </a:r>
            <a:r>
              <a:rPr lang="en-US" sz="2000" b="1" i="1" dirty="0">
                <a:solidFill>
                  <a:srgbClr val="800000"/>
                </a:solidFill>
              </a:rPr>
              <a:t>smoke arose out of the pit like the smoke of a great furnace</a:t>
            </a:r>
            <a:r>
              <a:rPr lang="en-US" sz="2000" i="1" dirty="0">
                <a:solidFill>
                  <a:srgbClr val="800000"/>
                </a:solidFill>
              </a:rPr>
              <a:t>. So </a:t>
            </a:r>
            <a:r>
              <a:rPr lang="en-US" sz="2000" b="1" i="1" dirty="0">
                <a:solidFill>
                  <a:srgbClr val="800000"/>
                </a:solidFill>
              </a:rPr>
              <a:t>the </a:t>
            </a:r>
            <a:r>
              <a:rPr lang="en-US" sz="2000" b="1" i="1" u="sng" dirty="0">
                <a:solidFill>
                  <a:srgbClr val="800000"/>
                </a:solidFill>
              </a:rPr>
              <a:t>sun and the air were darkened</a:t>
            </a:r>
            <a:r>
              <a:rPr lang="en-US" sz="2000" b="1" i="1" dirty="0">
                <a:solidFill>
                  <a:srgbClr val="800000"/>
                </a:solidFill>
              </a:rPr>
              <a:t> because of the smoke of the pit</a:t>
            </a:r>
            <a:r>
              <a:rPr lang="en-US" sz="2000" i="1" dirty="0">
                <a:solidFill>
                  <a:srgbClr val="800000"/>
                </a:solidFill>
              </a:rPr>
              <a:t>.  Then out of the smoke locusts came upon the earth. And to them was given power, as the scorpions of the earth have power. </a:t>
            </a:r>
            <a:r>
              <a:rPr lang="en-US" sz="2000" dirty="0"/>
              <a:t>(</a:t>
            </a:r>
            <a:r>
              <a:rPr lang="en-US" sz="2000" b="1" dirty="0">
                <a:solidFill>
                  <a:srgbClr val="800000"/>
                </a:solidFill>
              </a:rPr>
              <a:t>9:2-3</a:t>
            </a:r>
            <a:r>
              <a:rPr lang="en-US" sz="2000" dirty="0"/>
              <a:t>)</a:t>
            </a:r>
          </a:p>
          <a:p>
            <a:pPr>
              <a:lnSpc>
                <a:spcPct val="97000"/>
              </a:lnSpc>
              <a:spcBef>
                <a:spcPts val="0"/>
              </a:spcBef>
            </a:pPr>
            <a:r>
              <a:rPr lang="en-US" sz="2000" dirty="0"/>
              <a:t>Could be emphasizing the extreme torment associated with this woe.</a:t>
            </a:r>
          </a:p>
          <a:p>
            <a:pPr>
              <a:lnSpc>
                <a:spcPct val="97000"/>
              </a:lnSpc>
              <a:spcBef>
                <a:spcPts val="0"/>
              </a:spcBef>
            </a:pPr>
            <a:r>
              <a:rPr lang="en-US" sz="2000" dirty="0"/>
              <a:t>Or, loss of light indicates loss of direction, often associated with rulers’ guidance (</a:t>
            </a:r>
            <a:r>
              <a:rPr lang="en-US" sz="2000" b="1" dirty="0">
                <a:solidFill>
                  <a:srgbClr val="800000"/>
                </a:solidFill>
              </a:rPr>
              <a:t>6:12-14</a:t>
            </a:r>
            <a:r>
              <a:rPr lang="en-US" sz="2000" dirty="0"/>
              <a:t>).</a:t>
            </a:r>
          </a:p>
          <a:p>
            <a:pPr>
              <a:lnSpc>
                <a:spcPct val="97000"/>
              </a:lnSpc>
              <a:spcBef>
                <a:spcPts val="0"/>
              </a:spcBef>
            </a:pPr>
            <a:r>
              <a:rPr lang="en-US" sz="2000" dirty="0"/>
              <a:t>Light, hope, guidance, wisdom must be visible to be noticed when lost, which indicates the one opening the pit is human, although influenced himself.</a:t>
            </a:r>
          </a:p>
        </p:txBody>
      </p:sp>
    </p:spTree>
    <p:extLst>
      <p:ext uri="{BB962C8B-B14F-4D97-AF65-F5344CB8AC3E}">
        <p14:creationId xmlns:p14="http://schemas.microsoft.com/office/powerpoint/2010/main" val="52096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Locusts from the Abyss</a:t>
            </a:r>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3"/>
            </a:pPr>
            <a:r>
              <a:rPr lang="en-US" sz="2000" dirty="0"/>
              <a:t>Describe what came out of the pit?  Please provide your best guess as to the significance of each attribute?  Please compare and contrast their description to that of the day and army described in </a:t>
            </a:r>
            <a:r>
              <a:rPr lang="en-US" sz="2000" b="1" dirty="0">
                <a:solidFill>
                  <a:srgbClr val="800000"/>
                </a:solidFill>
              </a:rPr>
              <a:t>Joel 2:1-11</a:t>
            </a:r>
            <a:r>
              <a:rPr lang="en-US" sz="2000" dirty="0"/>
              <a:t>?</a:t>
            </a:r>
          </a:p>
          <a:p>
            <a:pPr marL="0" indent="0">
              <a:lnSpc>
                <a:spcPct val="97000"/>
              </a:lnSpc>
              <a:spcBef>
                <a:spcPts val="0"/>
              </a:spcBef>
              <a:buNone/>
            </a:pPr>
            <a:r>
              <a:rPr lang="en-US" sz="2000" i="1" dirty="0">
                <a:solidFill>
                  <a:srgbClr val="800000"/>
                </a:solidFill>
              </a:rPr>
              <a:t>Then </a:t>
            </a:r>
            <a:r>
              <a:rPr lang="en-US" sz="2000" b="1" i="1" dirty="0">
                <a:solidFill>
                  <a:srgbClr val="800000"/>
                </a:solidFill>
              </a:rPr>
              <a:t>out of the smoke </a:t>
            </a:r>
            <a:r>
              <a:rPr lang="en-US" sz="2000" b="1" i="1" u="sng" dirty="0">
                <a:solidFill>
                  <a:srgbClr val="800000"/>
                </a:solidFill>
              </a:rPr>
              <a:t>locusts came upon the earth</a:t>
            </a:r>
            <a:r>
              <a:rPr lang="en-US" sz="2000" i="1" dirty="0">
                <a:solidFill>
                  <a:srgbClr val="800000"/>
                </a:solidFill>
              </a:rPr>
              <a:t>. And to them was given power, </a:t>
            </a:r>
            <a:r>
              <a:rPr lang="en-US" sz="2000" b="1" i="1" dirty="0">
                <a:solidFill>
                  <a:srgbClr val="800000"/>
                </a:solidFill>
              </a:rPr>
              <a:t>as the </a:t>
            </a:r>
            <a:r>
              <a:rPr lang="en-US" sz="2000" b="1" i="1" baseline="30000" dirty="0">
                <a:solidFill>
                  <a:srgbClr val="800000"/>
                </a:solidFill>
              </a:rPr>
              <a:t>1</a:t>
            </a:r>
            <a:r>
              <a:rPr lang="en-US" sz="2000" b="1" i="1" u="sng" dirty="0">
                <a:solidFill>
                  <a:srgbClr val="800000"/>
                </a:solidFill>
              </a:rPr>
              <a:t>scorpions</a:t>
            </a:r>
            <a:r>
              <a:rPr lang="en-US" sz="2000" b="1" i="1" dirty="0">
                <a:solidFill>
                  <a:srgbClr val="800000"/>
                </a:solidFill>
              </a:rPr>
              <a:t> of the earth have power</a:t>
            </a:r>
            <a:r>
              <a:rPr lang="en-US" sz="2000" i="1" dirty="0">
                <a:solidFill>
                  <a:srgbClr val="800000"/>
                </a:solidFill>
              </a:rPr>
              <a:t>.  … Their torment was </a:t>
            </a:r>
            <a:r>
              <a:rPr lang="en-US" sz="2000" b="1" i="1" dirty="0">
                <a:solidFill>
                  <a:srgbClr val="800000"/>
                </a:solidFill>
              </a:rPr>
              <a:t>like the torment of a scorpion when it strikes a man</a:t>
            </a:r>
            <a:r>
              <a:rPr lang="en-US" sz="2000" i="1" dirty="0">
                <a:solidFill>
                  <a:srgbClr val="800000"/>
                </a:solidFill>
              </a:rPr>
              <a:t>.  In those days men will seek death and will not find it; they will desire to die, and death will flee from them.  The shape of the locusts was </a:t>
            </a:r>
            <a:r>
              <a:rPr lang="en-US" sz="2000" b="1" i="1" dirty="0">
                <a:solidFill>
                  <a:srgbClr val="800000"/>
                </a:solidFill>
              </a:rPr>
              <a:t>like </a:t>
            </a:r>
            <a:r>
              <a:rPr lang="en-US" sz="2000" b="1" i="1" baseline="30000" dirty="0">
                <a:solidFill>
                  <a:srgbClr val="800000"/>
                </a:solidFill>
              </a:rPr>
              <a:t>2</a:t>
            </a:r>
            <a:r>
              <a:rPr lang="en-US" sz="2000" b="1" i="1" u="sng" dirty="0">
                <a:solidFill>
                  <a:srgbClr val="800000"/>
                </a:solidFill>
              </a:rPr>
              <a:t>horses</a:t>
            </a:r>
            <a:r>
              <a:rPr lang="en-US" sz="2000" b="1" i="1" dirty="0">
                <a:solidFill>
                  <a:srgbClr val="800000"/>
                </a:solidFill>
              </a:rPr>
              <a:t> prepared for battle</a:t>
            </a:r>
            <a:r>
              <a:rPr lang="en-US" sz="2000" i="1" dirty="0">
                <a:solidFill>
                  <a:srgbClr val="800000"/>
                </a:solidFill>
              </a:rPr>
              <a:t>. On their heads were </a:t>
            </a:r>
            <a:r>
              <a:rPr lang="en-US" sz="2000" b="1" i="1" baseline="30000" dirty="0">
                <a:solidFill>
                  <a:srgbClr val="800000"/>
                </a:solidFill>
              </a:rPr>
              <a:t>3</a:t>
            </a:r>
            <a:r>
              <a:rPr lang="en-US" sz="2000" b="1" i="1" u="sng" dirty="0">
                <a:solidFill>
                  <a:srgbClr val="800000"/>
                </a:solidFill>
              </a:rPr>
              <a:t>crowns</a:t>
            </a:r>
            <a:r>
              <a:rPr lang="en-US" sz="2000" b="1" i="1" dirty="0">
                <a:solidFill>
                  <a:srgbClr val="800000"/>
                </a:solidFill>
              </a:rPr>
              <a:t> of something like gold</a:t>
            </a:r>
            <a:r>
              <a:rPr lang="en-US" sz="2000" i="1" dirty="0">
                <a:solidFill>
                  <a:srgbClr val="800000"/>
                </a:solidFill>
              </a:rPr>
              <a:t>, and their </a:t>
            </a:r>
            <a:r>
              <a:rPr lang="en-US" sz="2000" b="1" i="1" baseline="30000" dirty="0">
                <a:solidFill>
                  <a:srgbClr val="800000"/>
                </a:solidFill>
              </a:rPr>
              <a:t>4</a:t>
            </a:r>
            <a:r>
              <a:rPr lang="en-US" sz="2000" b="1" i="1" dirty="0">
                <a:solidFill>
                  <a:srgbClr val="800000"/>
                </a:solidFill>
              </a:rPr>
              <a:t>faces were like the </a:t>
            </a:r>
            <a:r>
              <a:rPr lang="en-US" sz="2000" b="1" i="1" u="sng" dirty="0">
                <a:solidFill>
                  <a:srgbClr val="800000"/>
                </a:solidFill>
              </a:rPr>
              <a:t>faces of men</a:t>
            </a:r>
            <a:r>
              <a:rPr lang="en-US" sz="2000" i="1" dirty="0">
                <a:solidFill>
                  <a:srgbClr val="800000"/>
                </a:solidFill>
              </a:rPr>
              <a:t>.  They had </a:t>
            </a:r>
            <a:r>
              <a:rPr lang="en-US" sz="2000" b="1" i="1" baseline="30000" dirty="0">
                <a:solidFill>
                  <a:srgbClr val="800000"/>
                </a:solidFill>
              </a:rPr>
              <a:t>5</a:t>
            </a:r>
            <a:r>
              <a:rPr lang="en-US" sz="2000" b="1" i="1" dirty="0">
                <a:solidFill>
                  <a:srgbClr val="800000"/>
                </a:solidFill>
              </a:rPr>
              <a:t>hair like </a:t>
            </a:r>
            <a:r>
              <a:rPr lang="en-US" sz="2000" b="1" i="1" u="sng" dirty="0">
                <a:solidFill>
                  <a:srgbClr val="800000"/>
                </a:solidFill>
              </a:rPr>
              <a:t>women’s hair</a:t>
            </a:r>
            <a:r>
              <a:rPr lang="en-US" sz="2000" i="1" dirty="0">
                <a:solidFill>
                  <a:srgbClr val="800000"/>
                </a:solidFill>
              </a:rPr>
              <a:t>, and their </a:t>
            </a:r>
            <a:r>
              <a:rPr lang="en-US" sz="2000" b="1" i="1" baseline="30000" dirty="0">
                <a:solidFill>
                  <a:srgbClr val="800000"/>
                </a:solidFill>
              </a:rPr>
              <a:t>6</a:t>
            </a:r>
            <a:r>
              <a:rPr lang="en-US" sz="2000" b="1" i="1" dirty="0">
                <a:solidFill>
                  <a:srgbClr val="800000"/>
                </a:solidFill>
              </a:rPr>
              <a:t>teeth were like </a:t>
            </a:r>
            <a:r>
              <a:rPr lang="en-US" sz="2000" b="1" i="1" u="sng" dirty="0">
                <a:solidFill>
                  <a:srgbClr val="800000"/>
                </a:solidFill>
              </a:rPr>
              <a:t>lions’ teeth</a:t>
            </a:r>
            <a:r>
              <a:rPr lang="en-US" sz="2000" i="1" dirty="0">
                <a:solidFill>
                  <a:srgbClr val="800000"/>
                </a:solidFill>
              </a:rPr>
              <a:t>.  And they had </a:t>
            </a:r>
            <a:r>
              <a:rPr lang="en-US" sz="2000" b="1" i="1" baseline="30000" dirty="0">
                <a:solidFill>
                  <a:srgbClr val="800000"/>
                </a:solidFill>
              </a:rPr>
              <a:t>7</a:t>
            </a:r>
            <a:r>
              <a:rPr lang="en-US" sz="2000" b="1" i="1" dirty="0">
                <a:solidFill>
                  <a:srgbClr val="800000"/>
                </a:solidFill>
              </a:rPr>
              <a:t>breastplates like </a:t>
            </a:r>
            <a:r>
              <a:rPr lang="en-US" sz="2000" b="1" i="1" u="sng" dirty="0">
                <a:solidFill>
                  <a:srgbClr val="800000"/>
                </a:solidFill>
              </a:rPr>
              <a:t>breastplates of iron</a:t>
            </a:r>
            <a:r>
              <a:rPr lang="en-US" sz="2000" i="1" dirty="0">
                <a:solidFill>
                  <a:srgbClr val="800000"/>
                </a:solidFill>
              </a:rPr>
              <a:t>, and the </a:t>
            </a:r>
            <a:r>
              <a:rPr lang="en-US" sz="2000" b="1" i="1" baseline="30000" dirty="0">
                <a:solidFill>
                  <a:srgbClr val="800000"/>
                </a:solidFill>
              </a:rPr>
              <a:t>8</a:t>
            </a:r>
            <a:r>
              <a:rPr lang="en-US" sz="2000" b="1" i="1" dirty="0">
                <a:solidFill>
                  <a:srgbClr val="800000"/>
                </a:solidFill>
              </a:rPr>
              <a:t>sound of their wings was like the sound of </a:t>
            </a:r>
            <a:r>
              <a:rPr lang="en-US" sz="2000" b="1" i="1" u="sng" dirty="0">
                <a:solidFill>
                  <a:srgbClr val="800000"/>
                </a:solidFill>
              </a:rPr>
              <a:t>chariots with many horses</a:t>
            </a:r>
            <a:r>
              <a:rPr lang="en-US" sz="2000" b="1" i="1" dirty="0">
                <a:solidFill>
                  <a:srgbClr val="800000"/>
                </a:solidFill>
              </a:rPr>
              <a:t> running into battle</a:t>
            </a:r>
            <a:r>
              <a:rPr lang="en-US" sz="2000" i="1" dirty="0">
                <a:solidFill>
                  <a:srgbClr val="800000"/>
                </a:solidFill>
              </a:rPr>
              <a:t>.  They had </a:t>
            </a:r>
            <a:r>
              <a:rPr lang="en-US" sz="2000" b="1" i="1" baseline="30000" dirty="0">
                <a:solidFill>
                  <a:srgbClr val="800000"/>
                </a:solidFill>
              </a:rPr>
              <a:t>9</a:t>
            </a:r>
            <a:r>
              <a:rPr lang="en-US" sz="2000" b="1" i="1" dirty="0">
                <a:solidFill>
                  <a:srgbClr val="800000"/>
                </a:solidFill>
              </a:rPr>
              <a:t>tails like </a:t>
            </a:r>
            <a:r>
              <a:rPr lang="en-US" sz="2000" b="1" i="1" u="sng" dirty="0">
                <a:solidFill>
                  <a:srgbClr val="800000"/>
                </a:solidFill>
              </a:rPr>
              <a:t>scorpions</a:t>
            </a:r>
            <a:r>
              <a:rPr lang="en-US" sz="2000" i="1" dirty="0">
                <a:solidFill>
                  <a:srgbClr val="800000"/>
                </a:solidFill>
              </a:rPr>
              <a:t>, and there were </a:t>
            </a:r>
            <a:r>
              <a:rPr lang="en-US" sz="2000" b="1" i="1" u="sng" dirty="0">
                <a:solidFill>
                  <a:srgbClr val="800000"/>
                </a:solidFill>
              </a:rPr>
              <a:t>stings in their tails</a:t>
            </a:r>
            <a:r>
              <a:rPr lang="en-US" sz="2000" i="1" dirty="0">
                <a:solidFill>
                  <a:srgbClr val="800000"/>
                </a:solidFill>
              </a:rPr>
              <a:t>. Their power was to hurt men five months. </a:t>
            </a:r>
            <a:r>
              <a:rPr lang="en-US" sz="2000" dirty="0"/>
              <a:t>(</a:t>
            </a:r>
            <a:r>
              <a:rPr lang="en-US" sz="2000" b="1" dirty="0">
                <a:solidFill>
                  <a:srgbClr val="800000"/>
                </a:solidFill>
              </a:rPr>
              <a:t>9:3-10</a:t>
            </a:r>
            <a:r>
              <a:rPr lang="en-US" sz="2000" dirty="0"/>
              <a:t>).</a:t>
            </a:r>
          </a:p>
          <a:p>
            <a:pPr>
              <a:lnSpc>
                <a:spcPct val="97000"/>
              </a:lnSpc>
              <a:spcBef>
                <a:spcPts val="0"/>
              </a:spcBef>
            </a:pPr>
            <a:r>
              <a:rPr lang="en-US" sz="2000" dirty="0"/>
              <a:t>National judgment from God (</a:t>
            </a:r>
            <a:r>
              <a:rPr lang="en-US" sz="2000" b="1" dirty="0">
                <a:solidFill>
                  <a:srgbClr val="800000"/>
                </a:solidFill>
              </a:rPr>
              <a:t>Ex. 10:1-20; </a:t>
            </a:r>
            <a:r>
              <a:rPr lang="en-US" sz="2000" b="1" dirty="0" err="1">
                <a:solidFill>
                  <a:srgbClr val="800000"/>
                </a:solidFill>
              </a:rPr>
              <a:t>Deu</a:t>
            </a:r>
            <a:r>
              <a:rPr lang="en-US" sz="2000" b="1" dirty="0">
                <a:solidFill>
                  <a:srgbClr val="800000"/>
                </a:solidFill>
              </a:rPr>
              <a:t>. 28:38; 2 Chr. 7:13; Ps. 105:34</a:t>
            </a:r>
            <a:r>
              <a:rPr lang="en-US" sz="2000" dirty="0"/>
              <a:t>).</a:t>
            </a:r>
          </a:p>
        </p:txBody>
      </p:sp>
    </p:spTree>
    <p:extLst>
      <p:ext uri="{BB962C8B-B14F-4D97-AF65-F5344CB8AC3E}">
        <p14:creationId xmlns:p14="http://schemas.microsoft.com/office/powerpoint/2010/main" val="248898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e_lion_of_the_tribe_of_judah-still-16x9">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the_lion_of_the_tribe_of_judah-still-16x9</Template>
  <TotalTime>15969</TotalTime>
  <Words>2631</Words>
  <Application>Microsoft Office PowerPoint</Application>
  <PresentationFormat>On-screen Show (16:9)</PresentationFormat>
  <Paragraphs>123</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Impact</vt:lpstr>
      <vt:lpstr>Times New Roman</vt:lpstr>
      <vt:lpstr>Trebuchet MS</vt:lpstr>
      <vt:lpstr>Wingdings</vt:lpstr>
      <vt:lpstr>the_lion_of_the_tribe_of_judah-still-16x9</vt:lpstr>
      <vt:lpstr>Revelation Trust God</vt:lpstr>
      <vt:lpstr>PowerPoint Presentation</vt:lpstr>
      <vt:lpstr>Overcoming Danger of Wormwood</vt:lpstr>
      <vt:lpstr>Introducing the Three Woes</vt:lpstr>
      <vt:lpstr>Revelation Trust God</vt:lpstr>
      <vt:lpstr>PowerPoint Presentation</vt:lpstr>
      <vt:lpstr>The Source of the First Woe</vt:lpstr>
      <vt:lpstr>Darkening the Heavens</vt:lpstr>
      <vt:lpstr>Locusts from the Abyss</vt:lpstr>
      <vt:lpstr>Locusts of Judgment &amp; Warning</vt:lpstr>
      <vt:lpstr>Locusts of Judgment &amp; Warning</vt:lpstr>
      <vt:lpstr>Locusts from the Abyss</vt:lpstr>
      <vt:lpstr>The Locusts’ Target</vt:lpstr>
      <vt:lpstr>Limited Authority to Torment</vt:lpstr>
      <vt:lpstr>The Destroyer</vt:lpstr>
      <vt:lpstr>Internal, Moral Rottenness</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 Trust God</dc:title>
  <dc:creator>C. Trevor Bowen</dc:creator>
  <cp:lastModifiedBy>Trevor Bowen</cp:lastModifiedBy>
  <cp:revision>1322</cp:revision>
  <dcterms:created xsi:type="dcterms:W3CDTF">2017-04-01T00:42:32Z</dcterms:created>
  <dcterms:modified xsi:type="dcterms:W3CDTF">2023-02-12T19:59:45Z</dcterms:modified>
</cp:coreProperties>
</file>