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6" r:id="rId2"/>
    <p:sldId id="408" r:id="rId3"/>
    <p:sldId id="409" r:id="rId4"/>
    <p:sldId id="410"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17" autoAdjust="0"/>
    <p:restoredTop sz="94660"/>
  </p:normalViewPr>
  <p:slideViewPr>
    <p:cSldViewPr snapToGrid="0" snapToObjects="1">
      <p:cViewPr varScale="1">
        <p:scale>
          <a:sx n="143" d="100"/>
          <a:sy n="143" d="100"/>
        </p:scale>
        <p:origin x="648" y="12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2/5/2023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7 – Revealing the Plan</a:t>
            </a:r>
          </a:p>
        </p:txBody>
      </p:sp>
    </p:spTree>
    <p:extLst>
      <p:ext uri="{BB962C8B-B14F-4D97-AF65-F5344CB8AC3E}">
        <p14:creationId xmlns:p14="http://schemas.microsoft.com/office/powerpoint/2010/main" val="383104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8 – Protecting the </a:t>
            </a:r>
            <a:r>
              <a:rPr lang="en-US" sz="1800" b="1"/>
              <a:t>Lamb’s Saints</a:t>
            </a:r>
            <a:endParaRPr lang="en-US" sz="1800" b="1" dirty="0"/>
          </a:p>
        </p:txBody>
      </p:sp>
    </p:spTree>
    <p:extLst>
      <p:ext uri="{BB962C8B-B14F-4D97-AF65-F5344CB8AC3E}">
        <p14:creationId xmlns:p14="http://schemas.microsoft.com/office/powerpoint/2010/main" val="402978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Sealing of Israel</a:t>
            </a:r>
            <a:br>
              <a:rPr lang="en-US" dirty="0"/>
            </a:br>
            <a:r>
              <a:rPr lang="en-US" dirty="0">
                <a:solidFill>
                  <a:srgbClr val="C00000"/>
                </a:solidFill>
              </a:rPr>
              <a:t>Revelation 7:1-8</a:t>
            </a:r>
          </a:p>
        </p:txBody>
      </p:sp>
    </p:spTree>
    <p:extLst>
      <p:ext uri="{BB962C8B-B14F-4D97-AF65-F5344CB8AC3E}">
        <p14:creationId xmlns:p14="http://schemas.microsoft.com/office/powerpoint/2010/main" val="392443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 Back the Wind</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After these things I saw </a:t>
            </a:r>
            <a:r>
              <a:rPr lang="en-US" sz="2000" b="1" i="1" dirty="0">
                <a:solidFill>
                  <a:srgbClr val="800000"/>
                </a:solidFill>
              </a:rPr>
              <a:t>four angels standing at the four corners of the earth, holding the four winds of the earth, </a:t>
            </a:r>
            <a:r>
              <a:rPr lang="en-US" sz="2000" b="1" i="1" u="sng" dirty="0">
                <a:solidFill>
                  <a:srgbClr val="800000"/>
                </a:solidFill>
              </a:rPr>
              <a:t>that the wind should not blow</a:t>
            </a:r>
            <a:r>
              <a:rPr lang="en-US" sz="2000" b="1" i="1" dirty="0">
                <a:solidFill>
                  <a:srgbClr val="800000"/>
                </a:solidFill>
              </a:rPr>
              <a:t> </a:t>
            </a:r>
            <a:r>
              <a:rPr lang="en-US" sz="2000" i="1" dirty="0">
                <a:solidFill>
                  <a:srgbClr val="800000"/>
                </a:solidFill>
              </a:rPr>
              <a:t>on the earth, on the sea, or on any tree. Then I saw another angel ascending from the east, having the seal of the living God. And he cried with a loud voice to the four angels to whom it was granted to harm the earth and the sea, saying, “</a:t>
            </a:r>
            <a:r>
              <a:rPr lang="en-US" sz="2000" b="1" i="1" u="sng" dirty="0">
                <a:solidFill>
                  <a:srgbClr val="800000"/>
                </a:solidFill>
              </a:rPr>
              <a:t>Do not harm</a:t>
            </a:r>
            <a:r>
              <a:rPr lang="en-US" sz="2000" b="1" i="1" dirty="0">
                <a:solidFill>
                  <a:srgbClr val="800000"/>
                </a:solidFill>
              </a:rPr>
              <a:t> the earth, the sea, or the trees </a:t>
            </a:r>
            <a:r>
              <a:rPr lang="en-US" sz="2000" b="1" i="1" u="sng" dirty="0">
                <a:solidFill>
                  <a:srgbClr val="800000"/>
                </a:solidFill>
              </a:rPr>
              <a:t>till we have sealed</a:t>
            </a:r>
            <a:r>
              <a:rPr lang="en-US" sz="2000" b="1" i="1" dirty="0">
                <a:solidFill>
                  <a:srgbClr val="800000"/>
                </a:solidFill>
              </a:rPr>
              <a:t> the servants of our God</a:t>
            </a:r>
            <a:r>
              <a:rPr lang="en-US" sz="2000" i="1" dirty="0">
                <a:solidFill>
                  <a:srgbClr val="800000"/>
                </a:solidFill>
              </a:rPr>
              <a:t> on their foreheads.” </a:t>
            </a:r>
            <a:r>
              <a:rPr lang="en-US" sz="2000" dirty="0"/>
              <a:t>(</a:t>
            </a:r>
            <a:r>
              <a:rPr lang="en-US" sz="2000" b="1" dirty="0">
                <a:solidFill>
                  <a:srgbClr val="800000"/>
                </a:solidFill>
              </a:rPr>
              <a:t>7:1-3</a:t>
            </a:r>
            <a:r>
              <a:rPr lang="en-US" sz="2000" dirty="0"/>
              <a:t>)</a:t>
            </a:r>
          </a:p>
          <a:p>
            <a:pPr marL="346075" lvl="0" indent="-346075">
              <a:spcBef>
                <a:spcPts val="0"/>
              </a:spcBef>
              <a:buFont typeface="+mj-lt"/>
              <a:buAutoNum type="arabicPeriod"/>
            </a:pPr>
            <a:r>
              <a:rPr lang="en-US" sz="2000" dirty="0"/>
              <a:t>What is suggested by the imagery of the four angels holding back the four winds of the earth?</a:t>
            </a:r>
          </a:p>
          <a:p>
            <a:pPr>
              <a:spcBef>
                <a:spcPts val="0"/>
              </a:spcBef>
            </a:pPr>
            <a:r>
              <a:rPr lang="en-US" sz="2000" i="1" dirty="0">
                <a:solidFill>
                  <a:srgbClr val="800000"/>
                </a:solidFill>
              </a:rPr>
              <a:t>“Four”</a:t>
            </a:r>
            <a:r>
              <a:rPr lang="en-US" sz="2000" dirty="0"/>
              <a:t> is </a:t>
            </a:r>
            <a:r>
              <a:rPr lang="en-US" sz="2000" b="1" i="1" dirty="0"/>
              <a:t>world</a:t>
            </a:r>
            <a:r>
              <a:rPr lang="en-US" sz="2000" dirty="0"/>
              <a:t> number (</a:t>
            </a:r>
            <a:r>
              <a:rPr lang="en-US" sz="2000" b="1" dirty="0">
                <a:solidFill>
                  <a:srgbClr val="800000"/>
                </a:solidFill>
              </a:rPr>
              <a:t>Dan. 8:8</a:t>
            </a:r>
            <a:r>
              <a:rPr lang="en-US" sz="2000" dirty="0"/>
              <a:t>).  Represents farthest, remotest corners of the world (</a:t>
            </a:r>
            <a:r>
              <a:rPr lang="en-US" sz="2000" i="1" dirty="0">
                <a:solidFill>
                  <a:srgbClr val="800000"/>
                </a:solidFill>
              </a:rPr>
              <a:t>“from the farthest part of earth to the farthest part of heaven”</a:t>
            </a:r>
            <a:r>
              <a:rPr lang="en-US" sz="2000" dirty="0"/>
              <a:t>, </a:t>
            </a:r>
            <a:r>
              <a:rPr lang="en-US" sz="2000" b="1" dirty="0">
                <a:solidFill>
                  <a:srgbClr val="800000"/>
                </a:solidFill>
              </a:rPr>
              <a:t>Mark 13:27</a:t>
            </a:r>
            <a:r>
              <a:rPr lang="en-US" sz="2000" dirty="0"/>
              <a:t>).</a:t>
            </a:r>
          </a:p>
          <a:p>
            <a:pPr>
              <a:spcBef>
                <a:spcPts val="0"/>
              </a:spcBef>
            </a:pPr>
            <a:r>
              <a:rPr lang="en-US" sz="2000" dirty="0"/>
              <a:t>Think about the edges or corners of a map depicting accessible, relevant world.</a:t>
            </a:r>
          </a:p>
          <a:p>
            <a:pPr>
              <a:spcBef>
                <a:spcPts val="0"/>
              </a:spcBef>
            </a:pPr>
            <a:r>
              <a:rPr lang="en-US" sz="2000" dirty="0"/>
              <a:t>When let loose from the </a:t>
            </a:r>
            <a:r>
              <a:rPr lang="en-US" sz="2000" i="1" dirty="0">
                <a:solidFill>
                  <a:srgbClr val="800000"/>
                </a:solidFill>
              </a:rPr>
              <a:t>“four corners”</a:t>
            </a:r>
            <a:r>
              <a:rPr lang="en-US" sz="2000" dirty="0"/>
              <a:t>, these winds will cover all the earth.</a:t>
            </a:r>
          </a:p>
          <a:p>
            <a:pPr>
              <a:spcBef>
                <a:spcPts val="0"/>
              </a:spcBef>
            </a:pPr>
            <a:r>
              <a:rPr lang="en-US" sz="2000" dirty="0"/>
              <a:t>Suggests far-reaching, unforeseen impact of suspended winds – controlled by God.</a:t>
            </a:r>
          </a:p>
        </p:txBody>
      </p:sp>
    </p:spTree>
    <p:extLst>
      <p:ext uri="{BB962C8B-B14F-4D97-AF65-F5344CB8AC3E}">
        <p14:creationId xmlns:p14="http://schemas.microsoft.com/office/powerpoint/2010/main" val="38656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Harmful, Blowing Winds</a:t>
            </a:r>
          </a:p>
        </p:txBody>
      </p:sp>
      <p:sp>
        <p:nvSpPr>
          <p:cNvPr id="3" name="Content Placeholder 2"/>
          <p:cNvSpPr>
            <a:spLocks noGrp="1"/>
          </p:cNvSpPr>
          <p:nvPr>
            <p:ph sz="quarter" idx="10"/>
          </p:nvPr>
        </p:nvSpPr>
        <p:spPr/>
        <p:txBody>
          <a:bodyPr/>
          <a:lstStyle/>
          <a:p>
            <a:r>
              <a:rPr lang="en-US" sz="2000" dirty="0"/>
              <a:t>Wind’s effects are often associated with acts of God, typically in judgment or doom:</a:t>
            </a:r>
          </a:p>
          <a:p>
            <a:pPr lvl="1"/>
            <a:r>
              <a:rPr lang="en-US" sz="1600" dirty="0"/>
              <a:t>Represents remotest reaches, corners of the world (</a:t>
            </a:r>
            <a:r>
              <a:rPr lang="en-US" sz="1600" b="1" u="sng" dirty="0">
                <a:solidFill>
                  <a:srgbClr val="800000"/>
                </a:solidFill>
              </a:rPr>
              <a:t>Dan. 8:8-9; 11:4</a:t>
            </a:r>
            <a:r>
              <a:rPr lang="en-US" sz="1600" b="1" dirty="0">
                <a:solidFill>
                  <a:srgbClr val="800000"/>
                </a:solidFill>
              </a:rPr>
              <a:t>; Ez. 5:2, 10, 12; 12:14; 17:21</a:t>
            </a:r>
            <a:r>
              <a:rPr lang="en-US" sz="1600" dirty="0"/>
              <a:t>)</a:t>
            </a:r>
          </a:p>
          <a:p>
            <a:pPr lvl="1"/>
            <a:r>
              <a:rPr lang="en-US" sz="1600" dirty="0"/>
              <a:t>Brings blessing or salvation (</a:t>
            </a:r>
            <a:r>
              <a:rPr lang="en-US" sz="1600" b="1" dirty="0">
                <a:solidFill>
                  <a:srgbClr val="800000"/>
                </a:solidFill>
              </a:rPr>
              <a:t>Numbers 11:31; Isaiah 11:15; </a:t>
            </a:r>
            <a:r>
              <a:rPr lang="en-US" sz="1600" b="1" u="sng" dirty="0">
                <a:solidFill>
                  <a:srgbClr val="800000"/>
                </a:solidFill>
              </a:rPr>
              <a:t>Ezekiel 37:9</a:t>
            </a:r>
            <a:r>
              <a:rPr lang="en-US" sz="1600" dirty="0"/>
              <a:t>).</a:t>
            </a:r>
          </a:p>
          <a:p>
            <a:pPr lvl="1"/>
            <a:r>
              <a:rPr lang="en-US" sz="1600" dirty="0"/>
              <a:t>Blights trees and plants, dries them out (</a:t>
            </a:r>
            <a:r>
              <a:rPr lang="en-US" sz="1600" b="1" u="sng" dirty="0" err="1">
                <a:solidFill>
                  <a:srgbClr val="800000"/>
                </a:solidFill>
              </a:rPr>
              <a:t>Eze</a:t>
            </a:r>
            <a:r>
              <a:rPr lang="en-US" sz="1600" b="1" u="sng" dirty="0">
                <a:solidFill>
                  <a:srgbClr val="800000"/>
                </a:solidFill>
              </a:rPr>
              <a:t>. 17:10; 19:10-14</a:t>
            </a:r>
            <a:r>
              <a:rPr lang="en-US" sz="1600" b="1" dirty="0">
                <a:solidFill>
                  <a:srgbClr val="800000"/>
                </a:solidFill>
              </a:rPr>
              <a:t>; Gen. 41:6, 23, 27; Psalm 103:16</a:t>
            </a:r>
            <a:r>
              <a:rPr lang="en-US" sz="1600" dirty="0"/>
              <a:t>).</a:t>
            </a:r>
          </a:p>
          <a:p>
            <a:pPr lvl="1"/>
            <a:r>
              <a:rPr lang="en-US" sz="1600" dirty="0"/>
              <a:t>Carries plagues (</a:t>
            </a:r>
            <a:r>
              <a:rPr lang="en-US" sz="1600" b="1" dirty="0">
                <a:solidFill>
                  <a:srgbClr val="800000"/>
                </a:solidFill>
              </a:rPr>
              <a:t>Exodus 10:13, 19; 15:10; Psalm 11:6</a:t>
            </a:r>
            <a:r>
              <a:rPr lang="en-US" sz="1600" dirty="0"/>
              <a:t>).</a:t>
            </a:r>
          </a:p>
          <a:p>
            <a:pPr lvl="1"/>
            <a:r>
              <a:rPr lang="en-US" sz="1600" dirty="0"/>
              <a:t>Destroys like in a tornado or whirlwind (</a:t>
            </a:r>
            <a:r>
              <a:rPr lang="en-US" sz="1600" b="1" dirty="0">
                <a:solidFill>
                  <a:srgbClr val="800000"/>
                </a:solidFill>
              </a:rPr>
              <a:t>Jer. 4:11-13; 22:22; Ezekiel 13:11-13; Job 30:15, 22</a:t>
            </a:r>
            <a:r>
              <a:rPr lang="en-US" sz="1600" dirty="0"/>
              <a:t>).</a:t>
            </a:r>
          </a:p>
          <a:p>
            <a:pPr lvl="1"/>
            <a:r>
              <a:rPr lang="en-US" sz="1600" dirty="0"/>
              <a:t>Scatters people and nations, especially like chaff (</a:t>
            </a:r>
            <a:r>
              <a:rPr lang="en-US" sz="1600" b="1" u="sng" dirty="0">
                <a:solidFill>
                  <a:srgbClr val="800000"/>
                </a:solidFill>
              </a:rPr>
              <a:t>Jeremiah 49:32-36</a:t>
            </a:r>
            <a:r>
              <a:rPr lang="en-US" sz="1600" b="1" dirty="0">
                <a:solidFill>
                  <a:srgbClr val="800000"/>
                </a:solidFill>
              </a:rPr>
              <a:t>; 51:1-2; 13:24; 18:17; </a:t>
            </a:r>
            <a:r>
              <a:rPr lang="en-US" sz="1600" b="1" u="sng" dirty="0">
                <a:solidFill>
                  <a:srgbClr val="800000"/>
                </a:solidFill>
              </a:rPr>
              <a:t>Daniel 2:35</a:t>
            </a:r>
            <a:r>
              <a:rPr lang="en-US" sz="1600" b="1" dirty="0">
                <a:solidFill>
                  <a:srgbClr val="800000"/>
                </a:solidFill>
              </a:rPr>
              <a:t>; Zechariah 2:6; Isaiah 17:13; 27:8; 41:16; 57:13; Job 21:18; 27:21; Psalm 1:4-6; 35:5</a:t>
            </a:r>
            <a:r>
              <a:rPr lang="en-US" sz="1600" dirty="0"/>
              <a:t>).</a:t>
            </a:r>
          </a:p>
          <a:p>
            <a:pPr lvl="1"/>
            <a:r>
              <a:rPr lang="en-US" sz="1600" dirty="0"/>
              <a:t>Understood, controlled only by God (</a:t>
            </a:r>
            <a:r>
              <a:rPr lang="en-US" sz="1600" b="1" dirty="0">
                <a:solidFill>
                  <a:srgbClr val="800000"/>
                </a:solidFill>
              </a:rPr>
              <a:t>Job 28:25; Psalm 107:25; 135:7; Proverbs 30:4; Ecclesiastes 1:14; 11:5; Jeremiah 10:13; 51:16; Amos 4:13</a:t>
            </a:r>
            <a:r>
              <a:rPr lang="en-US" sz="1600" dirty="0"/>
              <a:t>).</a:t>
            </a:r>
          </a:p>
          <a:p>
            <a:r>
              <a:rPr lang="en-US" sz="2000" dirty="0"/>
              <a:t>Not blessing – context is judgment, and saints are spared from it.</a:t>
            </a:r>
          </a:p>
          <a:p>
            <a:r>
              <a:rPr lang="en-US" sz="2000" dirty="0"/>
              <a:t>Not scattering – wrong direction; coming from four winds, not driven to them</a:t>
            </a:r>
          </a:p>
          <a:p>
            <a:r>
              <a:rPr lang="en-US" sz="2000" dirty="0"/>
              <a:t>Winds of destruction, blowing and bringing </a:t>
            </a:r>
            <a:r>
              <a:rPr lang="en-US" sz="2000" i="1" dirty="0">
                <a:solidFill>
                  <a:srgbClr val="800000"/>
                </a:solidFill>
              </a:rPr>
              <a:t>“harm … on the earth, sea, and trees”</a:t>
            </a:r>
            <a:r>
              <a:rPr lang="en-US" sz="2000" dirty="0"/>
              <a:t>.</a:t>
            </a:r>
          </a:p>
          <a:p>
            <a:r>
              <a:rPr lang="en-US" sz="2000" dirty="0"/>
              <a:t>Therefore, the judgment unleashed by previous seals is being stalled, waiting on …</a:t>
            </a:r>
          </a:p>
        </p:txBody>
      </p:sp>
    </p:spTree>
    <p:extLst>
      <p:ext uri="{BB962C8B-B14F-4D97-AF65-F5344CB8AC3E}">
        <p14:creationId xmlns:p14="http://schemas.microsoft.com/office/powerpoint/2010/main" val="28340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“Making A Difference”</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 saying, “</a:t>
            </a:r>
            <a:r>
              <a:rPr lang="en-US" sz="2000" b="1" i="1" u="sng" dirty="0">
                <a:solidFill>
                  <a:srgbClr val="800000"/>
                </a:solidFill>
              </a:rPr>
              <a:t>Do not harm</a:t>
            </a:r>
            <a:r>
              <a:rPr lang="en-US" sz="2000" b="1" i="1" dirty="0">
                <a:solidFill>
                  <a:srgbClr val="800000"/>
                </a:solidFill>
              </a:rPr>
              <a:t> the earth, the sea, or the trees </a:t>
            </a:r>
            <a:r>
              <a:rPr lang="en-US" sz="2000" b="1" i="1" u="sng" dirty="0">
                <a:solidFill>
                  <a:srgbClr val="800000"/>
                </a:solidFill>
              </a:rPr>
              <a:t>till we have sealed</a:t>
            </a:r>
            <a:r>
              <a:rPr lang="en-US" sz="2000" b="1" i="1" dirty="0">
                <a:solidFill>
                  <a:srgbClr val="800000"/>
                </a:solidFill>
              </a:rPr>
              <a:t> the servants of our God</a:t>
            </a:r>
            <a:r>
              <a:rPr lang="en-US" sz="2000" i="1" dirty="0">
                <a:solidFill>
                  <a:srgbClr val="800000"/>
                </a:solidFill>
              </a:rPr>
              <a:t> on their foreheads.” </a:t>
            </a:r>
            <a:r>
              <a:rPr lang="en-US" sz="2000" dirty="0"/>
              <a:t>(</a:t>
            </a:r>
            <a:r>
              <a:rPr lang="en-US" sz="2000" b="1" dirty="0">
                <a:solidFill>
                  <a:srgbClr val="800000"/>
                </a:solidFill>
              </a:rPr>
              <a:t>7:1-3</a:t>
            </a:r>
            <a:r>
              <a:rPr lang="en-US" sz="2000" dirty="0"/>
              <a:t>)</a:t>
            </a:r>
          </a:p>
          <a:p>
            <a:pPr marL="346075" lvl="0" indent="-346075">
              <a:lnSpc>
                <a:spcPct val="97000"/>
              </a:lnSpc>
              <a:spcBef>
                <a:spcPts val="0"/>
              </a:spcBef>
              <a:buFont typeface="+mj-lt"/>
              <a:buAutoNum type="arabicPeriod" startAt="2"/>
            </a:pPr>
            <a:r>
              <a:rPr lang="en-US" sz="2000" dirty="0"/>
              <a:t>Why would they wait until God’s people were sealed?</a:t>
            </a:r>
          </a:p>
          <a:p>
            <a:pPr>
              <a:lnSpc>
                <a:spcPct val="97000"/>
              </a:lnSpc>
              <a:spcBef>
                <a:spcPts val="0"/>
              </a:spcBef>
            </a:pPr>
            <a:r>
              <a:rPr lang="en-US" sz="2000" dirty="0"/>
              <a:t>Apparently, the </a:t>
            </a:r>
            <a:r>
              <a:rPr lang="en-US" sz="2000" i="1" dirty="0">
                <a:solidFill>
                  <a:srgbClr val="800000"/>
                </a:solidFill>
              </a:rPr>
              <a:t>“sealing of the servants of our God”</a:t>
            </a:r>
            <a:r>
              <a:rPr lang="en-US" sz="2000" dirty="0"/>
              <a:t> made a distinction, offered them some kind of protection.</a:t>
            </a:r>
          </a:p>
          <a:p>
            <a:pPr marL="0" indent="0">
              <a:lnSpc>
                <a:spcPct val="97000"/>
              </a:lnSpc>
              <a:spcBef>
                <a:spcPts val="0"/>
              </a:spcBef>
              <a:buNone/>
            </a:pPr>
            <a:r>
              <a:rPr lang="en-US" sz="2000" i="1" dirty="0">
                <a:solidFill>
                  <a:srgbClr val="800000"/>
                </a:solidFill>
              </a:rPr>
              <a:t>“</a:t>
            </a:r>
            <a:r>
              <a:rPr lang="en-US" sz="2000" b="1" i="1" dirty="0">
                <a:solidFill>
                  <a:srgbClr val="800000"/>
                </a:solidFill>
              </a:rPr>
              <a:t>And in that day </a:t>
            </a:r>
            <a:r>
              <a:rPr lang="en-US" sz="2000" b="1" i="1" u="sng" dirty="0">
                <a:solidFill>
                  <a:srgbClr val="800000"/>
                </a:solidFill>
              </a:rPr>
              <a:t>I will set apart</a:t>
            </a:r>
            <a:r>
              <a:rPr lang="en-US" sz="2000" i="1" dirty="0">
                <a:solidFill>
                  <a:srgbClr val="800000"/>
                </a:solidFill>
              </a:rPr>
              <a:t> the land of Goshen, </a:t>
            </a:r>
            <a:r>
              <a:rPr lang="en-US" sz="2000" b="1" i="1" dirty="0">
                <a:solidFill>
                  <a:srgbClr val="800000"/>
                </a:solidFill>
              </a:rPr>
              <a:t>in which My people dwell</a:t>
            </a:r>
            <a:r>
              <a:rPr lang="en-US" sz="2000" i="1" dirty="0">
                <a:solidFill>
                  <a:srgbClr val="800000"/>
                </a:solidFill>
              </a:rPr>
              <a:t>, that no swarms of flies shall be there, </a:t>
            </a:r>
            <a:r>
              <a:rPr lang="en-US" sz="2000" b="1" i="1" u="sng" dirty="0">
                <a:solidFill>
                  <a:srgbClr val="800000"/>
                </a:solidFill>
              </a:rPr>
              <a:t>in order that you may know</a:t>
            </a:r>
            <a:r>
              <a:rPr lang="en-US" sz="2000" b="1" i="1" dirty="0">
                <a:solidFill>
                  <a:srgbClr val="800000"/>
                </a:solidFill>
              </a:rPr>
              <a:t> that I am the LORD </a:t>
            </a:r>
            <a:r>
              <a:rPr lang="en-US" sz="2000" i="1" dirty="0">
                <a:solidFill>
                  <a:srgbClr val="800000"/>
                </a:solidFill>
              </a:rPr>
              <a:t>in the midst of the land. </a:t>
            </a:r>
            <a:r>
              <a:rPr lang="en-US" sz="2000" b="1" i="1" u="sng" dirty="0">
                <a:solidFill>
                  <a:srgbClr val="800000"/>
                </a:solidFill>
              </a:rPr>
              <a:t>I will make a difference</a:t>
            </a:r>
            <a:r>
              <a:rPr lang="en-US" sz="2000" b="1" i="1" dirty="0">
                <a:solidFill>
                  <a:srgbClr val="800000"/>
                </a:solidFill>
              </a:rPr>
              <a:t> between My people and your people</a:t>
            </a:r>
            <a:r>
              <a:rPr lang="en-US" sz="2000" i="1" dirty="0">
                <a:solidFill>
                  <a:srgbClr val="800000"/>
                </a:solidFill>
              </a:rPr>
              <a:t>. Tomorrow this sign shall be.” </a:t>
            </a:r>
            <a:r>
              <a:rPr lang="en-US" sz="2000" dirty="0"/>
              <a:t>(</a:t>
            </a:r>
            <a:r>
              <a:rPr lang="en-US" sz="2000" b="1" dirty="0">
                <a:solidFill>
                  <a:srgbClr val="800000"/>
                </a:solidFill>
              </a:rPr>
              <a:t>Exodus 8:22-23; 9:4, 25-26; 10:22-23; 11:5-7</a:t>
            </a:r>
            <a:r>
              <a:rPr lang="en-US" sz="2000" dirty="0"/>
              <a:t>)</a:t>
            </a:r>
          </a:p>
        </p:txBody>
      </p:sp>
    </p:spTree>
    <p:extLst>
      <p:ext uri="{BB962C8B-B14F-4D97-AF65-F5344CB8AC3E}">
        <p14:creationId xmlns:p14="http://schemas.microsoft.com/office/powerpoint/2010/main" val="37640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Marking God’s People</a:t>
            </a:r>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3"/>
            </a:pPr>
            <a:r>
              <a:rPr lang="en-US" sz="1900" dirty="0"/>
              <a:t>Please compare and contrast this message to that depicted in </a:t>
            </a:r>
            <a:r>
              <a:rPr lang="en-US" sz="1900" b="1" dirty="0">
                <a:solidFill>
                  <a:srgbClr val="800000"/>
                </a:solidFill>
              </a:rPr>
              <a:t>Ezekiel 9</a:t>
            </a:r>
            <a:r>
              <a:rPr lang="en-US" sz="1900" dirty="0"/>
              <a:t>?  How does this enrich the meaning of the sealing of </a:t>
            </a:r>
            <a:r>
              <a:rPr lang="en-US" sz="1900" b="1" dirty="0">
                <a:solidFill>
                  <a:srgbClr val="800000"/>
                </a:solidFill>
              </a:rPr>
              <a:t>Revelation 7</a:t>
            </a:r>
            <a:r>
              <a:rPr lang="en-US" sz="1900" dirty="0"/>
              <a:t>?</a:t>
            </a:r>
          </a:p>
          <a:p>
            <a:pPr>
              <a:lnSpc>
                <a:spcPct val="90000"/>
              </a:lnSpc>
              <a:spcBef>
                <a:spcPts val="0"/>
              </a:spcBef>
            </a:pPr>
            <a:r>
              <a:rPr lang="en-US" sz="1900" dirty="0"/>
              <a:t>Preceded by God showing Ezekiel the elders’ hidden, grotesque sins (</a:t>
            </a:r>
            <a:r>
              <a:rPr lang="en-US" sz="1900" b="1" dirty="0">
                <a:solidFill>
                  <a:srgbClr val="800000"/>
                </a:solidFill>
              </a:rPr>
              <a:t>Ezekiel 8</a:t>
            </a:r>
            <a:r>
              <a:rPr lang="en-US" sz="1900" dirty="0"/>
              <a:t>).</a:t>
            </a:r>
          </a:p>
          <a:p>
            <a:pPr marL="0" indent="0">
              <a:lnSpc>
                <a:spcPct val="90000"/>
              </a:lnSpc>
              <a:spcBef>
                <a:spcPts val="0"/>
              </a:spcBef>
              <a:buNone/>
            </a:pPr>
            <a:r>
              <a:rPr lang="en-US" sz="1900" i="1" dirty="0">
                <a:solidFill>
                  <a:srgbClr val="800000"/>
                </a:solidFill>
              </a:rPr>
              <a:t>Then He called out in my hearing with a loud voice, saying, “Let </a:t>
            </a:r>
            <a:r>
              <a:rPr lang="en-US" sz="1900" b="1" i="1" dirty="0">
                <a:solidFill>
                  <a:srgbClr val="800000"/>
                </a:solidFill>
              </a:rPr>
              <a:t>those who have charge over the city</a:t>
            </a:r>
            <a:r>
              <a:rPr lang="en-US" sz="1900" i="1" dirty="0">
                <a:solidFill>
                  <a:srgbClr val="800000"/>
                </a:solidFill>
              </a:rPr>
              <a:t> draw near, </a:t>
            </a:r>
            <a:r>
              <a:rPr lang="en-US" sz="1900" b="1" i="1" dirty="0">
                <a:solidFill>
                  <a:srgbClr val="800000"/>
                </a:solidFill>
              </a:rPr>
              <a:t>each with a deadly weapon in his hand</a:t>
            </a:r>
            <a:r>
              <a:rPr lang="en-US" sz="1900" i="1" dirty="0">
                <a:solidFill>
                  <a:srgbClr val="800000"/>
                </a:solidFill>
              </a:rPr>
              <a:t>.”  … One man among them was clothed with linen and </a:t>
            </a:r>
            <a:r>
              <a:rPr lang="en-US" sz="1900" b="1" i="1" dirty="0">
                <a:solidFill>
                  <a:srgbClr val="800000"/>
                </a:solidFill>
              </a:rPr>
              <a:t>had a </a:t>
            </a:r>
            <a:r>
              <a:rPr lang="en-US" sz="1900" b="1" i="1" u="sng" dirty="0">
                <a:solidFill>
                  <a:srgbClr val="800000"/>
                </a:solidFill>
              </a:rPr>
              <a:t>writer’s inkhorn</a:t>
            </a:r>
            <a:r>
              <a:rPr lang="en-US" sz="1900" b="1" i="1" dirty="0">
                <a:solidFill>
                  <a:srgbClr val="800000"/>
                </a:solidFill>
              </a:rPr>
              <a:t> at his side</a:t>
            </a:r>
            <a:r>
              <a:rPr lang="en-US" sz="1900" i="1" dirty="0">
                <a:solidFill>
                  <a:srgbClr val="800000"/>
                </a:solidFill>
              </a:rPr>
              <a:t>.  … and the LORD said to him, “</a:t>
            </a:r>
            <a:r>
              <a:rPr lang="en-US" sz="1900" b="1" i="1" dirty="0">
                <a:solidFill>
                  <a:srgbClr val="800000"/>
                </a:solidFill>
              </a:rPr>
              <a:t>Go through the midst of the city</a:t>
            </a:r>
            <a:r>
              <a:rPr lang="en-US" sz="1900" i="1" dirty="0">
                <a:solidFill>
                  <a:srgbClr val="800000"/>
                </a:solidFill>
              </a:rPr>
              <a:t>, through the midst of Jerusalem, and </a:t>
            </a:r>
            <a:r>
              <a:rPr lang="en-US" sz="1900" b="1" i="1" u="sng" dirty="0">
                <a:solidFill>
                  <a:srgbClr val="800000"/>
                </a:solidFill>
              </a:rPr>
              <a:t>put a mark on the foreheads</a:t>
            </a:r>
            <a:r>
              <a:rPr lang="en-US" sz="1900" b="1" i="1" dirty="0">
                <a:solidFill>
                  <a:srgbClr val="800000"/>
                </a:solidFill>
              </a:rPr>
              <a:t> of the men who </a:t>
            </a:r>
            <a:r>
              <a:rPr lang="en-US" sz="1900" b="1" i="1" u="sng" dirty="0">
                <a:solidFill>
                  <a:srgbClr val="800000"/>
                </a:solidFill>
              </a:rPr>
              <a:t>sigh and cry over all the abominations</a:t>
            </a:r>
            <a:r>
              <a:rPr lang="en-US" sz="1900" b="1" i="1" dirty="0">
                <a:solidFill>
                  <a:srgbClr val="800000"/>
                </a:solidFill>
              </a:rPr>
              <a:t> that are done within it</a:t>
            </a:r>
            <a:r>
              <a:rPr lang="en-US" sz="1900" i="1" dirty="0">
                <a:solidFill>
                  <a:srgbClr val="800000"/>
                </a:solidFill>
              </a:rPr>
              <a:t>.”  To the others He said in my hearing, “</a:t>
            </a:r>
            <a:r>
              <a:rPr lang="en-US" sz="1900" b="1" i="1" dirty="0">
                <a:solidFill>
                  <a:srgbClr val="800000"/>
                </a:solidFill>
              </a:rPr>
              <a:t>Go </a:t>
            </a:r>
            <a:r>
              <a:rPr lang="en-US" sz="1900" b="1" i="1" u="sng" dirty="0">
                <a:solidFill>
                  <a:srgbClr val="800000"/>
                </a:solidFill>
              </a:rPr>
              <a:t>after</a:t>
            </a:r>
            <a:r>
              <a:rPr lang="en-US" sz="1900" b="1" i="1" dirty="0">
                <a:solidFill>
                  <a:srgbClr val="800000"/>
                </a:solidFill>
              </a:rPr>
              <a:t> him </a:t>
            </a:r>
            <a:r>
              <a:rPr lang="en-US" sz="1900" i="1" dirty="0">
                <a:solidFill>
                  <a:srgbClr val="800000"/>
                </a:solidFill>
              </a:rPr>
              <a:t>through the city and </a:t>
            </a:r>
            <a:r>
              <a:rPr lang="en-US" sz="1900" b="1" i="1" dirty="0">
                <a:solidFill>
                  <a:srgbClr val="800000"/>
                </a:solidFill>
              </a:rPr>
              <a:t>kill; do not let your eye spare, nor have any pity</a:t>
            </a:r>
            <a:r>
              <a:rPr lang="en-US" sz="1900" i="1" dirty="0">
                <a:solidFill>
                  <a:srgbClr val="800000"/>
                </a:solidFill>
              </a:rPr>
              <a:t>.  Utterly slay old and young men, maidens and little children and women; </a:t>
            </a:r>
            <a:r>
              <a:rPr lang="en-US" sz="1900" b="1" i="1" dirty="0">
                <a:solidFill>
                  <a:srgbClr val="800000"/>
                </a:solidFill>
              </a:rPr>
              <a:t>but do not come near anyone </a:t>
            </a:r>
            <a:r>
              <a:rPr lang="en-US" sz="1900" b="1" i="1" u="sng" dirty="0">
                <a:solidFill>
                  <a:srgbClr val="800000"/>
                </a:solidFill>
              </a:rPr>
              <a:t>on whom is the mark</a:t>
            </a:r>
            <a:r>
              <a:rPr lang="en-US" sz="1900" b="1" i="1" dirty="0">
                <a:solidFill>
                  <a:srgbClr val="800000"/>
                </a:solidFill>
              </a:rPr>
              <a:t>; and </a:t>
            </a:r>
            <a:r>
              <a:rPr lang="en-US" sz="1900" b="1" i="1" u="sng" dirty="0">
                <a:solidFill>
                  <a:srgbClr val="800000"/>
                </a:solidFill>
              </a:rPr>
              <a:t>begin at My sanctuary</a:t>
            </a:r>
            <a:r>
              <a:rPr lang="en-US" sz="1900" i="1" dirty="0">
                <a:solidFill>
                  <a:srgbClr val="800000"/>
                </a:solidFill>
              </a:rPr>
              <a:t>.” So they began with the elders who were before the temple. … Just then, the man clothed with linen, who had the inkhorn at his side, reported back and said, “</a:t>
            </a:r>
            <a:r>
              <a:rPr lang="en-US" sz="1900" b="1" i="1" dirty="0">
                <a:solidFill>
                  <a:srgbClr val="800000"/>
                </a:solidFill>
              </a:rPr>
              <a:t>I have done as You commanded me</a:t>
            </a:r>
            <a:r>
              <a:rPr lang="en-US" sz="1900" i="1" dirty="0">
                <a:solidFill>
                  <a:srgbClr val="800000"/>
                </a:solidFill>
              </a:rPr>
              <a:t>.” </a:t>
            </a:r>
            <a:r>
              <a:rPr lang="en-US" sz="1900" dirty="0"/>
              <a:t>(</a:t>
            </a:r>
            <a:r>
              <a:rPr lang="en-US" sz="1900" b="1" dirty="0">
                <a:solidFill>
                  <a:srgbClr val="800000"/>
                </a:solidFill>
              </a:rPr>
              <a:t>Ezekiel 9:1-11</a:t>
            </a:r>
            <a:r>
              <a:rPr lang="en-US" sz="1900" dirty="0"/>
              <a:t>)</a:t>
            </a:r>
          </a:p>
          <a:p>
            <a:pPr>
              <a:lnSpc>
                <a:spcPct val="90000"/>
              </a:lnSpc>
              <a:spcBef>
                <a:spcPts val="0"/>
              </a:spcBef>
            </a:pPr>
            <a:r>
              <a:rPr lang="en-US" sz="1900" dirty="0"/>
              <a:t>Followed by God departing from temple, killing 1 elder, and announcing judgment (</a:t>
            </a:r>
            <a:r>
              <a:rPr lang="en-US" sz="1900" b="1" dirty="0">
                <a:solidFill>
                  <a:srgbClr val="800000"/>
                </a:solidFill>
              </a:rPr>
              <a:t>Ezekiel 10-12</a:t>
            </a:r>
            <a:r>
              <a:rPr lang="en-US" sz="1900" dirty="0"/>
              <a:t>).</a:t>
            </a:r>
          </a:p>
        </p:txBody>
      </p:sp>
    </p:spTree>
    <p:extLst>
      <p:ext uri="{BB962C8B-B14F-4D97-AF65-F5344CB8AC3E}">
        <p14:creationId xmlns:p14="http://schemas.microsoft.com/office/powerpoint/2010/main" val="4911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God’s People</a:t>
            </a:r>
          </a:p>
        </p:txBody>
      </p:sp>
      <p:sp>
        <p:nvSpPr>
          <p:cNvPr id="3" name="Content Placeholder 2"/>
          <p:cNvSpPr>
            <a:spLocks noGrp="1"/>
          </p:cNvSpPr>
          <p:nvPr>
            <p:ph sz="quarter" idx="10"/>
          </p:nvPr>
        </p:nvSpPr>
        <p:spPr/>
        <p:txBody>
          <a:bodyPr/>
          <a:lstStyle/>
          <a:p>
            <a:pPr>
              <a:lnSpc>
                <a:spcPct val="97000"/>
              </a:lnSpc>
              <a:spcBef>
                <a:spcPts val="0"/>
              </a:spcBef>
            </a:pPr>
            <a:r>
              <a:rPr lang="en-US" sz="2000" dirty="0"/>
              <a:t>God’s wrath is not blind, hasty, or uncontrolled.</a:t>
            </a:r>
          </a:p>
          <a:p>
            <a:pPr>
              <a:lnSpc>
                <a:spcPct val="97000"/>
              </a:lnSpc>
              <a:spcBef>
                <a:spcPts val="0"/>
              </a:spcBef>
            </a:pPr>
            <a:r>
              <a:rPr lang="en-US" sz="2000" dirty="0"/>
              <a:t>God knows His people and makes a distinction, protecting them from the punishment due sinners.</a:t>
            </a:r>
          </a:p>
          <a:p>
            <a:pPr marL="0" indent="0">
              <a:lnSpc>
                <a:spcPct val="97000"/>
              </a:lnSpc>
              <a:spcBef>
                <a:spcPts val="0"/>
              </a:spcBef>
              <a:buNone/>
            </a:pPr>
            <a:r>
              <a:rPr lang="en-US" sz="2000" i="1" dirty="0">
                <a:solidFill>
                  <a:srgbClr val="800000"/>
                </a:solidFill>
              </a:rPr>
              <a:t>Nevertheless the solid foundation of God stands, </a:t>
            </a:r>
            <a:r>
              <a:rPr lang="en-US" sz="2000" b="1" i="1" dirty="0">
                <a:solidFill>
                  <a:srgbClr val="800000"/>
                </a:solidFill>
              </a:rPr>
              <a:t>having this </a:t>
            </a:r>
            <a:r>
              <a:rPr lang="en-US" sz="2000" b="1" i="1" u="sng" dirty="0">
                <a:solidFill>
                  <a:srgbClr val="800000"/>
                </a:solidFill>
              </a:rPr>
              <a:t>seal</a:t>
            </a:r>
            <a:r>
              <a:rPr lang="en-US" sz="2000" i="1" dirty="0">
                <a:solidFill>
                  <a:srgbClr val="800000"/>
                </a:solidFill>
              </a:rPr>
              <a:t>: “</a:t>
            </a:r>
            <a:r>
              <a:rPr lang="en-US" sz="2000" b="1" i="1" baseline="30000" dirty="0">
                <a:solidFill>
                  <a:srgbClr val="800000"/>
                </a:solidFill>
              </a:rPr>
              <a:t>1</a:t>
            </a:r>
            <a:r>
              <a:rPr lang="en-US" sz="2000" b="1" i="1" u="sng" dirty="0">
                <a:solidFill>
                  <a:srgbClr val="800000"/>
                </a:solidFill>
              </a:rPr>
              <a:t>The Lord knows</a:t>
            </a:r>
            <a:r>
              <a:rPr lang="en-US" sz="2000" b="1" i="1" dirty="0">
                <a:solidFill>
                  <a:srgbClr val="800000"/>
                </a:solidFill>
              </a:rPr>
              <a:t> those who </a:t>
            </a:r>
            <a:r>
              <a:rPr lang="en-US" sz="2000" b="1" i="1" u="sng" dirty="0">
                <a:solidFill>
                  <a:srgbClr val="800000"/>
                </a:solidFill>
              </a:rPr>
              <a:t>are His</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Let everyone who names the name of Christ </a:t>
            </a:r>
            <a:r>
              <a:rPr lang="en-US" sz="2000" b="1" i="1" u="sng" dirty="0">
                <a:solidFill>
                  <a:srgbClr val="800000"/>
                </a:solidFill>
              </a:rPr>
              <a:t>depart from iniquity</a:t>
            </a:r>
            <a:r>
              <a:rPr lang="en-US" sz="2000" b="1" i="1" dirty="0">
                <a:solidFill>
                  <a:srgbClr val="800000"/>
                </a:solidFill>
              </a:rPr>
              <a:t>.</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2 Timothy 2:19</a:t>
            </a:r>
            <a:r>
              <a:rPr lang="en-US" sz="2000" dirty="0"/>
              <a:t>; see also, </a:t>
            </a:r>
            <a:r>
              <a:rPr lang="en-US" sz="2000" b="1" dirty="0">
                <a:solidFill>
                  <a:srgbClr val="800000"/>
                </a:solidFill>
              </a:rPr>
              <a:t>1 Kings 19:18; Isaiah 40:26-27</a:t>
            </a:r>
            <a:r>
              <a:rPr lang="en-US" sz="2000" dirty="0"/>
              <a:t>)</a:t>
            </a:r>
          </a:p>
          <a:p>
            <a:pPr>
              <a:lnSpc>
                <a:spcPct val="97000"/>
              </a:lnSpc>
              <a:spcBef>
                <a:spcPts val="0"/>
              </a:spcBef>
            </a:pPr>
            <a:r>
              <a:rPr lang="en-US" sz="2000" dirty="0"/>
              <a:t>Do we </a:t>
            </a:r>
            <a:r>
              <a:rPr lang="en-US" sz="2000" i="1" dirty="0">
                <a:solidFill>
                  <a:srgbClr val="800000"/>
                </a:solidFill>
              </a:rPr>
              <a:t>“sigh and cry over all the abominations”</a:t>
            </a:r>
            <a:r>
              <a:rPr lang="en-US" sz="2000" dirty="0"/>
              <a:t>, or do we secretly partake them, even if only vicariously?  Do we also silently think, </a:t>
            </a:r>
            <a:r>
              <a:rPr lang="en-US" sz="2000" i="1" dirty="0">
                <a:solidFill>
                  <a:srgbClr val="800000"/>
                </a:solidFill>
              </a:rPr>
              <a:t>“God does not see”</a:t>
            </a:r>
            <a:r>
              <a:rPr lang="en-US" sz="2000" dirty="0"/>
              <a:t>?</a:t>
            </a:r>
          </a:p>
          <a:p>
            <a:pPr marL="0" indent="0">
              <a:lnSpc>
                <a:spcPct val="97000"/>
              </a:lnSpc>
              <a:spcBef>
                <a:spcPts val="0"/>
              </a:spcBef>
              <a:buNone/>
            </a:pPr>
            <a:r>
              <a:rPr lang="en-US" sz="2000" i="1" dirty="0">
                <a:solidFill>
                  <a:srgbClr val="800000"/>
                </a:solidFill>
              </a:rPr>
              <a:t>… take note, you have sinned against the LORD; and </a:t>
            </a:r>
            <a:r>
              <a:rPr lang="en-US" sz="2000" b="1" i="1" dirty="0">
                <a:solidFill>
                  <a:srgbClr val="800000"/>
                </a:solidFill>
              </a:rPr>
              <a:t>be sure </a:t>
            </a:r>
            <a:r>
              <a:rPr lang="en-US" sz="2000" b="1" i="1" u="sng" dirty="0">
                <a:solidFill>
                  <a:srgbClr val="800000"/>
                </a:solidFill>
              </a:rPr>
              <a:t>your sin will find you out</a:t>
            </a:r>
            <a:r>
              <a:rPr lang="en-US" sz="2000" i="1" dirty="0">
                <a:solidFill>
                  <a:srgbClr val="800000"/>
                </a:solidFill>
              </a:rPr>
              <a:t>. </a:t>
            </a:r>
            <a:r>
              <a:rPr lang="en-US" sz="2000" dirty="0"/>
              <a:t>(</a:t>
            </a:r>
            <a:r>
              <a:rPr lang="en-US" sz="2000" b="1" dirty="0">
                <a:solidFill>
                  <a:srgbClr val="800000"/>
                </a:solidFill>
              </a:rPr>
              <a:t>Numbers 32:23</a:t>
            </a:r>
            <a:r>
              <a:rPr lang="en-US" sz="2000" dirty="0"/>
              <a:t>)</a:t>
            </a:r>
          </a:p>
          <a:p>
            <a:pPr>
              <a:lnSpc>
                <a:spcPct val="97000"/>
              </a:lnSpc>
              <a:spcBef>
                <a:spcPts val="0"/>
              </a:spcBef>
            </a:pPr>
            <a:r>
              <a:rPr lang="en-US" sz="2000" dirty="0"/>
              <a:t>Judgment begins at the house of God!</a:t>
            </a:r>
          </a:p>
          <a:p>
            <a:pPr>
              <a:lnSpc>
                <a:spcPct val="97000"/>
              </a:lnSpc>
              <a:spcBef>
                <a:spcPts val="0"/>
              </a:spcBef>
            </a:pPr>
            <a:r>
              <a:rPr lang="en-US" sz="2000" dirty="0"/>
              <a:t>For those who </a:t>
            </a:r>
            <a:r>
              <a:rPr lang="en-US" sz="2000" i="1" dirty="0">
                <a:solidFill>
                  <a:srgbClr val="800000"/>
                </a:solidFill>
              </a:rPr>
              <a:t>“sigh and cry”</a:t>
            </a:r>
            <a:r>
              <a:rPr lang="en-US" sz="2000" dirty="0"/>
              <a:t> (compare to </a:t>
            </a:r>
            <a:r>
              <a:rPr lang="en-US" sz="2000" b="1" dirty="0">
                <a:solidFill>
                  <a:srgbClr val="800000"/>
                </a:solidFill>
              </a:rPr>
              <a:t>2 Peter 2:7-9</a:t>
            </a:r>
            <a:r>
              <a:rPr lang="en-US" sz="2000" dirty="0"/>
              <a:t>) – comfort and confidence.</a:t>
            </a:r>
          </a:p>
          <a:p>
            <a:pPr>
              <a:lnSpc>
                <a:spcPct val="97000"/>
              </a:lnSpc>
              <a:spcBef>
                <a:spcPts val="0"/>
              </a:spcBef>
            </a:pPr>
            <a:r>
              <a:rPr lang="en-US" sz="2000" dirty="0"/>
              <a:t>God’s angels will </a:t>
            </a:r>
            <a:r>
              <a:rPr lang="en-US" sz="2000" b="1" i="1" dirty="0"/>
              <a:t>not</a:t>
            </a:r>
            <a:r>
              <a:rPr lang="en-US" sz="2000" dirty="0"/>
              <a:t> fail – </a:t>
            </a:r>
            <a:r>
              <a:rPr lang="en-US" sz="2000" i="1" dirty="0">
                <a:solidFill>
                  <a:srgbClr val="800000"/>
                </a:solidFill>
              </a:rPr>
              <a:t>“I have done as you commanded me”</a:t>
            </a:r>
            <a:r>
              <a:rPr lang="en-US" sz="2000" dirty="0"/>
              <a:t>.</a:t>
            </a:r>
          </a:p>
          <a:p>
            <a:pPr>
              <a:lnSpc>
                <a:spcPct val="97000"/>
              </a:lnSpc>
              <a:spcBef>
                <a:spcPts val="0"/>
              </a:spcBef>
            </a:pPr>
            <a:r>
              <a:rPr lang="en-US" sz="2000" dirty="0"/>
              <a:t>Even if the saint suffers with the sinner now (</a:t>
            </a:r>
            <a:r>
              <a:rPr lang="en-US" sz="2000" b="1" dirty="0">
                <a:solidFill>
                  <a:srgbClr val="800000"/>
                </a:solidFill>
              </a:rPr>
              <a:t>6:9</a:t>
            </a:r>
            <a:r>
              <a:rPr lang="en-US" sz="2000" dirty="0"/>
              <a:t>), God ultimately reckons …</a:t>
            </a:r>
          </a:p>
        </p:txBody>
      </p:sp>
    </p:spTree>
    <p:extLst>
      <p:ext uri="{BB962C8B-B14F-4D97-AF65-F5344CB8AC3E}">
        <p14:creationId xmlns:p14="http://schemas.microsoft.com/office/powerpoint/2010/main" val="78049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Sealed?</a:t>
            </a:r>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2000" i="1" dirty="0">
                <a:solidFill>
                  <a:srgbClr val="800000"/>
                </a:solidFill>
              </a:rPr>
              <a:t>And I heard </a:t>
            </a:r>
            <a:r>
              <a:rPr lang="en-US" sz="2000" b="1" i="1" dirty="0">
                <a:solidFill>
                  <a:srgbClr val="800000"/>
                </a:solidFill>
              </a:rPr>
              <a:t>the </a:t>
            </a:r>
            <a:r>
              <a:rPr lang="en-US" sz="2000" b="1" i="1" u="sng" dirty="0">
                <a:solidFill>
                  <a:srgbClr val="800000"/>
                </a:solidFill>
              </a:rPr>
              <a:t>number</a:t>
            </a:r>
            <a:r>
              <a:rPr lang="en-US" sz="2000" b="1" i="1" dirty="0">
                <a:solidFill>
                  <a:srgbClr val="800000"/>
                </a:solidFill>
              </a:rPr>
              <a:t> of those who were </a:t>
            </a:r>
            <a:r>
              <a:rPr lang="en-US" sz="2000" b="1" i="1" u="sng" dirty="0">
                <a:solidFill>
                  <a:srgbClr val="800000"/>
                </a:solidFill>
              </a:rPr>
              <a:t>sealed</a:t>
            </a:r>
            <a:r>
              <a:rPr lang="en-US" sz="2000" b="1" i="1" dirty="0">
                <a:solidFill>
                  <a:srgbClr val="800000"/>
                </a:solidFill>
              </a:rPr>
              <a:t>. </a:t>
            </a:r>
            <a:r>
              <a:rPr lang="en-US" sz="2000" b="1" i="1" u="sng" dirty="0">
                <a:solidFill>
                  <a:srgbClr val="800000"/>
                </a:solidFill>
              </a:rPr>
              <a:t>One hundred and forty-four </a:t>
            </a:r>
            <a:r>
              <a:rPr lang="en-US" sz="2000" b="1" i="1" u="sng" dirty="0" err="1">
                <a:solidFill>
                  <a:srgbClr val="800000"/>
                </a:solidFill>
              </a:rPr>
              <a:t>thousand</a:t>
            </a:r>
            <a:r>
              <a:rPr lang="en-US" sz="2000" b="1" i="1" dirty="0">
                <a:solidFill>
                  <a:srgbClr val="800000"/>
                </a:solidFill>
              </a:rPr>
              <a:t> of all the tribes </a:t>
            </a:r>
            <a:r>
              <a:rPr lang="en-US" sz="2000" b="1" i="1" u="sng" dirty="0">
                <a:solidFill>
                  <a:srgbClr val="800000"/>
                </a:solidFill>
              </a:rPr>
              <a:t>of the children of Israel</a:t>
            </a:r>
            <a:r>
              <a:rPr lang="en-US" sz="2000" b="1" i="1" dirty="0">
                <a:solidFill>
                  <a:srgbClr val="800000"/>
                </a:solidFill>
              </a:rPr>
              <a:t> were sealed</a:t>
            </a:r>
            <a:r>
              <a:rPr lang="en-US" sz="2000" i="1" dirty="0">
                <a:solidFill>
                  <a:srgbClr val="800000"/>
                </a:solidFill>
              </a:rPr>
              <a:t>: of the tribe of </a:t>
            </a:r>
            <a:r>
              <a:rPr lang="en-US" sz="2000" b="1" i="1" dirty="0">
                <a:solidFill>
                  <a:srgbClr val="800000"/>
                </a:solidFill>
              </a:rPr>
              <a:t>Judah</a:t>
            </a:r>
            <a:r>
              <a:rPr lang="en-US" sz="2000" i="1" dirty="0">
                <a:solidFill>
                  <a:srgbClr val="800000"/>
                </a:solidFill>
              </a:rPr>
              <a:t> twelve thousand were sealed; of the tribe of </a:t>
            </a:r>
            <a:r>
              <a:rPr lang="en-US" sz="2000" b="1" i="1" dirty="0">
                <a:solidFill>
                  <a:srgbClr val="800000"/>
                </a:solidFill>
              </a:rPr>
              <a:t>Reuben</a:t>
            </a:r>
            <a:r>
              <a:rPr lang="en-US" sz="2000" i="1" dirty="0">
                <a:solidFill>
                  <a:srgbClr val="800000"/>
                </a:solidFill>
              </a:rPr>
              <a:t> twelve thousand were sealed; of the tribe of </a:t>
            </a:r>
            <a:r>
              <a:rPr lang="en-US" sz="2000" b="1" i="1" dirty="0">
                <a:solidFill>
                  <a:srgbClr val="800000"/>
                </a:solidFill>
              </a:rPr>
              <a:t>Gad</a:t>
            </a:r>
            <a:r>
              <a:rPr lang="en-US" sz="2000" i="1" dirty="0">
                <a:solidFill>
                  <a:srgbClr val="800000"/>
                </a:solidFill>
              </a:rPr>
              <a:t> twelve thousand were sealed; … of the tribe of </a:t>
            </a:r>
            <a:r>
              <a:rPr lang="en-US" sz="2000" b="1" i="1" dirty="0">
                <a:solidFill>
                  <a:srgbClr val="800000"/>
                </a:solidFill>
              </a:rPr>
              <a:t>Benjamin</a:t>
            </a:r>
            <a:r>
              <a:rPr lang="en-US" sz="2000" i="1" dirty="0">
                <a:solidFill>
                  <a:srgbClr val="800000"/>
                </a:solidFill>
              </a:rPr>
              <a:t> twelve thousand were sealed.</a:t>
            </a:r>
            <a:r>
              <a:rPr lang="en-US" sz="2000" dirty="0"/>
              <a:t> (</a:t>
            </a:r>
            <a:r>
              <a:rPr lang="en-US" sz="2000" b="1" dirty="0">
                <a:solidFill>
                  <a:srgbClr val="800000"/>
                </a:solidFill>
              </a:rPr>
              <a:t>7:4-8</a:t>
            </a:r>
            <a:r>
              <a:rPr lang="en-US" sz="2000" dirty="0"/>
              <a:t>)</a:t>
            </a:r>
          </a:p>
          <a:p>
            <a:pPr marL="346075" lvl="0" indent="-346075">
              <a:lnSpc>
                <a:spcPct val="95000"/>
              </a:lnSpc>
              <a:spcBef>
                <a:spcPts val="0"/>
              </a:spcBef>
              <a:buFont typeface="+mj-lt"/>
              <a:buAutoNum type="arabicPeriod" startAt="4"/>
            </a:pPr>
            <a:r>
              <a:rPr lang="en-US" sz="2000" dirty="0"/>
              <a:t>Who does Israel represent in this chapter?  What is the significance of their number, </a:t>
            </a:r>
            <a:r>
              <a:rPr lang="en-US" sz="2000" b="1" i="1" dirty="0"/>
              <a:t>144,000</a:t>
            </a:r>
            <a:r>
              <a:rPr lang="en-US" sz="2000" dirty="0"/>
              <a:t>?</a:t>
            </a:r>
          </a:p>
          <a:p>
            <a:pPr>
              <a:lnSpc>
                <a:spcPct val="95000"/>
              </a:lnSpc>
              <a:spcBef>
                <a:spcPts val="0"/>
              </a:spcBef>
            </a:pPr>
            <a:r>
              <a:rPr lang="en-US" sz="2000" i="1" dirty="0">
                <a:solidFill>
                  <a:srgbClr val="800000"/>
                </a:solidFill>
              </a:rPr>
              <a:t>“Israel”</a:t>
            </a:r>
            <a:r>
              <a:rPr lang="en-US" sz="2000" dirty="0"/>
              <a:t> represents God’s </a:t>
            </a:r>
            <a:r>
              <a:rPr lang="en-US" sz="2000" b="1" i="1" dirty="0"/>
              <a:t>spiritual</a:t>
            </a:r>
            <a:r>
              <a:rPr lang="en-US" sz="2000" dirty="0"/>
              <a:t> people (</a:t>
            </a:r>
            <a:r>
              <a:rPr lang="en-US" sz="2000" b="1" dirty="0">
                <a:solidFill>
                  <a:srgbClr val="800000"/>
                </a:solidFill>
              </a:rPr>
              <a:t>Rom. 2:28-29; 9:3-6; Gal. 6:16</a:t>
            </a:r>
            <a:r>
              <a:rPr lang="en-US" sz="2000" dirty="0"/>
              <a:t>).</a:t>
            </a:r>
          </a:p>
          <a:p>
            <a:pPr>
              <a:lnSpc>
                <a:spcPct val="95000"/>
              </a:lnSpc>
              <a:spcBef>
                <a:spcPts val="0"/>
              </a:spcBef>
            </a:pPr>
            <a:r>
              <a:rPr lang="en-US" sz="2000" i="1" dirty="0">
                <a:solidFill>
                  <a:srgbClr val="800000"/>
                </a:solidFill>
              </a:rPr>
              <a:t>“Twelve Tribes”</a:t>
            </a:r>
            <a:r>
              <a:rPr lang="en-US" sz="2000" dirty="0"/>
              <a:t> also represent the church (</a:t>
            </a:r>
            <a:r>
              <a:rPr lang="en-US" sz="2000" b="1" dirty="0">
                <a:solidFill>
                  <a:srgbClr val="800000"/>
                </a:solidFill>
              </a:rPr>
              <a:t>Mat. 19:28; Luke 22:30; James 1:1</a:t>
            </a:r>
            <a:r>
              <a:rPr lang="en-US" sz="2000" dirty="0"/>
              <a:t>).</a:t>
            </a:r>
          </a:p>
          <a:p>
            <a:pPr>
              <a:lnSpc>
                <a:spcPct val="95000"/>
              </a:lnSpc>
              <a:spcBef>
                <a:spcPts val="0"/>
              </a:spcBef>
            </a:pPr>
            <a:r>
              <a:rPr lang="en-US" sz="2000" b="1" dirty="0">
                <a:solidFill>
                  <a:srgbClr val="800000"/>
                </a:solidFill>
              </a:rPr>
              <a:t>144,000</a:t>
            </a:r>
            <a:r>
              <a:rPr lang="en-US" sz="2000" dirty="0"/>
              <a:t> = 12 x 12 x 10 x 10 x 10 – </a:t>
            </a:r>
            <a:r>
              <a:rPr lang="en-US" sz="2000" b="1" i="1" dirty="0"/>
              <a:t>All</a:t>
            </a:r>
            <a:r>
              <a:rPr lang="en-US" sz="2000" dirty="0"/>
              <a:t> of God’s people </a:t>
            </a:r>
            <a:r>
              <a:rPr lang="en-US" sz="2000" b="1" i="1" dirty="0"/>
              <a:t>everywhere</a:t>
            </a:r>
            <a:r>
              <a:rPr lang="en-US" sz="2000" dirty="0"/>
              <a:t> throughout the </a:t>
            </a:r>
            <a:r>
              <a:rPr lang="en-US" sz="2000" b="1" i="1" dirty="0"/>
              <a:t>entire</a:t>
            </a:r>
            <a:r>
              <a:rPr lang="en-US" sz="2000" dirty="0"/>
              <a:t> </a:t>
            </a:r>
            <a:r>
              <a:rPr lang="en-US" sz="2000" b="1" i="1" u="sng" dirty="0"/>
              <a:t>earth</a:t>
            </a:r>
            <a:r>
              <a:rPr lang="en-US" sz="2000" dirty="0"/>
              <a:t>.  No one is overlooked (</a:t>
            </a:r>
            <a:r>
              <a:rPr lang="en-US" sz="2000" b="1" dirty="0">
                <a:solidFill>
                  <a:srgbClr val="800000"/>
                </a:solidFill>
              </a:rPr>
              <a:t>Matthew 10:28-31</a:t>
            </a:r>
            <a:r>
              <a:rPr lang="en-US" sz="2000" dirty="0"/>
              <a:t>)!</a:t>
            </a:r>
          </a:p>
          <a:p>
            <a:pPr>
              <a:lnSpc>
                <a:spcPct val="95000"/>
              </a:lnSpc>
              <a:spcBef>
                <a:spcPts val="0"/>
              </a:spcBef>
            </a:pPr>
            <a:r>
              <a:rPr lang="en-US" sz="2000" dirty="0"/>
              <a:t>Missing Dan, Ephraim? Leaders in idolatry (</a:t>
            </a:r>
            <a:r>
              <a:rPr lang="en-US" sz="2000" b="1" dirty="0">
                <a:solidFill>
                  <a:srgbClr val="800000"/>
                </a:solidFill>
              </a:rPr>
              <a:t>1 Kings 11:26; 12:25-33; Jdgs. 18</a:t>
            </a:r>
            <a:r>
              <a:rPr lang="en-US" sz="2000" dirty="0"/>
              <a:t>)?</a:t>
            </a:r>
          </a:p>
          <a:p>
            <a:pPr>
              <a:lnSpc>
                <a:spcPct val="95000"/>
              </a:lnSpc>
              <a:spcBef>
                <a:spcPts val="0"/>
              </a:spcBef>
            </a:pPr>
            <a:r>
              <a:rPr lang="en-US" sz="2000" dirty="0"/>
              <a:t>Ephraim often used to represent idolatrous northern kingdom.</a:t>
            </a:r>
          </a:p>
          <a:p>
            <a:pPr>
              <a:lnSpc>
                <a:spcPct val="95000"/>
              </a:lnSpc>
              <a:spcBef>
                <a:spcPts val="0"/>
              </a:spcBef>
            </a:pPr>
            <a:r>
              <a:rPr lang="en-US" sz="2000" dirty="0"/>
              <a:t>Judah Leads = King, tribe of David and Messiah. Received blessing (</a:t>
            </a:r>
            <a:r>
              <a:rPr lang="en-US" sz="2000" b="1" dirty="0">
                <a:solidFill>
                  <a:srgbClr val="800000"/>
                </a:solidFill>
              </a:rPr>
              <a:t>Gen. 49:8-10</a:t>
            </a:r>
            <a:r>
              <a:rPr lang="en-US" sz="2000" dirty="0"/>
              <a:t>).</a:t>
            </a:r>
          </a:p>
        </p:txBody>
      </p:sp>
    </p:spTree>
    <p:extLst>
      <p:ext uri="{BB962C8B-B14F-4D97-AF65-F5344CB8AC3E}">
        <p14:creationId xmlns:p14="http://schemas.microsoft.com/office/powerpoint/2010/main" val="13366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Eternal Home &amp; Paradise</a:t>
            </a:r>
          </a:p>
          <a:p>
            <a:r>
              <a:rPr lang="en-US" dirty="0">
                <a:solidFill>
                  <a:srgbClr val="C00000"/>
                </a:solidFill>
              </a:rPr>
              <a:t>Revelation 7:9-17</a:t>
            </a:r>
          </a:p>
        </p:txBody>
      </p:sp>
    </p:spTree>
    <p:extLst>
      <p:ext uri="{BB962C8B-B14F-4D97-AF65-F5344CB8AC3E}">
        <p14:creationId xmlns:p14="http://schemas.microsoft.com/office/powerpoint/2010/main" val="140171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Innumerable, Heavenly Host</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5"/>
            </a:pPr>
            <a:r>
              <a:rPr lang="en-US" sz="2000" dirty="0"/>
              <a:t>How is this heavenly host described?  What might be the significance of the </a:t>
            </a:r>
            <a:r>
              <a:rPr lang="en-US" sz="2000" i="1" dirty="0">
                <a:solidFill>
                  <a:srgbClr val="800000"/>
                </a:solidFill>
              </a:rPr>
              <a:t>“palm branches”</a:t>
            </a:r>
            <a:r>
              <a:rPr lang="en-US" sz="2000" dirty="0"/>
              <a:t>?</a:t>
            </a:r>
          </a:p>
          <a:p>
            <a:pPr marL="0" indent="0">
              <a:lnSpc>
                <a:spcPct val="97000"/>
              </a:lnSpc>
              <a:spcBef>
                <a:spcPts val="0"/>
              </a:spcBef>
              <a:buNone/>
            </a:pPr>
            <a:r>
              <a:rPr lang="en-US" sz="2000" i="1" dirty="0">
                <a:solidFill>
                  <a:srgbClr val="800000"/>
                </a:solidFill>
              </a:rPr>
              <a:t>After these things I looked, and behold, </a:t>
            </a:r>
            <a:r>
              <a:rPr lang="en-US" sz="2000" b="1" i="1" dirty="0">
                <a:solidFill>
                  <a:srgbClr val="800000"/>
                </a:solidFill>
              </a:rPr>
              <a:t>a great multitude which </a:t>
            </a:r>
            <a:r>
              <a:rPr lang="en-US" sz="2000" b="1" i="1" u="sng" dirty="0">
                <a:solidFill>
                  <a:srgbClr val="800000"/>
                </a:solidFill>
              </a:rPr>
              <a:t>no one could number</a:t>
            </a:r>
            <a:r>
              <a:rPr lang="en-US" sz="2000" i="1" dirty="0">
                <a:solidFill>
                  <a:srgbClr val="800000"/>
                </a:solidFill>
              </a:rPr>
              <a:t>, of all nations, tribes, peoples, and tongues, </a:t>
            </a:r>
            <a:r>
              <a:rPr lang="en-US" sz="2000" b="1" i="1" dirty="0">
                <a:solidFill>
                  <a:srgbClr val="800000"/>
                </a:solidFill>
              </a:rPr>
              <a:t>standing </a:t>
            </a:r>
            <a:r>
              <a:rPr lang="en-US" sz="2000" b="1" i="1" u="sng" dirty="0">
                <a:solidFill>
                  <a:srgbClr val="800000"/>
                </a:solidFill>
              </a:rPr>
              <a:t>before the throne</a:t>
            </a:r>
            <a:r>
              <a:rPr lang="en-US" sz="2000" b="1" i="1" dirty="0">
                <a:solidFill>
                  <a:srgbClr val="800000"/>
                </a:solidFill>
              </a:rPr>
              <a:t> and </a:t>
            </a:r>
            <a:r>
              <a:rPr lang="en-US" sz="2000" b="1" i="1" u="sng" dirty="0">
                <a:solidFill>
                  <a:srgbClr val="800000"/>
                </a:solidFill>
              </a:rPr>
              <a:t>before the Lamb</a:t>
            </a:r>
            <a:r>
              <a:rPr lang="en-US" sz="2000" i="1" dirty="0">
                <a:solidFill>
                  <a:srgbClr val="800000"/>
                </a:solidFill>
              </a:rPr>
              <a:t>, clothed with </a:t>
            </a:r>
            <a:r>
              <a:rPr lang="en-US" sz="2000" b="1" i="1" dirty="0">
                <a:solidFill>
                  <a:srgbClr val="800000"/>
                </a:solidFill>
              </a:rPr>
              <a:t>white robes</a:t>
            </a:r>
            <a:r>
              <a:rPr lang="en-US" sz="2000" i="1" dirty="0">
                <a:solidFill>
                  <a:srgbClr val="800000"/>
                </a:solidFill>
              </a:rPr>
              <a:t>, with </a:t>
            </a:r>
            <a:r>
              <a:rPr lang="en-US" sz="2000" b="1" i="1" dirty="0">
                <a:solidFill>
                  <a:srgbClr val="800000"/>
                </a:solidFill>
              </a:rPr>
              <a:t>palm branches </a:t>
            </a:r>
            <a:r>
              <a:rPr lang="en-US" sz="2000" i="1" dirty="0">
                <a:solidFill>
                  <a:srgbClr val="800000"/>
                </a:solidFill>
              </a:rPr>
              <a:t>in their hands, </a:t>
            </a:r>
            <a:r>
              <a:rPr lang="en-US" sz="2000" b="1" i="1" dirty="0">
                <a:solidFill>
                  <a:srgbClr val="800000"/>
                </a:solidFill>
              </a:rPr>
              <a:t>and crying out with a loud voice</a:t>
            </a:r>
            <a:r>
              <a:rPr lang="en-US" sz="2000" i="1" dirty="0">
                <a:solidFill>
                  <a:srgbClr val="800000"/>
                </a:solidFill>
              </a:rPr>
              <a:t>, saying, </a:t>
            </a:r>
            <a:r>
              <a:rPr lang="en-US" sz="2000" b="1" i="1" dirty="0">
                <a:solidFill>
                  <a:srgbClr val="800000"/>
                </a:solidFill>
              </a:rPr>
              <a:t>“</a:t>
            </a:r>
            <a:r>
              <a:rPr lang="en-US" sz="2000" b="1" i="1" u="sng" dirty="0">
                <a:solidFill>
                  <a:srgbClr val="800000"/>
                </a:solidFill>
              </a:rPr>
              <a:t>Salvation</a:t>
            </a:r>
            <a:r>
              <a:rPr lang="en-US" sz="2000" b="1" i="1" dirty="0">
                <a:solidFill>
                  <a:srgbClr val="800000"/>
                </a:solidFill>
              </a:rPr>
              <a:t> belongs to </a:t>
            </a:r>
            <a:r>
              <a:rPr lang="en-US" sz="2000" b="1" i="1" u="sng" dirty="0">
                <a:solidFill>
                  <a:srgbClr val="800000"/>
                </a:solidFill>
              </a:rPr>
              <a:t>our God</a:t>
            </a:r>
            <a:r>
              <a:rPr lang="en-US" sz="2000" b="1" i="1" dirty="0">
                <a:solidFill>
                  <a:srgbClr val="800000"/>
                </a:solidFill>
              </a:rPr>
              <a:t> who </a:t>
            </a:r>
            <a:r>
              <a:rPr lang="en-US" sz="2000" b="1" i="1" u="sng" dirty="0">
                <a:solidFill>
                  <a:srgbClr val="800000"/>
                </a:solidFill>
              </a:rPr>
              <a:t>sits on the throne</a:t>
            </a:r>
            <a:r>
              <a:rPr lang="en-US" sz="2000" b="1" i="1" dirty="0">
                <a:solidFill>
                  <a:srgbClr val="800000"/>
                </a:solidFill>
              </a:rPr>
              <a:t>, and to </a:t>
            </a:r>
            <a:r>
              <a:rPr lang="en-US" sz="2000" b="1" i="1" u="sng" dirty="0">
                <a:solidFill>
                  <a:srgbClr val="800000"/>
                </a:solidFill>
              </a:rPr>
              <a:t>the Lamb</a:t>
            </a:r>
            <a:r>
              <a:rPr lang="en-US" sz="2000" b="1" i="1" dirty="0">
                <a:solidFill>
                  <a:srgbClr val="800000"/>
                </a:solidFill>
              </a:rPr>
              <a:t>!”</a:t>
            </a:r>
            <a:r>
              <a:rPr lang="en-US" sz="2000" i="1" dirty="0">
                <a:solidFill>
                  <a:srgbClr val="800000"/>
                </a:solidFill>
              </a:rPr>
              <a:t> </a:t>
            </a:r>
            <a:r>
              <a:rPr lang="en-US" sz="2000" dirty="0"/>
              <a:t>(</a:t>
            </a:r>
            <a:r>
              <a:rPr lang="en-US" sz="2000" b="1" dirty="0">
                <a:solidFill>
                  <a:srgbClr val="800000"/>
                </a:solidFill>
              </a:rPr>
              <a:t>7:9-10</a:t>
            </a:r>
            <a:r>
              <a:rPr lang="en-US" sz="2000" dirty="0"/>
              <a:t>)</a:t>
            </a:r>
          </a:p>
          <a:p>
            <a:pPr>
              <a:lnSpc>
                <a:spcPct val="97000"/>
              </a:lnSpc>
              <a:spcBef>
                <a:spcPts val="0"/>
              </a:spcBef>
            </a:pPr>
            <a:r>
              <a:rPr lang="en-US" sz="2000" b="1" dirty="0"/>
              <a:t>144,000</a:t>
            </a:r>
            <a:r>
              <a:rPr lang="en-US" sz="2000" dirty="0"/>
              <a:t> – </a:t>
            </a:r>
            <a:r>
              <a:rPr lang="en-US" sz="2000" b="1" i="1" dirty="0"/>
              <a:t>Numerable</a:t>
            </a:r>
            <a:r>
              <a:rPr lang="en-US" sz="2000" dirty="0"/>
              <a:t> and were sealed on </a:t>
            </a:r>
            <a:r>
              <a:rPr lang="en-US" sz="2000" b="1" i="1" dirty="0"/>
              <a:t>earth</a:t>
            </a:r>
            <a:r>
              <a:rPr lang="en-US" sz="2000" dirty="0"/>
              <a:t>!</a:t>
            </a:r>
          </a:p>
          <a:p>
            <a:pPr>
              <a:lnSpc>
                <a:spcPct val="97000"/>
              </a:lnSpc>
              <a:spcBef>
                <a:spcPts val="0"/>
              </a:spcBef>
            </a:pPr>
            <a:r>
              <a:rPr lang="en-US" sz="2000" b="1" i="1" dirty="0"/>
              <a:t>Innumerable</a:t>
            </a:r>
            <a:r>
              <a:rPr lang="en-US" sz="2000" dirty="0"/>
              <a:t> and </a:t>
            </a:r>
            <a:r>
              <a:rPr lang="en-US" sz="2000" b="1" i="1" dirty="0"/>
              <a:t>Before the Throne </a:t>
            </a:r>
            <a:r>
              <a:rPr lang="en-US" sz="2000" dirty="0"/>
              <a:t>– </a:t>
            </a:r>
            <a:r>
              <a:rPr lang="en-US" sz="2000" b="1" i="1" dirty="0"/>
              <a:t>All</a:t>
            </a:r>
            <a:r>
              <a:rPr lang="en-US" sz="2000" dirty="0"/>
              <a:t> the redeemed in </a:t>
            </a:r>
            <a:r>
              <a:rPr lang="en-US" sz="2000" b="1" i="1" dirty="0"/>
              <a:t>heaven</a:t>
            </a:r>
            <a:r>
              <a:rPr lang="en-US" sz="2000" dirty="0"/>
              <a:t> (</a:t>
            </a:r>
            <a:r>
              <a:rPr lang="en-US" sz="2000" b="1" dirty="0">
                <a:solidFill>
                  <a:srgbClr val="800000"/>
                </a:solidFill>
              </a:rPr>
              <a:t>Gen. 13:16</a:t>
            </a:r>
            <a:r>
              <a:rPr lang="en-US" sz="2000" dirty="0"/>
              <a:t>).</a:t>
            </a:r>
          </a:p>
          <a:p>
            <a:pPr>
              <a:lnSpc>
                <a:spcPct val="97000"/>
              </a:lnSpc>
              <a:spcBef>
                <a:spcPts val="0"/>
              </a:spcBef>
            </a:pPr>
            <a:r>
              <a:rPr lang="en-US" sz="2000" b="1" dirty="0"/>
              <a:t>White Robes </a:t>
            </a:r>
            <a:r>
              <a:rPr lang="en-US" sz="2000" dirty="0"/>
              <a:t>– symbols of victory, purity, and holiness.</a:t>
            </a:r>
          </a:p>
          <a:p>
            <a:pPr>
              <a:lnSpc>
                <a:spcPct val="97000"/>
              </a:lnSpc>
              <a:spcBef>
                <a:spcPts val="0"/>
              </a:spcBef>
            </a:pPr>
            <a:r>
              <a:rPr lang="en-US" sz="2000" b="1" dirty="0"/>
              <a:t>Proscribing Salvation to God </a:t>
            </a:r>
            <a:r>
              <a:rPr lang="en-US" sz="2000" dirty="0"/>
              <a:t>– Acknowledging that God is the source, owner of their salvation.  (Incidentally, this would likely preclude angels, </a:t>
            </a:r>
            <a:r>
              <a:rPr lang="en-US" sz="2000" b="1" dirty="0">
                <a:solidFill>
                  <a:srgbClr val="800000"/>
                </a:solidFill>
              </a:rPr>
              <a:t>Hebrews 2:16</a:t>
            </a:r>
            <a:r>
              <a:rPr lang="en-US" sz="2000" dirty="0"/>
              <a:t>.)</a:t>
            </a:r>
          </a:p>
          <a:p>
            <a:pPr>
              <a:lnSpc>
                <a:spcPct val="97000"/>
              </a:lnSpc>
              <a:spcBef>
                <a:spcPts val="0"/>
              </a:spcBef>
            </a:pPr>
            <a:r>
              <a:rPr lang="en-US" sz="2000" b="1" dirty="0"/>
              <a:t>Palm Branches</a:t>
            </a:r>
            <a:r>
              <a:rPr lang="en-US" sz="2000" dirty="0"/>
              <a:t> – Feast of Tabernacles (</a:t>
            </a:r>
            <a:r>
              <a:rPr lang="en-US" sz="2000" b="1" dirty="0">
                <a:solidFill>
                  <a:srgbClr val="800000"/>
                </a:solidFill>
              </a:rPr>
              <a:t>Leviticus 23:40-43; Nehemiah 8:14-18</a:t>
            </a:r>
            <a:r>
              <a:rPr lang="en-US" sz="2000" dirty="0"/>
              <a:t>)? Triumphal Entry (</a:t>
            </a:r>
            <a:r>
              <a:rPr lang="en-US" sz="2000" b="1" dirty="0">
                <a:solidFill>
                  <a:srgbClr val="800000"/>
                </a:solidFill>
              </a:rPr>
              <a:t>John 12:12-21</a:t>
            </a:r>
            <a:r>
              <a:rPr lang="en-US" sz="2000" dirty="0"/>
              <a:t>) </a:t>
            </a:r>
            <a:r>
              <a:rPr lang="en-US" sz="2000" dirty="0">
                <a:latin typeface="Arial" panose="020B0604020202020204" pitchFamily="34" charset="0"/>
                <a:cs typeface="Arial" panose="020B0604020202020204" pitchFamily="34" charset="0"/>
              </a:rPr>
              <a:t>→</a:t>
            </a:r>
            <a:r>
              <a:rPr lang="en-US" sz="2000" dirty="0"/>
              <a:t> victory, joy, beauty, security, dependence</a:t>
            </a:r>
          </a:p>
        </p:txBody>
      </p:sp>
    </p:spTree>
    <p:extLst>
      <p:ext uri="{BB962C8B-B14F-4D97-AF65-F5344CB8AC3E}">
        <p14:creationId xmlns:p14="http://schemas.microsoft.com/office/powerpoint/2010/main" val="9161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Sixth Seal</a:t>
            </a:r>
            <a:br>
              <a:rPr lang="en-US" dirty="0"/>
            </a:br>
            <a:r>
              <a:rPr lang="en-US" dirty="0"/>
              <a:t> </a:t>
            </a:r>
            <a:r>
              <a:rPr lang="en-US" dirty="0">
                <a:solidFill>
                  <a:srgbClr val="C00000"/>
                </a:solidFill>
              </a:rPr>
              <a:t>Revelation 6:12-17</a:t>
            </a:r>
          </a:p>
        </p:txBody>
      </p:sp>
    </p:spTree>
    <p:extLst>
      <p:ext uri="{BB962C8B-B14F-4D97-AF65-F5344CB8AC3E}">
        <p14:creationId xmlns:p14="http://schemas.microsoft.com/office/powerpoint/2010/main" val="313002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Innumerable, Heavenly Host</a:t>
            </a:r>
          </a:p>
        </p:txBody>
      </p:sp>
      <p:sp>
        <p:nvSpPr>
          <p:cNvPr id="3" name="Content Placeholder 2"/>
          <p:cNvSpPr>
            <a:spLocks noGrp="1"/>
          </p:cNvSpPr>
          <p:nvPr>
            <p:ph sz="quarter" idx="10"/>
          </p:nvPr>
        </p:nvSpPr>
        <p:spPr/>
        <p:txBody>
          <a:bodyPr/>
          <a:lstStyle/>
          <a:p>
            <a:pPr marL="0" indent="0">
              <a:spcBef>
                <a:spcPts val="0"/>
              </a:spcBef>
              <a:buNone/>
            </a:pPr>
            <a:r>
              <a:rPr lang="en-US" sz="2000" b="1" i="1" u="sng" dirty="0">
                <a:solidFill>
                  <a:srgbClr val="800000"/>
                </a:solidFill>
              </a:rPr>
              <a:t>All</a:t>
            </a:r>
            <a:r>
              <a:rPr lang="en-US" sz="2000" b="1" i="1" dirty="0">
                <a:solidFill>
                  <a:srgbClr val="800000"/>
                </a:solidFill>
              </a:rPr>
              <a:t> the </a:t>
            </a:r>
            <a:r>
              <a:rPr lang="en-US" sz="2000" b="1" i="1" u="sng" dirty="0">
                <a:solidFill>
                  <a:srgbClr val="800000"/>
                </a:solidFill>
              </a:rPr>
              <a:t>angels</a:t>
            </a:r>
            <a:r>
              <a:rPr lang="en-US" sz="2000" b="1" i="1" dirty="0">
                <a:solidFill>
                  <a:srgbClr val="800000"/>
                </a:solidFill>
              </a:rPr>
              <a:t> </a:t>
            </a:r>
            <a:r>
              <a:rPr lang="en-US" sz="2000" i="1" dirty="0">
                <a:solidFill>
                  <a:srgbClr val="800000"/>
                </a:solidFill>
              </a:rPr>
              <a:t>stood around the throne and </a:t>
            </a:r>
            <a:r>
              <a:rPr lang="en-US" sz="2000" b="1" i="1" dirty="0">
                <a:solidFill>
                  <a:srgbClr val="800000"/>
                </a:solidFill>
              </a:rPr>
              <a:t>the </a:t>
            </a:r>
            <a:r>
              <a:rPr lang="en-US" sz="2000" b="1" i="1" u="sng" dirty="0">
                <a:solidFill>
                  <a:srgbClr val="800000"/>
                </a:solidFill>
              </a:rPr>
              <a:t>elders</a:t>
            </a:r>
            <a:r>
              <a:rPr lang="en-US" sz="2000" b="1" i="1" dirty="0">
                <a:solidFill>
                  <a:srgbClr val="800000"/>
                </a:solidFill>
              </a:rPr>
              <a:t> and the </a:t>
            </a:r>
            <a:r>
              <a:rPr lang="en-US" sz="2000" b="1" i="1" u="sng" dirty="0">
                <a:solidFill>
                  <a:srgbClr val="800000"/>
                </a:solidFill>
              </a:rPr>
              <a:t>four living creatures</a:t>
            </a:r>
            <a:r>
              <a:rPr lang="en-US" sz="2000" i="1" dirty="0">
                <a:solidFill>
                  <a:srgbClr val="800000"/>
                </a:solidFill>
              </a:rPr>
              <a:t>, and fell on their faces before the throne and </a:t>
            </a:r>
            <a:r>
              <a:rPr lang="en-US" sz="2000" b="1" i="1" dirty="0">
                <a:solidFill>
                  <a:srgbClr val="800000"/>
                </a:solidFill>
              </a:rPr>
              <a:t>worshiped God, saying</a:t>
            </a:r>
            <a:r>
              <a:rPr lang="en-US" sz="2000" i="1" dirty="0">
                <a:solidFill>
                  <a:srgbClr val="800000"/>
                </a:solidFill>
              </a:rPr>
              <a:t>: “</a:t>
            </a:r>
            <a:r>
              <a:rPr lang="en-US" sz="2000" b="1" i="1" dirty="0">
                <a:solidFill>
                  <a:srgbClr val="800000"/>
                </a:solidFill>
              </a:rPr>
              <a:t>Amen</a:t>
            </a:r>
            <a:r>
              <a:rPr lang="en-US" sz="2000" i="1" dirty="0">
                <a:solidFill>
                  <a:srgbClr val="800000"/>
                </a:solidFill>
              </a:rPr>
              <a:t>! </a:t>
            </a:r>
            <a:r>
              <a:rPr lang="en-US" sz="2000" b="1" i="1" baseline="30000" dirty="0">
                <a:solidFill>
                  <a:srgbClr val="800000"/>
                </a:solidFill>
              </a:rPr>
              <a:t>1</a:t>
            </a:r>
            <a:r>
              <a:rPr lang="en-US" sz="2000" b="1" i="1" dirty="0">
                <a:solidFill>
                  <a:srgbClr val="800000"/>
                </a:solidFill>
              </a:rPr>
              <a:t>Blessing</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glory</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wisdom</a:t>
            </a:r>
            <a:r>
              <a:rPr lang="en-US" sz="2000" i="1" dirty="0">
                <a:solidFill>
                  <a:srgbClr val="800000"/>
                </a:solidFill>
              </a:rPr>
              <a:t>, </a:t>
            </a:r>
            <a:r>
              <a:rPr lang="en-US" sz="2000" b="1" i="1" baseline="30000" dirty="0">
                <a:solidFill>
                  <a:srgbClr val="800000"/>
                </a:solidFill>
              </a:rPr>
              <a:t>4</a:t>
            </a:r>
            <a:r>
              <a:rPr lang="en-US" sz="2000" b="1" i="1" dirty="0">
                <a:solidFill>
                  <a:srgbClr val="800000"/>
                </a:solidFill>
              </a:rPr>
              <a:t>thanksgiving</a:t>
            </a:r>
            <a:r>
              <a:rPr lang="en-US" sz="2000" i="1" dirty="0">
                <a:solidFill>
                  <a:srgbClr val="800000"/>
                </a:solidFill>
              </a:rPr>
              <a:t> and </a:t>
            </a:r>
            <a:r>
              <a:rPr lang="en-US" sz="2000" b="1" i="1" baseline="30000" dirty="0">
                <a:solidFill>
                  <a:srgbClr val="800000"/>
                </a:solidFill>
              </a:rPr>
              <a:t>5</a:t>
            </a:r>
            <a:r>
              <a:rPr lang="en-US" sz="2000" b="1" i="1" dirty="0">
                <a:solidFill>
                  <a:srgbClr val="800000"/>
                </a:solidFill>
              </a:rPr>
              <a:t>honor</a:t>
            </a:r>
            <a:r>
              <a:rPr lang="en-US" sz="2000" i="1" dirty="0">
                <a:solidFill>
                  <a:srgbClr val="800000"/>
                </a:solidFill>
              </a:rPr>
              <a:t> and </a:t>
            </a:r>
            <a:r>
              <a:rPr lang="en-US" sz="2000" b="1" i="1" baseline="30000" dirty="0">
                <a:solidFill>
                  <a:srgbClr val="800000"/>
                </a:solidFill>
              </a:rPr>
              <a:t>6</a:t>
            </a:r>
            <a:r>
              <a:rPr lang="en-US" sz="2000" b="1" i="1" dirty="0">
                <a:solidFill>
                  <a:srgbClr val="800000"/>
                </a:solidFill>
              </a:rPr>
              <a:t>power</a:t>
            </a:r>
            <a:r>
              <a:rPr lang="en-US" sz="2000" i="1" dirty="0">
                <a:solidFill>
                  <a:srgbClr val="800000"/>
                </a:solidFill>
              </a:rPr>
              <a:t> and </a:t>
            </a:r>
            <a:r>
              <a:rPr lang="en-US" sz="2000" b="1" i="1" baseline="30000" dirty="0">
                <a:solidFill>
                  <a:srgbClr val="800000"/>
                </a:solidFill>
              </a:rPr>
              <a:t>7</a:t>
            </a:r>
            <a:r>
              <a:rPr lang="en-US" sz="2000" b="1" i="1" dirty="0">
                <a:solidFill>
                  <a:srgbClr val="800000"/>
                </a:solidFill>
              </a:rPr>
              <a:t>might</a:t>
            </a:r>
            <a:r>
              <a:rPr lang="en-US" sz="2000" i="1" dirty="0">
                <a:solidFill>
                  <a:srgbClr val="800000"/>
                </a:solidFill>
              </a:rPr>
              <a:t>, </a:t>
            </a:r>
            <a:r>
              <a:rPr lang="en-US" sz="2000" b="1" i="1" dirty="0">
                <a:solidFill>
                  <a:srgbClr val="800000"/>
                </a:solidFill>
              </a:rPr>
              <a:t>be to </a:t>
            </a:r>
            <a:r>
              <a:rPr lang="en-US" sz="2000" b="1" i="1" u="sng" dirty="0">
                <a:solidFill>
                  <a:srgbClr val="800000"/>
                </a:solidFill>
              </a:rPr>
              <a:t>our God</a:t>
            </a:r>
            <a:r>
              <a:rPr lang="en-US" sz="2000" b="1" i="1" dirty="0">
                <a:solidFill>
                  <a:srgbClr val="800000"/>
                </a:solidFill>
              </a:rPr>
              <a:t> forever and ever</a:t>
            </a:r>
            <a:r>
              <a:rPr lang="en-US" sz="2000" i="1" dirty="0">
                <a:solidFill>
                  <a:srgbClr val="800000"/>
                </a:solidFill>
              </a:rPr>
              <a:t>. Amen.” Then one of the elders answered, saying to me, “</a:t>
            </a:r>
            <a:r>
              <a:rPr lang="en-US" sz="2000" b="1" i="1" u="sng" dirty="0">
                <a:solidFill>
                  <a:srgbClr val="800000"/>
                </a:solidFill>
              </a:rPr>
              <a:t>Who</a:t>
            </a:r>
            <a:r>
              <a:rPr lang="en-US" sz="2000" b="1" i="1" dirty="0">
                <a:solidFill>
                  <a:srgbClr val="800000"/>
                </a:solidFill>
              </a:rPr>
              <a:t> are these arrayed in white robes, and </a:t>
            </a:r>
            <a:r>
              <a:rPr lang="en-US" sz="2000" b="1" i="1" u="sng" dirty="0">
                <a:solidFill>
                  <a:srgbClr val="800000"/>
                </a:solidFill>
              </a:rPr>
              <a:t>where</a:t>
            </a:r>
            <a:r>
              <a:rPr lang="en-US" sz="2000" b="1" i="1" dirty="0">
                <a:solidFill>
                  <a:srgbClr val="800000"/>
                </a:solidFill>
              </a:rPr>
              <a:t> did they come from</a:t>
            </a:r>
            <a:r>
              <a:rPr lang="en-US" sz="2000" i="1" dirty="0">
                <a:solidFill>
                  <a:srgbClr val="800000"/>
                </a:solidFill>
              </a:rPr>
              <a:t>?” </a:t>
            </a:r>
            <a:r>
              <a:rPr lang="en-US" sz="2000" dirty="0"/>
              <a:t>(</a:t>
            </a:r>
            <a:r>
              <a:rPr lang="en-US" sz="2000" b="1" dirty="0">
                <a:solidFill>
                  <a:srgbClr val="800000"/>
                </a:solidFill>
              </a:rPr>
              <a:t>7:11-13</a:t>
            </a:r>
            <a:r>
              <a:rPr lang="en-US" sz="2000" dirty="0"/>
              <a:t>)</a:t>
            </a:r>
          </a:p>
          <a:p>
            <a:pPr>
              <a:spcBef>
                <a:spcPts val="0"/>
              </a:spcBef>
            </a:pPr>
            <a:r>
              <a:rPr lang="en-US" sz="2000" dirty="0"/>
              <a:t>Entire heavenly host – including all angels, elders, and 4 living creatures.</a:t>
            </a:r>
          </a:p>
          <a:p>
            <a:pPr>
              <a:spcBef>
                <a:spcPts val="0"/>
              </a:spcBef>
            </a:pPr>
            <a:r>
              <a:rPr lang="en-US" sz="2000" dirty="0"/>
              <a:t>Raise 7-fold blessing and praise to God, who makes this scene of salvation possible.</a:t>
            </a:r>
          </a:p>
          <a:p>
            <a:pPr>
              <a:spcBef>
                <a:spcPts val="0"/>
              </a:spcBef>
            </a:pPr>
            <a:r>
              <a:rPr lang="en-US" sz="2000" dirty="0"/>
              <a:t>Returns attention to identity and condition of those robed in white before the throne.</a:t>
            </a:r>
          </a:p>
          <a:p>
            <a:pPr>
              <a:spcBef>
                <a:spcPts val="0"/>
              </a:spcBef>
            </a:pPr>
            <a:endParaRPr lang="en-US" sz="2000" dirty="0"/>
          </a:p>
        </p:txBody>
      </p:sp>
    </p:spTree>
    <p:extLst>
      <p:ext uri="{BB962C8B-B14F-4D97-AF65-F5344CB8AC3E}">
        <p14:creationId xmlns:p14="http://schemas.microsoft.com/office/powerpoint/2010/main" val="40175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a:t>
            </a:r>
          </a:p>
        </p:txBody>
      </p:sp>
      <p:sp>
        <p:nvSpPr>
          <p:cNvPr id="3" name="Content Placeholder 2"/>
          <p:cNvSpPr>
            <a:spLocks noGrp="1"/>
          </p:cNvSpPr>
          <p:nvPr>
            <p:ph sz="quarter" idx="10"/>
          </p:nvPr>
        </p:nvSpPr>
        <p:spPr>
          <a:xfrm>
            <a:off x="47501" y="914400"/>
            <a:ext cx="9048998" cy="4144488"/>
          </a:xfrm>
        </p:spPr>
        <p:txBody>
          <a:bodyPr/>
          <a:lstStyle/>
          <a:p>
            <a:pPr marL="0" indent="0">
              <a:lnSpc>
                <a:spcPct val="97000"/>
              </a:lnSpc>
              <a:spcBef>
                <a:spcPts val="0"/>
              </a:spcBef>
              <a:buNone/>
            </a:pPr>
            <a:r>
              <a:rPr lang="en-US" sz="2000" i="1" dirty="0">
                <a:solidFill>
                  <a:srgbClr val="800000"/>
                </a:solidFill>
              </a:rPr>
              <a:t>I looked when He </a:t>
            </a:r>
            <a:r>
              <a:rPr lang="en-US" sz="2000" b="1" i="1" dirty="0">
                <a:solidFill>
                  <a:srgbClr val="800000"/>
                </a:solidFill>
              </a:rPr>
              <a:t>opened the sixth seal</a:t>
            </a:r>
            <a:r>
              <a:rPr lang="en-US" sz="2000" i="1" dirty="0">
                <a:solidFill>
                  <a:srgbClr val="800000"/>
                </a:solidFill>
              </a:rPr>
              <a:t>, and behold, there was </a:t>
            </a:r>
            <a:r>
              <a:rPr lang="en-US" sz="2000" b="1" i="1" baseline="30000" dirty="0">
                <a:solidFill>
                  <a:srgbClr val="800000"/>
                </a:solidFill>
              </a:rPr>
              <a:t>1</a:t>
            </a:r>
            <a:r>
              <a:rPr lang="en-US" sz="2000" b="1" i="1" dirty="0">
                <a:solidFill>
                  <a:srgbClr val="800000"/>
                </a:solidFill>
              </a:rPr>
              <a:t>a great earthquake</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the sun became black</a:t>
            </a:r>
            <a:r>
              <a:rPr lang="en-US" sz="2000" i="1" dirty="0">
                <a:solidFill>
                  <a:srgbClr val="800000"/>
                </a:solidFill>
              </a:rPr>
              <a:t> as sackcloth of hair, and </a:t>
            </a:r>
            <a:r>
              <a:rPr lang="en-US" sz="2000" b="1" i="1" baseline="30000" dirty="0">
                <a:solidFill>
                  <a:srgbClr val="800000"/>
                </a:solidFill>
              </a:rPr>
              <a:t>3</a:t>
            </a:r>
            <a:r>
              <a:rPr lang="en-US" sz="2000" b="1" i="1" dirty="0">
                <a:solidFill>
                  <a:srgbClr val="800000"/>
                </a:solidFill>
              </a:rPr>
              <a:t>the</a:t>
            </a:r>
            <a:r>
              <a:rPr lang="en-US" sz="2000" i="1" dirty="0">
                <a:solidFill>
                  <a:srgbClr val="800000"/>
                </a:solidFill>
              </a:rPr>
              <a:t> </a:t>
            </a:r>
            <a:r>
              <a:rPr lang="en-US" sz="2000" b="1" i="1" dirty="0">
                <a:solidFill>
                  <a:srgbClr val="800000"/>
                </a:solidFill>
              </a:rPr>
              <a:t>moon became like blood</a:t>
            </a:r>
            <a:r>
              <a:rPr lang="en-US" sz="2000" i="1" dirty="0">
                <a:solidFill>
                  <a:srgbClr val="800000"/>
                </a:solidFill>
              </a:rPr>
              <a:t>.  And </a:t>
            </a:r>
            <a:r>
              <a:rPr lang="en-US" sz="2000" b="1" i="1" baseline="30000" dirty="0">
                <a:solidFill>
                  <a:srgbClr val="800000"/>
                </a:solidFill>
              </a:rPr>
              <a:t>4</a:t>
            </a:r>
            <a:r>
              <a:rPr lang="en-US" sz="2000" b="1" i="1" dirty="0">
                <a:solidFill>
                  <a:srgbClr val="800000"/>
                </a:solidFill>
              </a:rPr>
              <a:t>the stars of heaven fell </a:t>
            </a:r>
            <a:r>
              <a:rPr lang="en-US" sz="2000" i="1" dirty="0">
                <a:solidFill>
                  <a:srgbClr val="800000"/>
                </a:solidFill>
              </a:rPr>
              <a:t>to the earth, as a fig tree drops its late figs when it is shaken by a mighty wind.  Then </a:t>
            </a:r>
            <a:r>
              <a:rPr lang="en-US" sz="2000" b="1" i="1" baseline="30000" dirty="0">
                <a:solidFill>
                  <a:srgbClr val="800000"/>
                </a:solidFill>
              </a:rPr>
              <a:t>5</a:t>
            </a:r>
            <a:r>
              <a:rPr lang="en-US" sz="2000" b="1" i="1" dirty="0">
                <a:solidFill>
                  <a:srgbClr val="800000"/>
                </a:solidFill>
              </a:rPr>
              <a:t>the sky receded </a:t>
            </a:r>
            <a:r>
              <a:rPr lang="en-US" sz="2000" i="1" dirty="0">
                <a:solidFill>
                  <a:srgbClr val="800000"/>
                </a:solidFill>
              </a:rPr>
              <a:t>as a scroll when it is rolled up, and </a:t>
            </a:r>
            <a:r>
              <a:rPr lang="en-US" sz="2000" b="1" i="1" baseline="30000" dirty="0">
                <a:solidFill>
                  <a:srgbClr val="800000"/>
                </a:solidFill>
              </a:rPr>
              <a:t>6</a:t>
            </a:r>
            <a:r>
              <a:rPr lang="en-US" sz="2000" b="1" i="1" dirty="0">
                <a:solidFill>
                  <a:srgbClr val="800000"/>
                </a:solidFill>
              </a:rPr>
              <a:t>every mountain and island was moved </a:t>
            </a:r>
            <a:r>
              <a:rPr lang="en-US" sz="2000" i="1" dirty="0">
                <a:solidFill>
                  <a:srgbClr val="800000"/>
                </a:solidFill>
              </a:rPr>
              <a:t>out of its place.  And</a:t>
            </a:r>
            <a:r>
              <a:rPr lang="en-US" sz="2000" b="1" i="1" dirty="0">
                <a:solidFill>
                  <a:srgbClr val="800000"/>
                </a:solidFill>
              </a:rPr>
              <a:t> </a:t>
            </a:r>
            <a:r>
              <a:rPr lang="en-US" sz="2000" b="1" i="1" baseline="30000" dirty="0">
                <a:solidFill>
                  <a:srgbClr val="800000"/>
                </a:solidFill>
              </a:rPr>
              <a:t>7</a:t>
            </a:r>
            <a:r>
              <a:rPr lang="en-US" sz="2000" b="1" i="1" dirty="0">
                <a:solidFill>
                  <a:srgbClr val="800000"/>
                </a:solidFill>
              </a:rPr>
              <a:t>the kings of the earth, the great men, the rich men, the commanders, the mighty men, every slave and every free man, hid themselves </a:t>
            </a:r>
            <a:r>
              <a:rPr lang="en-US" sz="2000" i="1" dirty="0">
                <a:solidFill>
                  <a:srgbClr val="800000"/>
                </a:solidFill>
              </a:rPr>
              <a:t>in the caves and in the rocks of the mountains, and said to the mountains and rocks, “Fall on us and </a:t>
            </a:r>
            <a:r>
              <a:rPr lang="en-US" sz="2000" b="1" i="1" dirty="0">
                <a:solidFill>
                  <a:srgbClr val="800000"/>
                </a:solidFill>
              </a:rPr>
              <a:t>hide us from the face of Him who sits on the throne and from the wrath of the Lamb</a:t>
            </a:r>
            <a:r>
              <a:rPr lang="en-US" sz="2000" i="1" dirty="0">
                <a:solidFill>
                  <a:srgbClr val="800000"/>
                </a:solidFill>
              </a:rPr>
              <a:t>!  For </a:t>
            </a:r>
            <a:r>
              <a:rPr lang="en-US" sz="2000" b="1" i="1" u="sng" dirty="0">
                <a:solidFill>
                  <a:srgbClr val="800000"/>
                </a:solidFill>
              </a:rPr>
              <a:t>the great day of His wrath has come</a:t>
            </a:r>
            <a:r>
              <a:rPr lang="en-US" sz="2000" i="1" dirty="0">
                <a:solidFill>
                  <a:srgbClr val="800000"/>
                </a:solidFill>
              </a:rPr>
              <a:t>, and who is able to stand?” </a:t>
            </a:r>
            <a:r>
              <a:rPr lang="en-US" sz="2000" dirty="0"/>
              <a:t>(</a:t>
            </a:r>
            <a:r>
              <a:rPr lang="en-US" sz="2000" b="1" dirty="0">
                <a:solidFill>
                  <a:srgbClr val="800000"/>
                </a:solidFill>
              </a:rPr>
              <a:t>6:12-17</a:t>
            </a:r>
            <a:r>
              <a:rPr lang="en-US" sz="2000" dirty="0"/>
              <a:t>)</a:t>
            </a:r>
          </a:p>
          <a:p>
            <a:pPr marL="346075" lvl="0" indent="-346075">
              <a:lnSpc>
                <a:spcPct val="97000"/>
              </a:lnSpc>
              <a:spcBef>
                <a:spcPts val="0"/>
              </a:spcBef>
              <a:buFont typeface="+mj-lt"/>
              <a:buAutoNum type="arabicPeriod" startAt="6"/>
            </a:pPr>
            <a:r>
              <a:rPr lang="en-US" sz="2000" dirty="0"/>
              <a:t>Do the events caused by the opening of the 6</a:t>
            </a:r>
            <a:r>
              <a:rPr lang="en-US" sz="2000" baseline="30000" dirty="0"/>
              <a:t>th</a:t>
            </a:r>
            <a:r>
              <a:rPr lang="en-US" sz="2000" dirty="0"/>
              <a:t> seal refer to literal earthquakes, eclipses, red moons, falling stars, receding skies, and displaced mountains?  If not, how are these symbols used in the Old Testament prophets?  What do these symbols here foretell?  Does this represent the end of the world?</a:t>
            </a:r>
          </a:p>
        </p:txBody>
      </p:sp>
    </p:spTree>
    <p:extLst>
      <p:ext uri="{BB962C8B-B14F-4D97-AF65-F5344CB8AC3E}">
        <p14:creationId xmlns:p14="http://schemas.microsoft.com/office/powerpoint/2010/main" val="34730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Lights Failing, Earth Moving</a:t>
            </a:r>
          </a:p>
        </p:txBody>
      </p:sp>
      <p:sp>
        <p:nvSpPr>
          <p:cNvPr id="3" name="Content Placeholder 2"/>
          <p:cNvSpPr>
            <a:spLocks noGrp="1"/>
          </p:cNvSpPr>
          <p:nvPr>
            <p:ph sz="quarter" idx="10"/>
          </p:nvPr>
        </p:nvSpPr>
        <p:spPr>
          <a:xfrm>
            <a:off x="47501" y="914400"/>
            <a:ext cx="9048998" cy="4144488"/>
          </a:xfrm>
        </p:spPr>
        <p:txBody>
          <a:bodyPr/>
          <a:lstStyle/>
          <a:p>
            <a:pPr marL="0" indent="0">
              <a:lnSpc>
                <a:spcPct val="90000"/>
              </a:lnSpc>
              <a:spcBef>
                <a:spcPts val="0"/>
              </a:spcBef>
              <a:buNone/>
            </a:pPr>
            <a:r>
              <a:rPr lang="en-US" sz="2000" i="1" dirty="0">
                <a:solidFill>
                  <a:srgbClr val="800000"/>
                </a:solidFill>
              </a:rPr>
              <a:t>The </a:t>
            </a:r>
            <a:r>
              <a:rPr lang="en-US" sz="2000" b="1" i="1" dirty="0">
                <a:solidFill>
                  <a:srgbClr val="800000"/>
                </a:solidFill>
              </a:rPr>
              <a:t>burden against </a:t>
            </a:r>
            <a:r>
              <a:rPr lang="en-US" sz="2000" b="1" i="1" u="sng" dirty="0">
                <a:solidFill>
                  <a:srgbClr val="800000"/>
                </a:solidFill>
              </a:rPr>
              <a:t>Babylon</a:t>
            </a:r>
            <a:r>
              <a:rPr lang="en-US" sz="2000" b="1" i="1" dirty="0">
                <a:solidFill>
                  <a:srgbClr val="800000"/>
                </a:solidFill>
              </a:rPr>
              <a:t> </a:t>
            </a:r>
            <a:r>
              <a:rPr lang="en-US" sz="2000" i="1" dirty="0">
                <a:solidFill>
                  <a:srgbClr val="800000"/>
                </a:solidFill>
              </a:rPr>
              <a:t>which Isaiah the son of </a:t>
            </a:r>
            <a:r>
              <a:rPr lang="en-US" sz="2000" i="1" dirty="0" err="1">
                <a:solidFill>
                  <a:srgbClr val="800000"/>
                </a:solidFill>
              </a:rPr>
              <a:t>Amoz</a:t>
            </a:r>
            <a:r>
              <a:rPr lang="en-US" sz="2000" i="1" dirty="0">
                <a:solidFill>
                  <a:srgbClr val="800000"/>
                </a:solidFill>
              </a:rPr>
              <a:t> saw. … “They come from a far country, From the end of heaven – The LORD and His weapons of indignation, To destroy the whole land.  Wail, </a:t>
            </a:r>
            <a:r>
              <a:rPr lang="en-US" sz="2000" b="1" i="1" dirty="0">
                <a:solidFill>
                  <a:srgbClr val="800000"/>
                </a:solidFill>
              </a:rPr>
              <a:t>for </a:t>
            </a:r>
            <a:r>
              <a:rPr lang="en-US" sz="2000" b="1" i="1" u="sng" dirty="0">
                <a:solidFill>
                  <a:srgbClr val="800000"/>
                </a:solidFill>
              </a:rPr>
              <a:t>the day of the LORD</a:t>
            </a:r>
            <a:r>
              <a:rPr lang="en-US" sz="2000" b="1" i="1" dirty="0">
                <a:solidFill>
                  <a:srgbClr val="800000"/>
                </a:solidFill>
              </a:rPr>
              <a:t> is at hand</a:t>
            </a:r>
            <a:r>
              <a:rPr lang="en-US" sz="2000" i="1" dirty="0">
                <a:solidFill>
                  <a:srgbClr val="800000"/>
                </a:solidFill>
              </a:rPr>
              <a:t>! It will come as destruction from the Almighty. Therefore all hands will be limp, Every man’s heart will melt, … Behold, </a:t>
            </a:r>
            <a:r>
              <a:rPr lang="en-US" sz="2000" b="1" i="1" u="sng" dirty="0">
                <a:solidFill>
                  <a:srgbClr val="800000"/>
                </a:solidFill>
              </a:rPr>
              <a:t>the day of the LORD</a:t>
            </a:r>
            <a:r>
              <a:rPr lang="en-US" sz="2000" b="1" i="1" dirty="0">
                <a:solidFill>
                  <a:srgbClr val="800000"/>
                </a:solidFill>
              </a:rPr>
              <a:t> comes</a:t>
            </a:r>
            <a:r>
              <a:rPr lang="en-US" sz="2000" i="1" dirty="0">
                <a:solidFill>
                  <a:srgbClr val="800000"/>
                </a:solidFill>
              </a:rPr>
              <a:t>, Cruel, with both wrath and fierce anger, To lay the land desolate; And He will destroy its sinners from it. For </a:t>
            </a:r>
            <a:r>
              <a:rPr lang="en-US" sz="2000" b="1" i="1" dirty="0">
                <a:solidFill>
                  <a:srgbClr val="800000"/>
                </a:solidFill>
              </a:rPr>
              <a:t>the stars of heaven and their constellations Will not give their light</a:t>
            </a:r>
            <a:r>
              <a:rPr lang="en-US" sz="2000" i="1" dirty="0">
                <a:solidFill>
                  <a:srgbClr val="800000"/>
                </a:solidFill>
              </a:rPr>
              <a:t>; The </a:t>
            </a:r>
            <a:r>
              <a:rPr lang="en-US" sz="2000" b="1" i="1" dirty="0">
                <a:solidFill>
                  <a:srgbClr val="800000"/>
                </a:solidFill>
              </a:rPr>
              <a:t>sun will be darkened </a:t>
            </a:r>
            <a:r>
              <a:rPr lang="en-US" sz="2000" i="1" dirty="0">
                <a:solidFill>
                  <a:srgbClr val="800000"/>
                </a:solidFill>
              </a:rPr>
              <a:t>in its going forth, And </a:t>
            </a:r>
            <a:r>
              <a:rPr lang="en-US" sz="2000" b="1" i="1" dirty="0">
                <a:solidFill>
                  <a:srgbClr val="800000"/>
                </a:solidFill>
              </a:rPr>
              <a:t>the moon will not cause its light to shine</a:t>
            </a:r>
            <a:r>
              <a:rPr lang="en-US" sz="2000" i="1" dirty="0">
                <a:solidFill>
                  <a:srgbClr val="800000"/>
                </a:solidFill>
              </a:rPr>
              <a:t>.  … Therefore I will </a:t>
            </a:r>
            <a:r>
              <a:rPr lang="en-US" sz="2000" b="1" i="1" dirty="0">
                <a:solidFill>
                  <a:srgbClr val="800000"/>
                </a:solidFill>
              </a:rPr>
              <a:t>shake the heavens</a:t>
            </a:r>
            <a:r>
              <a:rPr lang="en-US" sz="2000" i="1" dirty="0">
                <a:solidFill>
                  <a:srgbClr val="800000"/>
                </a:solidFill>
              </a:rPr>
              <a:t>, And </a:t>
            </a:r>
            <a:r>
              <a:rPr lang="en-US" sz="2000" b="1" i="1" dirty="0">
                <a:solidFill>
                  <a:srgbClr val="800000"/>
                </a:solidFill>
              </a:rPr>
              <a:t>the earth will move out of her place</a:t>
            </a:r>
            <a:r>
              <a:rPr lang="en-US" sz="2000" i="1" dirty="0">
                <a:solidFill>
                  <a:srgbClr val="800000"/>
                </a:solidFill>
              </a:rPr>
              <a:t>, In </a:t>
            </a:r>
            <a:r>
              <a:rPr lang="en-US" sz="2000" b="1" i="1" dirty="0">
                <a:solidFill>
                  <a:srgbClr val="800000"/>
                </a:solidFill>
              </a:rPr>
              <a:t>the wrath of the LORD of hosts And in </a:t>
            </a:r>
            <a:r>
              <a:rPr lang="en-US" sz="2000" b="1" i="1" u="sng" dirty="0">
                <a:solidFill>
                  <a:srgbClr val="800000"/>
                </a:solidFill>
              </a:rPr>
              <a:t>the day of His fierce anger</a:t>
            </a:r>
            <a:r>
              <a:rPr lang="en-US" sz="2000" i="1" dirty="0">
                <a:solidFill>
                  <a:srgbClr val="800000"/>
                </a:solidFill>
              </a:rPr>
              <a:t>. … Behold, I will stir up </a:t>
            </a:r>
            <a:r>
              <a:rPr lang="en-US" sz="2000" b="1" i="1" dirty="0">
                <a:solidFill>
                  <a:srgbClr val="800000"/>
                </a:solidFill>
              </a:rPr>
              <a:t>the </a:t>
            </a:r>
            <a:r>
              <a:rPr lang="en-US" sz="2000" b="1" i="1" u="sng" dirty="0">
                <a:solidFill>
                  <a:srgbClr val="800000"/>
                </a:solidFill>
              </a:rPr>
              <a:t>Medes</a:t>
            </a:r>
            <a:r>
              <a:rPr lang="en-US" sz="2000" b="1" i="1" dirty="0">
                <a:solidFill>
                  <a:srgbClr val="800000"/>
                </a:solidFill>
              </a:rPr>
              <a:t> against them</a:t>
            </a:r>
            <a:r>
              <a:rPr lang="en-US" sz="2000" i="1" dirty="0">
                <a:solidFill>
                  <a:srgbClr val="800000"/>
                </a:solidFill>
              </a:rPr>
              <a:t>, Who will not regard silver; And as for gold, they will not delight in it. … And </a:t>
            </a:r>
            <a:r>
              <a:rPr lang="en-US" sz="2000" b="1" i="1" u="sng" dirty="0">
                <a:solidFill>
                  <a:srgbClr val="800000"/>
                </a:solidFill>
              </a:rPr>
              <a:t>Babylon</a:t>
            </a:r>
            <a:r>
              <a:rPr lang="en-US" sz="2000" b="1" i="1" dirty="0">
                <a:solidFill>
                  <a:srgbClr val="800000"/>
                </a:solidFill>
              </a:rPr>
              <a:t>, the glory of kingdoms</a:t>
            </a:r>
            <a:r>
              <a:rPr lang="en-US" sz="2000" i="1" dirty="0">
                <a:solidFill>
                  <a:srgbClr val="800000"/>
                </a:solidFill>
              </a:rPr>
              <a:t>, The beauty of the Chaldeans’ pride, Will be as when God overthrew Sodom and Gomorrah. </a:t>
            </a:r>
            <a:r>
              <a:rPr lang="en-US" sz="2000" dirty="0"/>
              <a:t>(</a:t>
            </a:r>
            <a:r>
              <a:rPr lang="en-US" sz="2000" b="1" dirty="0">
                <a:solidFill>
                  <a:srgbClr val="800000"/>
                </a:solidFill>
              </a:rPr>
              <a:t>Isaiah 13:1-19</a:t>
            </a:r>
            <a:r>
              <a:rPr lang="en-US" sz="2000" dirty="0"/>
              <a:t>)</a:t>
            </a:r>
          </a:p>
          <a:p>
            <a:pPr>
              <a:lnSpc>
                <a:spcPct val="90000"/>
              </a:lnSpc>
              <a:spcBef>
                <a:spcPts val="0"/>
              </a:spcBef>
            </a:pPr>
            <a:r>
              <a:rPr lang="en-US" sz="2000" dirty="0"/>
              <a:t>See also:  </a:t>
            </a:r>
            <a:r>
              <a:rPr lang="en-US" sz="2000" b="1" dirty="0">
                <a:solidFill>
                  <a:srgbClr val="800000"/>
                </a:solidFill>
              </a:rPr>
              <a:t>Isaiah 29:6; </a:t>
            </a:r>
            <a:r>
              <a:rPr lang="en-US" sz="2000" b="1" u="sng" dirty="0">
                <a:solidFill>
                  <a:srgbClr val="800000"/>
                </a:solidFill>
              </a:rPr>
              <a:t>Jeremiah 4:23-28</a:t>
            </a:r>
            <a:r>
              <a:rPr lang="en-US" sz="2000" b="1" dirty="0">
                <a:solidFill>
                  <a:srgbClr val="800000"/>
                </a:solidFill>
              </a:rPr>
              <a:t>; Matthew 24:29 </a:t>
            </a:r>
            <a:r>
              <a:rPr lang="en-US" sz="2000" dirty="0"/>
              <a:t>(Jerusalem); </a:t>
            </a:r>
            <a:r>
              <a:rPr lang="en-US" sz="2000" b="1" u="sng" dirty="0">
                <a:solidFill>
                  <a:srgbClr val="800000"/>
                </a:solidFill>
              </a:rPr>
              <a:t>Joel 2:31</a:t>
            </a:r>
            <a:r>
              <a:rPr lang="en-US" sz="2000" b="1" dirty="0">
                <a:solidFill>
                  <a:srgbClr val="800000"/>
                </a:solidFill>
              </a:rPr>
              <a:t> </a:t>
            </a:r>
            <a:r>
              <a:rPr lang="en-US" sz="2000" dirty="0"/>
              <a:t>(Messianic, Pentecost – </a:t>
            </a:r>
            <a:r>
              <a:rPr lang="en-US" sz="2000" b="1" dirty="0">
                <a:solidFill>
                  <a:srgbClr val="800000"/>
                </a:solidFill>
              </a:rPr>
              <a:t>Acts 2:16-21</a:t>
            </a:r>
            <a:r>
              <a:rPr lang="en-US" sz="2000" dirty="0"/>
              <a:t>); </a:t>
            </a:r>
            <a:r>
              <a:rPr lang="en-US" sz="2000" b="1" dirty="0">
                <a:solidFill>
                  <a:srgbClr val="800000"/>
                </a:solidFill>
              </a:rPr>
              <a:t>Isaiah 50:3</a:t>
            </a:r>
          </a:p>
        </p:txBody>
      </p:sp>
    </p:spTree>
    <p:extLst>
      <p:ext uri="{BB962C8B-B14F-4D97-AF65-F5344CB8AC3E}">
        <p14:creationId xmlns:p14="http://schemas.microsoft.com/office/powerpoint/2010/main" val="41021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people are rolled up, carried away.</a:t>
            </a:r>
          </a:p>
          <a:p>
            <a:pPr marL="0" indent="0">
              <a:buNone/>
            </a:pPr>
            <a:r>
              <a:rPr lang="en-US" sz="2000" i="1" dirty="0">
                <a:solidFill>
                  <a:srgbClr val="800000"/>
                </a:solidFill>
              </a:rPr>
              <a:t>All </a:t>
            </a:r>
            <a:r>
              <a:rPr lang="en-US" sz="2000" b="1" i="1" dirty="0">
                <a:solidFill>
                  <a:srgbClr val="800000"/>
                </a:solidFill>
              </a:rPr>
              <a:t>the host of heaven shall be dissolved</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heavens shall be rolled up like a scroll</a:t>
            </a:r>
            <a:r>
              <a:rPr lang="en-US" sz="2000" b="1" i="1" dirty="0">
                <a:solidFill>
                  <a:srgbClr val="800000"/>
                </a:solidFill>
              </a:rPr>
              <a:t>; All their host shall fall down </a:t>
            </a:r>
            <a:r>
              <a:rPr lang="en-US" sz="2000" i="1" dirty="0">
                <a:solidFill>
                  <a:srgbClr val="800000"/>
                </a:solidFill>
              </a:rPr>
              <a:t>As the leaf falls from the vine, And as fruit falling from a fig tree.  For My sword shall be bathed in heaven; Indeed it shall </a:t>
            </a:r>
            <a:r>
              <a:rPr lang="en-US" sz="2000" b="1" i="1" dirty="0">
                <a:solidFill>
                  <a:srgbClr val="800000"/>
                </a:solidFill>
              </a:rPr>
              <a:t>come down on </a:t>
            </a:r>
            <a:r>
              <a:rPr lang="en-US" sz="2000" b="1" i="1" u="sng" dirty="0">
                <a:solidFill>
                  <a:srgbClr val="800000"/>
                </a:solidFill>
              </a:rPr>
              <a:t>Edom</a:t>
            </a:r>
            <a:r>
              <a:rPr lang="en-US" sz="2000" i="1" dirty="0">
                <a:solidFill>
                  <a:srgbClr val="800000"/>
                </a:solidFill>
              </a:rPr>
              <a:t>, And </a:t>
            </a:r>
            <a:r>
              <a:rPr lang="en-US" sz="2000" b="1" i="1" dirty="0">
                <a:solidFill>
                  <a:srgbClr val="800000"/>
                </a:solidFill>
              </a:rPr>
              <a:t>on the people of My curse, </a:t>
            </a:r>
            <a:r>
              <a:rPr lang="en-US" sz="2000" b="1" i="1" u="sng" dirty="0">
                <a:solidFill>
                  <a:srgbClr val="800000"/>
                </a:solidFill>
              </a:rPr>
              <a:t>for judgment</a:t>
            </a:r>
            <a:r>
              <a:rPr lang="en-US" sz="2000" i="1" dirty="0">
                <a:solidFill>
                  <a:srgbClr val="800000"/>
                </a:solidFill>
              </a:rPr>
              <a:t>. </a:t>
            </a:r>
            <a:r>
              <a:rPr lang="en-US" sz="2000" dirty="0"/>
              <a:t>(</a:t>
            </a:r>
            <a:r>
              <a:rPr lang="en-US" sz="2000" b="1" dirty="0">
                <a:solidFill>
                  <a:srgbClr val="800000"/>
                </a:solidFill>
              </a:rPr>
              <a:t>Isaiah 34:4-5</a:t>
            </a:r>
            <a:r>
              <a:rPr lang="en-US" sz="2000" dirty="0"/>
              <a:t>)</a:t>
            </a:r>
          </a:p>
        </p:txBody>
      </p:sp>
    </p:spTree>
    <p:extLst>
      <p:ext uri="{BB962C8B-B14F-4D97-AF65-F5344CB8AC3E}">
        <p14:creationId xmlns:p14="http://schemas.microsoft.com/office/powerpoint/2010/main" val="7286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people are rolled up, carried away.</a:t>
            </a:r>
          </a:p>
          <a:p>
            <a:r>
              <a:rPr lang="en-US" sz="2000" i="1" dirty="0"/>
              <a:t>Mountains Moving</a:t>
            </a:r>
            <a:r>
              <a:rPr lang="en-US" sz="2000" dirty="0"/>
              <a:t> – Symbols of permanence, centers of power; shaking unshakable</a:t>
            </a:r>
          </a:p>
          <a:p>
            <a:r>
              <a:rPr lang="en-US" sz="2000" i="1" dirty="0"/>
              <a:t>Islands = Remote Lands</a:t>
            </a:r>
            <a:r>
              <a:rPr lang="en-US" sz="2000" dirty="0"/>
              <a:t> – News, horror, &amp; disassociation of remote lands</a:t>
            </a:r>
          </a:p>
          <a:p>
            <a:pPr marL="0" indent="0">
              <a:buNone/>
            </a:pPr>
            <a:r>
              <a:rPr lang="en-US" sz="2000" i="1" dirty="0">
                <a:solidFill>
                  <a:srgbClr val="800000"/>
                </a:solidFill>
              </a:rPr>
              <a:t>“Thus says the Lord GOD </a:t>
            </a:r>
            <a:r>
              <a:rPr lang="en-US" sz="2000" b="1" i="1" dirty="0">
                <a:solidFill>
                  <a:srgbClr val="800000"/>
                </a:solidFill>
              </a:rPr>
              <a:t>to </a:t>
            </a:r>
            <a:r>
              <a:rPr lang="en-US" sz="2000" b="1" i="1" u="sng" dirty="0" err="1">
                <a:solidFill>
                  <a:srgbClr val="800000"/>
                </a:solidFill>
              </a:rPr>
              <a:t>Tyre</a:t>
            </a:r>
            <a:r>
              <a:rPr lang="en-US" sz="2000" i="1" dirty="0">
                <a:solidFill>
                  <a:srgbClr val="800000"/>
                </a:solidFill>
              </a:rPr>
              <a:t>: ‘Will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not shake at the sound of your fall</a:t>
            </a:r>
            <a:r>
              <a:rPr lang="en-US" sz="2000" i="1" dirty="0">
                <a:solidFill>
                  <a:srgbClr val="800000"/>
                </a:solidFill>
              </a:rPr>
              <a:t>, when the wounded cry, when slaughter is made in the midst of you? … Now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tremble on the day of </a:t>
            </a:r>
            <a:r>
              <a:rPr lang="en-US" sz="2000" b="1" i="1" u="sng" dirty="0">
                <a:solidFill>
                  <a:srgbClr val="800000"/>
                </a:solidFill>
              </a:rPr>
              <a:t>your</a:t>
            </a:r>
            <a:r>
              <a:rPr lang="en-US" sz="2000" b="1" i="1" dirty="0">
                <a:solidFill>
                  <a:srgbClr val="800000"/>
                </a:solidFill>
              </a:rPr>
              <a:t> fall</a:t>
            </a:r>
            <a:r>
              <a:rPr lang="en-US" sz="2000" i="1" dirty="0">
                <a:solidFill>
                  <a:srgbClr val="800000"/>
                </a:solidFill>
              </a:rPr>
              <a:t>; Yes, </a:t>
            </a:r>
            <a:r>
              <a:rPr lang="en-US" sz="2000" b="1" i="1" dirty="0">
                <a:solidFill>
                  <a:srgbClr val="800000"/>
                </a:solidFill>
              </a:rPr>
              <a:t>the </a:t>
            </a:r>
            <a:r>
              <a:rPr lang="en-US" sz="2000" b="1" i="1" u="sng" dirty="0">
                <a:solidFill>
                  <a:srgbClr val="800000"/>
                </a:solidFill>
              </a:rPr>
              <a:t>coastlands</a:t>
            </a:r>
            <a:r>
              <a:rPr lang="en-US" sz="2000" b="1" i="1" dirty="0">
                <a:solidFill>
                  <a:srgbClr val="800000"/>
                </a:solidFill>
              </a:rPr>
              <a:t> by the sea are troubled at </a:t>
            </a:r>
            <a:r>
              <a:rPr lang="en-US" sz="2000" b="1" i="1" u="sng" dirty="0">
                <a:solidFill>
                  <a:srgbClr val="800000"/>
                </a:solidFill>
              </a:rPr>
              <a:t>your</a:t>
            </a:r>
            <a:r>
              <a:rPr lang="en-US" sz="2000" b="1" i="1" dirty="0">
                <a:solidFill>
                  <a:srgbClr val="800000"/>
                </a:solidFill>
              </a:rPr>
              <a:t> departure</a:t>
            </a:r>
            <a:r>
              <a:rPr lang="en-US" sz="2000" i="1" dirty="0">
                <a:solidFill>
                  <a:srgbClr val="800000"/>
                </a:solidFill>
              </a:rPr>
              <a:t>. … In their wailing for you They will take up a lamentation, And lament for you: ‘</a:t>
            </a:r>
            <a:r>
              <a:rPr lang="en-US" sz="2000" b="1" i="1" dirty="0">
                <a:solidFill>
                  <a:srgbClr val="800000"/>
                </a:solidFill>
              </a:rPr>
              <a:t>What city is like </a:t>
            </a:r>
            <a:r>
              <a:rPr lang="en-US" sz="2000" b="1" i="1" u="sng" dirty="0" err="1">
                <a:solidFill>
                  <a:srgbClr val="800000"/>
                </a:solidFill>
              </a:rPr>
              <a:t>Tyre</a:t>
            </a:r>
            <a:r>
              <a:rPr lang="en-US" sz="2000" i="1" dirty="0">
                <a:solidFill>
                  <a:srgbClr val="800000"/>
                </a:solidFill>
              </a:rPr>
              <a:t>, Destroyed in the midst of the sea?’ … </a:t>
            </a:r>
            <a:r>
              <a:rPr lang="en-US" sz="2000" b="1" i="1" dirty="0">
                <a:solidFill>
                  <a:srgbClr val="800000"/>
                </a:solidFill>
              </a:rPr>
              <a:t>All the </a:t>
            </a:r>
            <a:r>
              <a:rPr lang="en-US" sz="2000" b="1" i="1" u="sng" dirty="0">
                <a:solidFill>
                  <a:srgbClr val="800000"/>
                </a:solidFill>
              </a:rPr>
              <a:t>inhabitants of the isles</a:t>
            </a:r>
            <a:r>
              <a:rPr lang="en-US" sz="2000" b="1" i="1" dirty="0">
                <a:solidFill>
                  <a:srgbClr val="800000"/>
                </a:solidFill>
              </a:rPr>
              <a:t> will be astonished at you</a:t>
            </a:r>
            <a:r>
              <a:rPr lang="en-US" sz="2000" i="1" dirty="0">
                <a:solidFill>
                  <a:srgbClr val="800000"/>
                </a:solidFill>
              </a:rPr>
              <a:t>; Their kings will be greatly afraid, And their countenance will be troubled.” </a:t>
            </a:r>
            <a:r>
              <a:rPr lang="en-US" sz="2000" dirty="0"/>
              <a:t>(</a:t>
            </a:r>
            <a:r>
              <a:rPr lang="en-US" sz="2000" b="1" dirty="0">
                <a:solidFill>
                  <a:srgbClr val="800000"/>
                </a:solidFill>
              </a:rPr>
              <a:t>Ezekiel 26:15-18; 27:32-35</a:t>
            </a:r>
            <a:r>
              <a:rPr lang="en-US" sz="2000" dirty="0"/>
              <a:t>)</a:t>
            </a:r>
          </a:p>
        </p:txBody>
      </p:sp>
    </p:spTree>
    <p:extLst>
      <p:ext uri="{BB962C8B-B14F-4D97-AF65-F5344CB8AC3E}">
        <p14:creationId xmlns:p14="http://schemas.microsoft.com/office/powerpoint/2010/main" val="30789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people are rolled up, carried away.</a:t>
            </a:r>
          </a:p>
          <a:p>
            <a:r>
              <a:rPr lang="en-US" sz="2000" i="1" dirty="0"/>
              <a:t>Mountains Moving</a:t>
            </a:r>
            <a:r>
              <a:rPr lang="en-US" sz="2000" dirty="0"/>
              <a:t> – Symbols of permanence, centers of power; shaking unshakable</a:t>
            </a:r>
          </a:p>
          <a:p>
            <a:r>
              <a:rPr lang="en-US" sz="2000" i="1" dirty="0"/>
              <a:t>Islands = Remote Lands</a:t>
            </a:r>
            <a:r>
              <a:rPr lang="en-US" sz="2000" dirty="0"/>
              <a:t> – News, horror, &amp; disassociation of remote lands</a:t>
            </a:r>
          </a:p>
          <a:p>
            <a:r>
              <a:rPr lang="en-US" sz="2000" i="1" dirty="0"/>
              <a:t>Men Hiding &amp; Asking for Rocks to Cover</a:t>
            </a:r>
            <a:r>
              <a:rPr lang="en-US" sz="2000" dirty="0"/>
              <a:t> – </a:t>
            </a:r>
            <a:r>
              <a:rPr lang="en-US" sz="2000" b="1" dirty="0">
                <a:solidFill>
                  <a:srgbClr val="800000"/>
                </a:solidFill>
              </a:rPr>
              <a:t>Hosea 10:8 </a:t>
            </a:r>
            <a:r>
              <a:rPr lang="en-US" sz="2000" dirty="0"/>
              <a:t>(Israel ← Assyria); </a:t>
            </a:r>
            <a:r>
              <a:rPr lang="en-US" sz="2000" b="1" dirty="0">
                <a:solidFill>
                  <a:srgbClr val="800000"/>
                </a:solidFill>
              </a:rPr>
              <a:t>Isaiah 2:19</a:t>
            </a:r>
            <a:r>
              <a:rPr lang="en-US" sz="2000" dirty="0"/>
              <a:t> (Jerusalem ← Assyria); </a:t>
            </a:r>
            <a:r>
              <a:rPr lang="en-US" sz="2000" b="1" dirty="0">
                <a:solidFill>
                  <a:srgbClr val="800000"/>
                </a:solidFill>
              </a:rPr>
              <a:t>Luke 23:30 </a:t>
            </a:r>
            <a:r>
              <a:rPr lang="en-US" sz="2000" dirty="0"/>
              <a:t>(Jerusalem ← Rome).</a:t>
            </a:r>
          </a:p>
          <a:p>
            <a:pPr marL="0" indent="0">
              <a:buNone/>
            </a:pPr>
            <a:r>
              <a:rPr lang="en-US" sz="2000" i="1" dirty="0">
                <a:solidFill>
                  <a:srgbClr val="800000"/>
                </a:solidFill>
              </a:rPr>
              <a:t>The idol also shall be </a:t>
            </a:r>
            <a:r>
              <a:rPr lang="en-US" sz="2000" b="1" i="1" dirty="0">
                <a:solidFill>
                  <a:srgbClr val="800000"/>
                </a:solidFill>
              </a:rPr>
              <a:t>carried to </a:t>
            </a:r>
            <a:r>
              <a:rPr lang="en-US" sz="2000" b="1" i="1" u="sng" dirty="0">
                <a:solidFill>
                  <a:srgbClr val="800000"/>
                </a:solidFill>
              </a:rPr>
              <a:t>Assyria</a:t>
            </a:r>
            <a:r>
              <a:rPr lang="en-US" sz="2000" b="1" i="1" dirty="0">
                <a:solidFill>
                  <a:srgbClr val="800000"/>
                </a:solidFill>
              </a:rPr>
              <a:t> </a:t>
            </a:r>
            <a:r>
              <a:rPr lang="en-US" sz="2000" i="1" dirty="0">
                <a:solidFill>
                  <a:srgbClr val="800000"/>
                </a:solidFill>
              </a:rPr>
              <a:t>As a present for King </a:t>
            </a:r>
            <a:r>
              <a:rPr lang="en-US" sz="2000" i="1" dirty="0" err="1">
                <a:solidFill>
                  <a:srgbClr val="800000"/>
                </a:solidFill>
              </a:rPr>
              <a:t>Jareb</a:t>
            </a:r>
            <a:r>
              <a:rPr lang="en-US" sz="2000" i="1" dirty="0">
                <a:solidFill>
                  <a:srgbClr val="800000"/>
                </a:solidFill>
              </a:rPr>
              <a:t>. </a:t>
            </a:r>
            <a:r>
              <a:rPr lang="en-US" sz="2000" b="1" i="1" dirty="0">
                <a:solidFill>
                  <a:srgbClr val="800000"/>
                </a:solidFill>
              </a:rPr>
              <a:t>Ephraim shall receive shame, And Israel shall be ashamed </a:t>
            </a:r>
            <a:r>
              <a:rPr lang="en-US" sz="2000" i="1" dirty="0">
                <a:solidFill>
                  <a:srgbClr val="800000"/>
                </a:solidFill>
              </a:rPr>
              <a:t>of his own counsel.  As for </a:t>
            </a:r>
            <a:r>
              <a:rPr lang="en-US" sz="2000" b="1" i="1" dirty="0">
                <a:solidFill>
                  <a:srgbClr val="800000"/>
                </a:solidFill>
              </a:rPr>
              <a:t>Samaria, her king is cut off</a:t>
            </a:r>
            <a:r>
              <a:rPr lang="en-US" sz="2000" i="1" dirty="0">
                <a:solidFill>
                  <a:srgbClr val="800000"/>
                </a:solidFill>
              </a:rPr>
              <a:t> Like a twig on the water.  Also the high places of </a:t>
            </a:r>
            <a:r>
              <a:rPr lang="en-US" sz="2000" i="1" dirty="0" err="1">
                <a:solidFill>
                  <a:srgbClr val="800000"/>
                </a:solidFill>
              </a:rPr>
              <a:t>Aven</a:t>
            </a:r>
            <a:r>
              <a:rPr lang="en-US" sz="2000" i="1" dirty="0">
                <a:solidFill>
                  <a:srgbClr val="800000"/>
                </a:solidFill>
              </a:rPr>
              <a:t>, the sin of Israel, Shall be destroyed. The thorn and thistle shall grow on their altars; </a:t>
            </a:r>
            <a:r>
              <a:rPr lang="en-US" sz="2000" b="1" i="1" u="sng" dirty="0">
                <a:solidFill>
                  <a:srgbClr val="800000"/>
                </a:solidFill>
              </a:rPr>
              <a:t>They shall say to the mountains, “Cover us!” And to the hills, “Fall on us!”</a:t>
            </a:r>
            <a:r>
              <a:rPr lang="en-US" sz="2000" i="1" dirty="0"/>
              <a:t> </a:t>
            </a:r>
            <a:r>
              <a:rPr lang="en-US" sz="2000" dirty="0"/>
              <a:t>(</a:t>
            </a:r>
            <a:r>
              <a:rPr lang="en-US" sz="2000" b="1" dirty="0">
                <a:solidFill>
                  <a:srgbClr val="800000"/>
                </a:solidFill>
              </a:rPr>
              <a:t>Hosea 10:6-8</a:t>
            </a:r>
            <a:r>
              <a:rPr lang="en-US" sz="2000" dirty="0"/>
              <a:t>)</a:t>
            </a:r>
          </a:p>
        </p:txBody>
      </p:sp>
    </p:spTree>
    <p:extLst>
      <p:ext uri="{BB962C8B-B14F-4D97-AF65-F5344CB8AC3E}">
        <p14:creationId xmlns:p14="http://schemas.microsoft.com/office/powerpoint/2010/main" val="36359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people are rolled up, carried away.</a:t>
            </a:r>
          </a:p>
          <a:p>
            <a:r>
              <a:rPr lang="en-US" sz="2000" i="1" dirty="0"/>
              <a:t>Mountains Moving</a:t>
            </a:r>
            <a:r>
              <a:rPr lang="en-US" sz="2000" dirty="0"/>
              <a:t> – Symbols of permanence, centers of power; shaking unshakable</a:t>
            </a:r>
          </a:p>
          <a:p>
            <a:r>
              <a:rPr lang="en-US" sz="2000" i="1" dirty="0"/>
              <a:t>Islands = Remote Lands</a:t>
            </a:r>
            <a:r>
              <a:rPr lang="en-US" sz="2000" dirty="0"/>
              <a:t> – News, horror, &amp; disassociation of remote lands</a:t>
            </a:r>
          </a:p>
          <a:p>
            <a:r>
              <a:rPr lang="en-US" sz="2000" i="1" dirty="0"/>
              <a:t>Men Hiding &amp; Asking for Rocks to Cover</a:t>
            </a:r>
            <a:r>
              <a:rPr lang="en-US" sz="2000" dirty="0"/>
              <a:t> – </a:t>
            </a:r>
            <a:r>
              <a:rPr lang="en-US" sz="2000" b="1" dirty="0">
                <a:solidFill>
                  <a:srgbClr val="800000"/>
                </a:solidFill>
              </a:rPr>
              <a:t>Hosea 10:8 </a:t>
            </a:r>
            <a:r>
              <a:rPr lang="en-US" sz="2000" dirty="0"/>
              <a:t>(Israel ← Assyria); </a:t>
            </a:r>
            <a:r>
              <a:rPr lang="en-US" sz="2000" b="1" dirty="0">
                <a:solidFill>
                  <a:srgbClr val="800000"/>
                </a:solidFill>
              </a:rPr>
              <a:t>Isaiah 2:19</a:t>
            </a:r>
            <a:r>
              <a:rPr lang="en-US" sz="2000" dirty="0"/>
              <a:t> (Jerusalem ← Assyria); </a:t>
            </a:r>
            <a:r>
              <a:rPr lang="en-US" sz="2000" b="1" dirty="0">
                <a:solidFill>
                  <a:srgbClr val="800000"/>
                </a:solidFill>
              </a:rPr>
              <a:t>Luke 23:30 </a:t>
            </a:r>
            <a:r>
              <a:rPr lang="en-US" sz="2000" dirty="0"/>
              <a:t>(Jerusalem ← Rome).</a:t>
            </a:r>
          </a:p>
          <a:p>
            <a:pPr>
              <a:spcBef>
                <a:spcPts val="0"/>
              </a:spcBef>
            </a:pPr>
            <a:r>
              <a:rPr lang="en-US" sz="2000" i="1" dirty="0"/>
              <a:t>Who Can Stand?</a:t>
            </a:r>
            <a:r>
              <a:rPr lang="en-US" sz="2000" dirty="0"/>
              <a:t> – </a:t>
            </a:r>
            <a:r>
              <a:rPr lang="en-US" sz="2000" b="1" dirty="0">
                <a:solidFill>
                  <a:srgbClr val="800000"/>
                </a:solidFill>
              </a:rPr>
              <a:t>Nahum 1:6</a:t>
            </a:r>
            <a:r>
              <a:rPr lang="en-US" sz="2000" dirty="0"/>
              <a:t> (Nineveh), </a:t>
            </a:r>
            <a:r>
              <a:rPr lang="en-US" sz="2000" b="1" dirty="0">
                <a:solidFill>
                  <a:srgbClr val="800000"/>
                </a:solidFill>
              </a:rPr>
              <a:t>Malachi 3:2</a:t>
            </a:r>
            <a:r>
              <a:rPr lang="en-US" sz="2000" dirty="0">
                <a:solidFill>
                  <a:srgbClr val="800000"/>
                </a:solidFill>
              </a:rPr>
              <a:t> </a:t>
            </a:r>
            <a:r>
              <a:rPr lang="en-US" sz="2000" dirty="0"/>
              <a:t>(Messianic)</a:t>
            </a:r>
          </a:p>
          <a:p>
            <a:pPr marL="0" indent="0">
              <a:spcBef>
                <a:spcPts val="0"/>
              </a:spcBef>
              <a:buNone/>
            </a:pPr>
            <a:r>
              <a:rPr lang="en-US" sz="2000" i="1" dirty="0">
                <a:solidFill>
                  <a:srgbClr val="800000"/>
                </a:solidFill>
              </a:rPr>
              <a:t>The burden </a:t>
            </a:r>
            <a:r>
              <a:rPr lang="en-US" sz="2000" b="1" i="1" dirty="0">
                <a:solidFill>
                  <a:srgbClr val="800000"/>
                </a:solidFill>
              </a:rPr>
              <a:t>against </a:t>
            </a:r>
            <a:r>
              <a:rPr lang="en-US" sz="2000" b="1" i="1" u="sng" dirty="0">
                <a:solidFill>
                  <a:srgbClr val="800000"/>
                </a:solidFill>
              </a:rPr>
              <a:t>Nineveh</a:t>
            </a:r>
            <a:r>
              <a:rPr lang="en-US" sz="2000" i="1" dirty="0">
                <a:solidFill>
                  <a:srgbClr val="800000"/>
                </a:solidFill>
              </a:rPr>
              <a:t>. The book of the vision of Nahum the </a:t>
            </a:r>
            <a:r>
              <a:rPr lang="en-US" sz="2000" i="1" dirty="0" err="1">
                <a:solidFill>
                  <a:srgbClr val="800000"/>
                </a:solidFill>
              </a:rPr>
              <a:t>Elkoshite</a:t>
            </a:r>
            <a:r>
              <a:rPr lang="en-US" sz="2000" i="1" dirty="0">
                <a:solidFill>
                  <a:srgbClr val="800000"/>
                </a:solidFill>
              </a:rPr>
              <a:t>. … The </a:t>
            </a:r>
            <a:r>
              <a:rPr lang="en-US" sz="2000" b="1" i="1" dirty="0">
                <a:solidFill>
                  <a:srgbClr val="800000"/>
                </a:solidFill>
              </a:rPr>
              <a:t>mountains quake before Him</a:t>
            </a:r>
            <a:r>
              <a:rPr lang="en-US" sz="2000" i="1" dirty="0">
                <a:solidFill>
                  <a:srgbClr val="800000"/>
                </a:solidFill>
              </a:rPr>
              <a:t>, The hills melt, And the </a:t>
            </a:r>
            <a:r>
              <a:rPr lang="en-US" sz="2000" b="1" i="1" dirty="0">
                <a:solidFill>
                  <a:srgbClr val="800000"/>
                </a:solidFill>
              </a:rPr>
              <a:t>earth heaves at His presence</a:t>
            </a:r>
            <a:r>
              <a:rPr lang="en-US" sz="2000" i="1" dirty="0">
                <a:solidFill>
                  <a:srgbClr val="800000"/>
                </a:solidFill>
              </a:rPr>
              <a:t>, Yes, the world and all who dwell in it. </a:t>
            </a:r>
            <a:r>
              <a:rPr lang="en-US" sz="2000" b="1" i="1" u="sng" dirty="0">
                <a:solidFill>
                  <a:srgbClr val="800000"/>
                </a:solidFill>
              </a:rPr>
              <a:t>Who can stand before His indignation?</a:t>
            </a:r>
            <a:r>
              <a:rPr lang="en-US" sz="2000" i="1" dirty="0">
                <a:solidFill>
                  <a:srgbClr val="800000"/>
                </a:solidFill>
              </a:rPr>
              <a:t> And </a:t>
            </a:r>
            <a:r>
              <a:rPr lang="en-US" sz="2000" b="1" i="1" dirty="0">
                <a:solidFill>
                  <a:srgbClr val="800000"/>
                </a:solidFill>
              </a:rPr>
              <a:t>who can endure the fierceness of His anger?</a:t>
            </a:r>
            <a:r>
              <a:rPr lang="en-US" sz="2000" i="1" dirty="0">
                <a:solidFill>
                  <a:srgbClr val="800000"/>
                </a:solidFill>
              </a:rPr>
              <a:t> His fury is poured out like fire, And the rocks are thrown down by Him.</a:t>
            </a:r>
            <a:r>
              <a:rPr lang="en-US" sz="2000" dirty="0"/>
              <a:t> (</a:t>
            </a:r>
            <a:r>
              <a:rPr lang="en-US" sz="2000" b="1" dirty="0">
                <a:solidFill>
                  <a:srgbClr val="800000"/>
                </a:solidFill>
              </a:rPr>
              <a:t>Nahum 1:1-6</a:t>
            </a:r>
            <a:r>
              <a:rPr lang="en-US" sz="2000" dirty="0"/>
              <a:t>)</a:t>
            </a:r>
          </a:p>
        </p:txBody>
      </p:sp>
    </p:spTree>
    <p:extLst>
      <p:ext uri="{BB962C8B-B14F-4D97-AF65-F5344CB8AC3E}">
        <p14:creationId xmlns:p14="http://schemas.microsoft.com/office/powerpoint/2010/main" val="11515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 – for Some Nation</a:t>
            </a:r>
          </a:p>
        </p:txBody>
      </p:sp>
      <p:sp>
        <p:nvSpPr>
          <p:cNvPr id="3" name="Content Placeholder 2"/>
          <p:cNvSpPr>
            <a:spLocks noGrp="1"/>
          </p:cNvSpPr>
          <p:nvPr>
            <p:ph sz="quarter" idx="10"/>
          </p:nvPr>
        </p:nvSpPr>
        <p:spPr>
          <a:xfrm>
            <a:off x="47501" y="914400"/>
            <a:ext cx="9048998" cy="4144488"/>
          </a:xfrm>
        </p:spPr>
        <p:txBody>
          <a:bodyPr/>
          <a:lstStyle/>
          <a:p>
            <a:r>
              <a:rPr lang="en-US" sz="2000" i="1" dirty="0"/>
              <a:t>Stars = Rulers</a:t>
            </a:r>
            <a:r>
              <a:rPr lang="en-US" sz="2000" dirty="0"/>
              <a:t> (</a:t>
            </a:r>
            <a:r>
              <a:rPr lang="en-US" sz="2000" b="1" dirty="0">
                <a:solidFill>
                  <a:srgbClr val="800000"/>
                </a:solidFill>
              </a:rPr>
              <a:t>Genesis 1:14-18</a:t>
            </a:r>
            <a:r>
              <a:rPr lang="en-US" sz="2000" dirty="0"/>
              <a:t>)</a:t>
            </a:r>
            <a:r>
              <a:rPr lang="en-US" sz="2000" i="1" dirty="0"/>
              <a:t> </a:t>
            </a:r>
            <a:r>
              <a:rPr lang="en-US" sz="2000" dirty="0"/>
              <a:t>– </a:t>
            </a:r>
            <a:r>
              <a:rPr lang="en-US" sz="2000" b="1" dirty="0">
                <a:solidFill>
                  <a:srgbClr val="800000"/>
                </a:solidFill>
              </a:rPr>
              <a:t>Numbers 24:17 </a:t>
            </a:r>
            <a:r>
              <a:rPr lang="en-US" sz="2000" dirty="0"/>
              <a:t>(David, Messiah); </a:t>
            </a:r>
            <a:r>
              <a:rPr lang="en-US" sz="2000" b="1" dirty="0">
                <a:solidFill>
                  <a:srgbClr val="800000"/>
                </a:solidFill>
              </a:rPr>
              <a:t>Isaiah 14:12 </a:t>
            </a:r>
            <a:r>
              <a:rPr lang="en-US" sz="2000" dirty="0"/>
              <a:t>(King of Babylon); </a:t>
            </a:r>
            <a:r>
              <a:rPr lang="en-US" sz="2000" b="1" dirty="0">
                <a:solidFill>
                  <a:srgbClr val="800000"/>
                </a:solidFill>
              </a:rPr>
              <a:t>Daniel 8:10 </a:t>
            </a:r>
            <a:r>
              <a:rPr lang="en-US" sz="2000" dirty="0"/>
              <a:t>(Antiochus Epiphanes, Grecian King).</a:t>
            </a:r>
          </a:p>
          <a:p>
            <a:r>
              <a:rPr lang="en-US" sz="2000" i="1" dirty="0"/>
              <a:t>Heavens Receding</a:t>
            </a:r>
            <a:r>
              <a:rPr lang="en-US" sz="2000" dirty="0"/>
              <a:t> – All lights, more people are rolled up, carried away?</a:t>
            </a:r>
          </a:p>
          <a:p>
            <a:r>
              <a:rPr lang="en-US" sz="2000" i="1" dirty="0"/>
              <a:t>Mountains Moving</a:t>
            </a:r>
            <a:r>
              <a:rPr lang="en-US" sz="2000" dirty="0"/>
              <a:t> – Symbols of permanence, centers of power; shaking unshakable</a:t>
            </a:r>
          </a:p>
          <a:p>
            <a:r>
              <a:rPr lang="en-US" sz="2000" i="1" dirty="0"/>
              <a:t>Islands = Remote Lands</a:t>
            </a:r>
            <a:r>
              <a:rPr lang="en-US" sz="2000" dirty="0"/>
              <a:t> – News, horror, &amp; disassociation of remote lands</a:t>
            </a:r>
          </a:p>
          <a:p>
            <a:r>
              <a:rPr lang="en-US" sz="2000" i="1" dirty="0"/>
              <a:t>Men Hiding &amp; Asking for Rocks to Cover</a:t>
            </a:r>
            <a:r>
              <a:rPr lang="en-US" sz="2000" dirty="0"/>
              <a:t> – </a:t>
            </a:r>
            <a:r>
              <a:rPr lang="en-US" sz="2000" b="1" dirty="0">
                <a:solidFill>
                  <a:srgbClr val="800000"/>
                </a:solidFill>
              </a:rPr>
              <a:t>Hosea 10:8 </a:t>
            </a:r>
            <a:r>
              <a:rPr lang="en-US" sz="2000" dirty="0"/>
              <a:t>(Israel ← Assyria); </a:t>
            </a:r>
            <a:r>
              <a:rPr lang="en-US" sz="2000" b="1" dirty="0">
                <a:solidFill>
                  <a:srgbClr val="800000"/>
                </a:solidFill>
              </a:rPr>
              <a:t>Isaiah 2:19</a:t>
            </a:r>
            <a:r>
              <a:rPr lang="en-US" sz="2000" dirty="0"/>
              <a:t> (Jerusalem ← Assyria); </a:t>
            </a:r>
            <a:r>
              <a:rPr lang="en-US" sz="2000" b="1" dirty="0">
                <a:solidFill>
                  <a:srgbClr val="800000"/>
                </a:solidFill>
              </a:rPr>
              <a:t>Luke 23:30 </a:t>
            </a:r>
            <a:r>
              <a:rPr lang="en-US" sz="2000" dirty="0"/>
              <a:t>(Jerusalem ← Rome).</a:t>
            </a:r>
          </a:p>
          <a:p>
            <a:r>
              <a:rPr lang="en-US" sz="2000" i="1" dirty="0"/>
              <a:t>Who Can Stand?</a:t>
            </a:r>
            <a:r>
              <a:rPr lang="en-US" sz="2000" dirty="0"/>
              <a:t> – </a:t>
            </a:r>
            <a:r>
              <a:rPr lang="en-US" sz="2000" b="1" dirty="0">
                <a:solidFill>
                  <a:srgbClr val="800000"/>
                </a:solidFill>
              </a:rPr>
              <a:t>Nahum 1:6</a:t>
            </a:r>
            <a:r>
              <a:rPr lang="en-US" sz="2000" dirty="0"/>
              <a:t> (Nineveh).</a:t>
            </a:r>
          </a:p>
          <a:p>
            <a:r>
              <a:rPr lang="en-US" sz="2000" dirty="0"/>
              <a:t>End of the world for the </a:t>
            </a:r>
            <a:r>
              <a:rPr lang="en-US" sz="2000" b="1" i="1" dirty="0"/>
              <a:t>nation</a:t>
            </a:r>
            <a:r>
              <a:rPr lang="en-US" sz="2000" dirty="0"/>
              <a:t> or </a:t>
            </a:r>
            <a:r>
              <a:rPr lang="en-US" sz="2000" b="1" i="1" dirty="0"/>
              <a:t>empire</a:t>
            </a:r>
            <a:r>
              <a:rPr lang="en-US" sz="2000" dirty="0"/>
              <a:t> oppressing God’s people.</a:t>
            </a:r>
          </a:p>
          <a:p>
            <a:r>
              <a:rPr lang="en-US" sz="2000" dirty="0"/>
              <a:t>Answers the question asked by 5</a:t>
            </a:r>
            <a:r>
              <a:rPr lang="en-US" sz="2000" baseline="30000" dirty="0"/>
              <a:t>th</a:t>
            </a:r>
            <a:r>
              <a:rPr lang="en-US" sz="2000" dirty="0"/>
              <a:t> seal, the saints under the altar.</a:t>
            </a:r>
          </a:p>
          <a:p>
            <a:r>
              <a:rPr lang="en-US" sz="2000" dirty="0"/>
              <a:t>But, if end of world, then how does it address 5</a:t>
            </a:r>
            <a:r>
              <a:rPr lang="en-US" sz="2000" baseline="30000" dirty="0"/>
              <a:t>th</a:t>
            </a:r>
            <a:r>
              <a:rPr lang="en-US" sz="2000" dirty="0"/>
              <a:t> seal?  Or, set stage for chapter </a:t>
            </a:r>
            <a:r>
              <a:rPr lang="en-US" sz="2000" b="1" dirty="0">
                <a:solidFill>
                  <a:srgbClr val="800000"/>
                </a:solidFill>
              </a:rPr>
              <a:t>7</a:t>
            </a:r>
            <a:r>
              <a:rPr lang="en-US" sz="2000" dirty="0"/>
              <a:t>?</a:t>
            </a:r>
          </a:p>
          <a:p>
            <a:r>
              <a:rPr lang="en-US" sz="2000" dirty="0"/>
              <a:t>Not the end of world.  It comes suddenly (</a:t>
            </a:r>
            <a:r>
              <a:rPr lang="en-US" sz="2000" b="1" dirty="0">
                <a:solidFill>
                  <a:srgbClr val="800000"/>
                </a:solidFill>
              </a:rPr>
              <a:t>1 Thessalonians 5:2-3; 2 Peter 3:10</a:t>
            </a:r>
            <a:r>
              <a:rPr lang="en-US" sz="2000" dirty="0"/>
              <a:t>).</a:t>
            </a:r>
          </a:p>
          <a:p>
            <a:endParaRPr lang="en-US" sz="2000" dirty="0"/>
          </a:p>
        </p:txBody>
      </p:sp>
    </p:spTree>
    <p:extLst>
      <p:ext uri="{BB962C8B-B14F-4D97-AF65-F5344CB8AC3E}">
        <p14:creationId xmlns:p14="http://schemas.microsoft.com/office/powerpoint/2010/main" val="11634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13569</TotalTime>
  <Words>3151</Words>
  <Application>Microsoft Office PowerPoint</Application>
  <PresentationFormat>On-screen Show (16:9)</PresentationFormat>
  <Paragraphs>112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The End of the World?</vt:lpstr>
      <vt:lpstr>Lights Failing, Earth Moving</vt:lpstr>
      <vt:lpstr>The End of the World – for Some Nation</vt:lpstr>
      <vt:lpstr>The End of the World – for Some Nation</vt:lpstr>
      <vt:lpstr>The End of the World – for Some Nation</vt:lpstr>
      <vt:lpstr>The End of the World – for Some Nation</vt:lpstr>
      <vt:lpstr>The End of the World – for Some Nation</vt:lpstr>
      <vt:lpstr>Revelation Trust God</vt:lpstr>
      <vt:lpstr>PowerPoint Presentation</vt:lpstr>
      <vt:lpstr>Holding Back the Wind</vt:lpstr>
      <vt:lpstr>Harmful, Blowing Winds</vt:lpstr>
      <vt:lpstr>“Making A Difference”</vt:lpstr>
      <vt:lpstr>Marking God’s People</vt:lpstr>
      <vt:lpstr>Protecting God’s People</vt:lpstr>
      <vt:lpstr>Who Was Sealed?</vt:lpstr>
      <vt:lpstr>PowerPoint Presentation</vt:lpstr>
      <vt:lpstr>An Innumerable, Heavenly Host</vt:lpstr>
      <vt:lpstr>An Innumerable, Heavenly Host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1256</cp:revision>
  <dcterms:created xsi:type="dcterms:W3CDTF">2017-04-01T00:42:32Z</dcterms:created>
  <dcterms:modified xsi:type="dcterms:W3CDTF">2023-02-05T18:47:43Z</dcterms:modified>
</cp:coreProperties>
</file>