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396" r:id="rId2"/>
    <p:sldId id="397" r:id="rId3"/>
    <p:sldId id="398" r:id="rId4"/>
    <p:sldId id="893" r:id="rId5"/>
    <p:sldId id="399" r:id="rId6"/>
    <p:sldId id="400" r:id="rId7"/>
    <p:sldId id="401" r:id="rId8"/>
    <p:sldId id="402" r:id="rId9"/>
    <p:sldId id="403" r:id="rId10"/>
    <p:sldId id="894" r:id="rId11"/>
    <p:sldId id="404" r:id="rId12"/>
    <p:sldId id="405" r:id="rId13"/>
    <p:sldId id="406" r:id="rId14"/>
    <p:sldId id="407" r:id="rId15"/>
    <p:sldId id="408" r:id="rId16"/>
    <p:sldId id="409" r:id="rId17"/>
  </p:sldIdLst>
  <p:sldSz cx="9144000" cy="5143500" type="screen16x9"/>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0000"/>
    <a:srgbClr val="C5C1FF"/>
    <a:srgbClr val="FFC1CD"/>
    <a:srgbClr val="FF9999"/>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4995" autoAdjust="0"/>
    <p:restoredTop sz="94660"/>
  </p:normalViewPr>
  <p:slideViewPr>
    <p:cSldViewPr snapToGrid="0" snapToObjects="1">
      <p:cViewPr varScale="1">
        <p:scale>
          <a:sx n="143" d="100"/>
          <a:sy n="143" d="100"/>
        </p:scale>
        <p:origin x="642" y="120"/>
      </p:cViewPr>
      <p:guideLst>
        <p:guide orient="horz" pos="162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vl1pPr>
          </a:lstStyle>
          <a:p>
            <a:fld id="{C2C66D22-6B8F-4752-8C98-976BC731DB6B}" type="datetimeFigureOut">
              <a:rPr lang="en-US" smtClean="0"/>
              <a:t>2/2/2023</a:t>
            </a:fld>
            <a:endParaRPr lang="en-US"/>
          </a:p>
        </p:txBody>
      </p:sp>
      <p:sp>
        <p:nvSpPr>
          <p:cNvPr id="4" name="Slide Image Placeholder 3"/>
          <p:cNvSpPr>
            <a:spLocks noGrp="1" noRot="1" noChangeAspect="1"/>
          </p:cNvSpPr>
          <p:nvPr>
            <p:ph type="sldImg" idx="2"/>
          </p:nvPr>
        </p:nvSpPr>
        <p:spPr>
          <a:xfrm>
            <a:off x="2286000" y="514350"/>
            <a:ext cx="4572000" cy="2571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vl1pPr>
          </a:lstStyle>
          <a:p>
            <a:fld id="{8EFAD72D-30BF-4F18-8E38-00BE0381C4F5}" type="slidenum">
              <a:rPr lang="en-US" smtClean="0"/>
              <a:t>‹#›</a:t>
            </a:fld>
            <a:endParaRPr lang="en-US"/>
          </a:p>
        </p:txBody>
      </p:sp>
    </p:spTree>
    <p:extLst>
      <p:ext uri="{BB962C8B-B14F-4D97-AF65-F5344CB8AC3E}">
        <p14:creationId xmlns:p14="http://schemas.microsoft.com/office/powerpoint/2010/main" val="29956881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1">
    <p:bg>
      <p:bgPr>
        <a:blipFill rotWithShape="1">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20199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1" hasCustomPrompt="1"/>
          </p:nvPr>
        </p:nvSpPr>
        <p:spPr>
          <a:xfrm>
            <a:off x="4746627" y="4253454"/>
            <a:ext cx="3460750" cy="280152"/>
          </a:xfrm>
        </p:spPr>
        <p:txBody>
          <a:bodyPr>
            <a:normAutofit/>
          </a:bodyPr>
          <a:lstStyle>
            <a:lvl1pPr>
              <a:defRPr sz="1600"/>
            </a:lvl1pPr>
          </a:lstStyle>
          <a:p>
            <a:pPr lvl="0"/>
            <a:r>
              <a:rPr lang="en-US" dirty="0"/>
              <a:t>Add Your Subtitle</a:t>
            </a:r>
          </a:p>
        </p:txBody>
      </p:sp>
    </p:spTree>
    <p:extLst>
      <p:ext uri="{BB962C8B-B14F-4D97-AF65-F5344CB8AC3E}">
        <p14:creationId xmlns:p14="http://schemas.microsoft.com/office/powerpoint/2010/main" val="10187879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3">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4746626" y="503345"/>
            <a:ext cx="4213306" cy="3568593"/>
          </a:xfrm>
        </p:spPr>
        <p:txBody>
          <a:bodyPr/>
          <a:lstStyle>
            <a:lvl1pPr>
              <a:defRPr sz="4800"/>
            </a:lvl1pPr>
          </a:lstStyle>
          <a:p>
            <a:r>
              <a:rPr lang="en-US" dirty="0"/>
              <a:t>Add Your Title</a:t>
            </a:r>
          </a:p>
        </p:txBody>
      </p:sp>
      <p:sp>
        <p:nvSpPr>
          <p:cNvPr id="7" name="Text Placeholder 3"/>
          <p:cNvSpPr>
            <a:spLocks noGrp="1"/>
          </p:cNvSpPr>
          <p:nvPr>
            <p:ph type="body" sz="quarter" idx="11" hasCustomPrompt="1"/>
          </p:nvPr>
        </p:nvSpPr>
        <p:spPr>
          <a:xfrm>
            <a:off x="4746627" y="4253453"/>
            <a:ext cx="4213306" cy="407611"/>
          </a:xfrm>
        </p:spPr>
        <p:txBody>
          <a:bodyPr>
            <a:noAutofit/>
          </a:bodyPr>
          <a:lstStyle>
            <a:lvl1pPr marL="0" indent="0" algn="ctr">
              <a:buNone/>
              <a:defRPr sz="2400" b="1">
                <a:latin typeface="Arial" panose="020B0604020202020204" pitchFamily="34" charset="0"/>
                <a:cs typeface="Arial" panose="020B0604020202020204" pitchFamily="34" charset="0"/>
              </a:defRPr>
            </a:lvl1pPr>
          </a:lstStyle>
          <a:p>
            <a:pPr lvl="0"/>
            <a:r>
              <a:rPr lang="en-US" dirty="0"/>
              <a:t>Add Your Subtitle</a:t>
            </a:r>
          </a:p>
        </p:txBody>
      </p:sp>
    </p:spTree>
    <p:extLst>
      <p:ext uri="{BB962C8B-B14F-4D97-AF65-F5344CB8AC3E}">
        <p14:creationId xmlns:p14="http://schemas.microsoft.com/office/powerpoint/2010/main" val="33662725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3">
    <p:bg>
      <p:bgPr>
        <a:blipFill dpi="0" rotWithShape="1">
          <a:blip r:embed="rId2">
            <a:alphaModFix amt="75000"/>
            <a:lum bright="70000" contrast="-70000"/>
            <a:extLst>
              <a:ext uri="{BEBA8EAE-BF5A-486C-A8C5-ECC9F3942E4B}">
                <a14:imgProps xmlns:a14="http://schemas.microsoft.com/office/drawing/2010/main">
                  <a14:imgLayer r:embed="rId3">
                    <a14:imgEffect>
                      <a14:artisticMarker/>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47501" y="45720"/>
            <a:ext cx="9048998" cy="868680"/>
          </a:xfrm>
          <a:prstGeom prst="rect">
            <a:avLst/>
          </a:prstGeom>
        </p:spPr>
        <p:txBody>
          <a:bodyPr vert="horz" lIns="91440" tIns="45720" rIns="91440" bIns="45720" rtlCol="0" anchor="ctr">
            <a:noAutofit/>
          </a:bodyPr>
          <a:lstStyle>
            <a:lvl1pPr>
              <a:defRPr>
                <a:solidFill>
                  <a:schemeClr val="bg1">
                    <a:lumMod val="85000"/>
                    <a:lumOff val="15000"/>
                  </a:schemeClr>
                </a:solidFill>
              </a:defRPr>
            </a:lvl1pPr>
          </a:lstStyle>
          <a:p>
            <a:r>
              <a:rPr lang="en-US" dirty="0"/>
              <a:t>Click to edit Master title style</a:t>
            </a:r>
          </a:p>
        </p:txBody>
      </p:sp>
      <p:sp>
        <p:nvSpPr>
          <p:cNvPr id="8" name="Content Placeholder 7"/>
          <p:cNvSpPr>
            <a:spLocks noGrp="1"/>
          </p:cNvSpPr>
          <p:nvPr>
            <p:ph sz="quarter" idx="10"/>
          </p:nvPr>
        </p:nvSpPr>
        <p:spPr>
          <a:xfrm>
            <a:off x="47501" y="914400"/>
            <a:ext cx="9048998" cy="4144488"/>
          </a:xfrm>
        </p:spPr>
        <p:txBody>
          <a:bodyPr/>
          <a:lstStyle>
            <a:lvl1pPr marL="344488" indent="-344488">
              <a:defRPr>
                <a:solidFill>
                  <a:schemeClr val="bg1">
                    <a:lumMod val="85000"/>
                    <a:lumOff val="15000"/>
                  </a:schemeClr>
                </a:solidFill>
              </a:defRPr>
            </a:lvl1pPr>
            <a:lvl2pPr marL="687388" indent="-342900">
              <a:buFont typeface="Arial" panose="020B0604020202020204" pitchFamily="34" charset="0"/>
              <a:buChar char="•"/>
              <a:defRPr>
                <a:solidFill>
                  <a:schemeClr val="bg1">
                    <a:lumMod val="85000"/>
                    <a:lumOff val="15000"/>
                  </a:schemeClr>
                </a:solidFill>
              </a:defRPr>
            </a:lvl2pPr>
            <a:lvl3pPr marL="1031875" indent="-344488">
              <a:buFont typeface="Times New Roman" panose="02020603050405020304" pitchFamily="18" charset="0"/>
              <a:buChar char="−"/>
              <a:defRPr>
                <a:solidFill>
                  <a:schemeClr val="bg1">
                    <a:lumMod val="85000"/>
                    <a:lumOff val="15000"/>
                  </a:schemeClr>
                </a:solidFill>
              </a:defRPr>
            </a:lvl3pPr>
            <a:lvl4pPr marL="1374775" indent="-342900">
              <a:buFont typeface="Wingdings" panose="05000000000000000000" pitchFamily="2" charset="2"/>
              <a:buChar char="§"/>
              <a:defRPr>
                <a:solidFill>
                  <a:schemeClr val="bg1">
                    <a:lumMod val="85000"/>
                    <a:lumOff val="15000"/>
                  </a:schemeClr>
                </a:solidFill>
              </a:defRPr>
            </a:lvl4pPr>
            <a:lvl5pPr marL="1711325" indent="-336550">
              <a:buSzPct val="50000"/>
              <a:buFont typeface="Wingdings" panose="05000000000000000000" pitchFamily="2" charset="2"/>
              <a:buChar char="q"/>
              <a:defRPr>
                <a:solidFill>
                  <a:schemeClr val="bg1">
                    <a:lumMod val="85000"/>
                    <a:lumOff val="1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Rectangle 13"/>
          <p:cNvSpPr/>
          <p:nvPr userDrawn="1"/>
        </p:nvSpPr>
        <p:spPr>
          <a:xfrm>
            <a:off x="118750" y="907391"/>
            <a:ext cx="7494197" cy="27432"/>
          </a:xfrm>
          <a:prstGeom prst="rect">
            <a:avLst/>
          </a:prstGeom>
          <a:gradFill flip="none" rotWithShape="1">
            <a:gsLst>
              <a:gs pos="22000">
                <a:srgbClr val="800000"/>
              </a:gs>
              <a:gs pos="0">
                <a:srgbClr val="800000"/>
              </a:gs>
              <a:gs pos="69000">
                <a:schemeClr val="accent1">
                  <a:shade val="67500"/>
                  <a:satMod val="115000"/>
                </a:schemeClr>
              </a:gs>
              <a:gs pos="100000">
                <a:schemeClr val="tx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43601306"/>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1">
    <p:bg>
      <p:bgPr>
        <a:blipFill dpi="0" rotWithShape="1">
          <a:blip r:embed="rId2">
            <a:alphaModFix amt="75000"/>
            <a:lum/>
          </a:blip>
          <a:srcRect/>
          <a:stretch>
            <a:fillRect/>
          </a:stretch>
        </a:blipFill>
        <a:effectLst/>
      </p:bgPr>
    </p:bg>
    <p:spTree>
      <p:nvGrpSpPr>
        <p:cNvPr id="1" name=""/>
        <p:cNvGrpSpPr/>
        <p:nvPr/>
      </p:nvGrpSpPr>
      <p:grpSpPr>
        <a:xfrm>
          <a:off x="0" y="0"/>
          <a:ext cx="0" cy="0"/>
          <a:chOff x="0" y="0"/>
          <a:chExt cx="0" cy="0"/>
        </a:xfrm>
      </p:grpSpPr>
      <p:sp>
        <p:nvSpPr>
          <p:cNvPr id="9" name="Text Placeholder 3"/>
          <p:cNvSpPr>
            <a:spLocks noGrp="1"/>
          </p:cNvSpPr>
          <p:nvPr>
            <p:ph type="body" sz="quarter" idx="11" hasCustomPrompt="1"/>
          </p:nvPr>
        </p:nvSpPr>
        <p:spPr>
          <a:xfrm>
            <a:off x="100867" y="118882"/>
            <a:ext cx="7328634" cy="4921431"/>
          </a:xfrm>
        </p:spPr>
        <p:txBody>
          <a:bodyPr>
            <a:normAutofit/>
          </a:bodyPr>
          <a:lstStyle>
            <a:lvl1pPr>
              <a:defRPr sz="2400"/>
            </a:lvl1pPr>
          </a:lstStyle>
          <a:p>
            <a:pPr lvl="0"/>
            <a:r>
              <a:rPr lang="en-US" dirty="0"/>
              <a:t>Add Your Subtitle</a:t>
            </a:r>
          </a:p>
        </p:txBody>
      </p:sp>
    </p:spTree>
    <p:extLst>
      <p:ext uri="{BB962C8B-B14F-4D97-AF65-F5344CB8AC3E}">
        <p14:creationId xmlns:p14="http://schemas.microsoft.com/office/powerpoint/2010/main" val="19410507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2">
    <p:bg>
      <p:bgPr>
        <a:blipFill dpi="0" rotWithShape="1">
          <a:blip r:embed="rId2">
            <a:alphaModFix amt="75000"/>
            <a:lum/>
          </a:blip>
          <a:srcRect/>
          <a:stretch>
            <a:fillRect/>
          </a:stretch>
        </a:blipFill>
        <a:effectLst/>
      </p:bgPr>
    </p:bg>
    <p:spTree>
      <p:nvGrpSpPr>
        <p:cNvPr id="1" name=""/>
        <p:cNvGrpSpPr/>
        <p:nvPr/>
      </p:nvGrpSpPr>
      <p:grpSpPr>
        <a:xfrm>
          <a:off x="0" y="0"/>
          <a:ext cx="0" cy="0"/>
          <a:chOff x="0" y="0"/>
          <a:chExt cx="0" cy="0"/>
        </a:xfrm>
      </p:grpSpPr>
      <p:sp>
        <p:nvSpPr>
          <p:cNvPr id="3" name="Text Placeholder 3"/>
          <p:cNvSpPr>
            <a:spLocks noGrp="1"/>
          </p:cNvSpPr>
          <p:nvPr>
            <p:ph type="body" sz="quarter" idx="11" hasCustomPrompt="1"/>
          </p:nvPr>
        </p:nvSpPr>
        <p:spPr>
          <a:xfrm>
            <a:off x="100867" y="118882"/>
            <a:ext cx="7328634" cy="4921431"/>
          </a:xfrm>
        </p:spPr>
        <p:txBody>
          <a:bodyPr>
            <a:normAutofit/>
          </a:bodyPr>
          <a:lstStyle>
            <a:lvl1pPr>
              <a:defRPr sz="2400"/>
            </a:lvl1pPr>
          </a:lstStyle>
          <a:p>
            <a:pPr lvl="0"/>
            <a:r>
              <a:rPr lang="en-US" dirty="0"/>
              <a:t>Add Your Subtitle</a:t>
            </a:r>
          </a:p>
        </p:txBody>
      </p:sp>
    </p:spTree>
    <p:extLst>
      <p:ext uri="{BB962C8B-B14F-4D97-AF65-F5344CB8AC3E}">
        <p14:creationId xmlns:p14="http://schemas.microsoft.com/office/powerpoint/2010/main" val="36304006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cripture">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526736" y="421372"/>
            <a:ext cx="8160063" cy="3365110"/>
          </a:xfrm>
        </p:spPr>
        <p:txBody>
          <a:bodyPr anchor="ctr"/>
          <a:lstStyle>
            <a:lvl1pPr marL="0" indent="0">
              <a:buFont typeface="Arial"/>
              <a:buNone/>
              <a:defRPr/>
            </a:lvl1pPr>
            <a:lvl2pPr marL="457200" indent="0">
              <a:buNone/>
              <a:defRPr/>
            </a:lvl2pPr>
            <a:lvl3pPr marL="914400" indent="0">
              <a:buFont typeface="Arial"/>
              <a:buNone/>
              <a:defRPr/>
            </a:lvl3pPr>
            <a:lvl4pPr marL="1371600" indent="0">
              <a:buFont typeface="Arial"/>
              <a:buNone/>
              <a:defRPr/>
            </a:lvl4pPr>
            <a:lvl5pPr marL="1828800" indent="0">
              <a:buFont typeface="Arial"/>
              <a:buNone/>
              <a:defRPr/>
            </a:lvl5pPr>
          </a:lstStyle>
          <a:p>
            <a:pPr lvl="0"/>
            <a:r>
              <a:rPr lang="en-US" dirty="0"/>
              <a:t>Add Your Scripture Here</a:t>
            </a:r>
          </a:p>
        </p:txBody>
      </p:sp>
      <p:sp>
        <p:nvSpPr>
          <p:cNvPr id="10" name="Text Placeholder 9"/>
          <p:cNvSpPr>
            <a:spLocks noGrp="1"/>
          </p:cNvSpPr>
          <p:nvPr>
            <p:ph type="body" sz="quarter" idx="14" hasCustomPrompt="1"/>
          </p:nvPr>
        </p:nvSpPr>
        <p:spPr>
          <a:xfrm>
            <a:off x="527050" y="4021138"/>
            <a:ext cx="8159750" cy="742690"/>
          </a:xfrm>
        </p:spPr>
        <p:txBody>
          <a:bodyPr>
            <a:normAutofit/>
          </a:bodyPr>
          <a:lstStyle>
            <a:lvl1pPr>
              <a:defRPr sz="1400" baseline="0"/>
            </a:lvl1pPr>
          </a:lstStyle>
          <a:p>
            <a:pPr lvl="0"/>
            <a:r>
              <a:rPr lang="en-US" dirty="0"/>
              <a:t>Add Verse Here</a:t>
            </a:r>
          </a:p>
        </p:txBody>
      </p:sp>
    </p:spTree>
    <p:extLst>
      <p:ext uri="{BB962C8B-B14F-4D97-AF65-F5344CB8AC3E}">
        <p14:creationId xmlns:p14="http://schemas.microsoft.com/office/powerpoint/2010/main" val="40633509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491108" y="391682"/>
            <a:ext cx="8160063" cy="4354160"/>
          </a:xfrm>
        </p:spPr>
        <p:txBody>
          <a:bodyPr anchor="ctr"/>
          <a:lstStyle>
            <a:lvl1pPr marL="0" indent="0" algn="ctr">
              <a:buFont typeface="Arial"/>
              <a:buNone/>
              <a:defRPr sz="5400">
                <a:latin typeface="Impact" panose="020B0806030902050204" pitchFamily="34" charset="0"/>
              </a:defRPr>
            </a:lvl1pPr>
            <a:lvl2pPr marL="457200" indent="0">
              <a:buNone/>
              <a:defRPr/>
            </a:lvl2pPr>
            <a:lvl3pPr marL="914400" indent="0">
              <a:buFont typeface="Arial"/>
              <a:buNone/>
              <a:defRPr/>
            </a:lvl3pPr>
            <a:lvl4pPr marL="1371600" indent="0">
              <a:buFont typeface="Arial"/>
              <a:buNone/>
              <a:defRPr/>
            </a:lvl4pPr>
            <a:lvl5pPr marL="1828800" indent="0">
              <a:buFont typeface="Arial"/>
              <a:buNone/>
              <a:defRPr/>
            </a:lvl5pPr>
          </a:lstStyle>
          <a:p>
            <a:pPr lvl="0"/>
            <a:r>
              <a:rPr lang="en-US" dirty="0"/>
              <a:t>Add Your Text Here</a:t>
            </a:r>
          </a:p>
        </p:txBody>
      </p:sp>
    </p:spTree>
    <p:extLst>
      <p:ext uri="{BB962C8B-B14F-4D97-AF65-F5344CB8AC3E}">
        <p14:creationId xmlns:p14="http://schemas.microsoft.com/office/powerpoint/2010/main" val="3822514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tmplLst>
          <p:tmpl lvl="1">
            <p:tnLst>
              <p:par>
                <p:cTn presetID="10" presetClass="entr" presetSubtype="0" fill="hold" nodeType="after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Custom Layout">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46106499"/>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microsoft.com/office/2007/relationships/hdphoto" Target="../media/hdphoto1.wdp"/><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alphaModFix amt="75000"/>
            <a:lum/>
            <a:extLst>
              <a:ext uri="{BEBA8EAE-BF5A-486C-A8C5-ECC9F3942E4B}">
                <a14:imgProps xmlns:a14="http://schemas.microsoft.com/office/drawing/2010/main">
                  <a14:imgLayer r:embed="rId12">
                    <a14:imgEffect>
                      <a14:artisticMarker/>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501" y="45720"/>
            <a:ext cx="9048998" cy="868680"/>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47501" y="914400"/>
            <a:ext cx="9048998" cy="4185672"/>
          </a:xfrm>
          <a:prstGeom prst="rect">
            <a:avLst/>
          </a:prstGeom>
        </p:spPr>
        <p:txBody>
          <a:bodyPr vert="horz" lIns="45720" tIns="45720" rIns="45720" bIns="45720" rtlCol="0" anchor="t" anchorCtr="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49" r:id="rId1"/>
    <p:sldLayoutId id="2147483654" r:id="rId2"/>
    <p:sldLayoutId id="2147483651" r:id="rId3"/>
    <p:sldLayoutId id="2147483655" r:id="rId4"/>
    <p:sldLayoutId id="2147483652" r:id="rId5"/>
    <p:sldLayoutId id="2147483656" r:id="rId6"/>
    <p:sldLayoutId id="2147483650" r:id="rId7"/>
    <p:sldLayoutId id="2147483657" r:id="rId8"/>
    <p:sldLayoutId id="2147483658" r:id="rId9"/>
  </p:sldLayoutIdLst>
  <p:txStyles>
    <p:titleStyle>
      <a:lvl1pPr algn="ctr" defTabSz="914400" rtl="0" eaLnBrk="1" latinLnBrk="0" hangingPunct="1">
        <a:spcBef>
          <a:spcPct val="0"/>
        </a:spcBef>
        <a:buNone/>
        <a:defRPr sz="4400" kern="1200">
          <a:solidFill>
            <a:schemeClr val="tx1"/>
          </a:solidFill>
          <a:latin typeface="Impact" panose="020B0806030902050204" pitchFamily="34" charset="0"/>
          <a:ea typeface="+mj-ea"/>
          <a:cs typeface="Impact" panose="020B0806030902050204" pitchFamily="34" charset="0"/>
        </a:defRPr>
      </a:lvl1pPr>
    </p:titleStyle>
    <p:bodyStyle>
      <a:lvl1pPr marL="231775" indent="-231775" algn="l" defTabSz="914400" rtl="0" eaLnBrk="1" latinLnBrk="0" hangingPunct="1">
        <a:spcBef>
          <a:spcPts val="300"/>
        </a:spcBef>
        <a:buFont typeface="Times New Roman" panose="02020603050405020304" pitchFamily="18" charset="0"/>
        <a:buChar char="†"/>
        <a:defRPr sz="2400" kern="1200">
          <a:solidFill>
            <a:schemeClr val="tx1"/>
          </a:solidFill>
          <a:latin typeface="Times New Roman" panose="02020603050405020304" pitchFamily="18" charset="0"/>
          <a:ea typeface="+mn-ea"/>
          <a:cs typeface="Times New Roman" panose="02020603050405020304" pitchFamily="18" charset="0"/>
        </a:defRPr>
      </a:lvl1pPr>
      <a:lvl2pPr marL="457200" indent="-225425" algn="l" defTabSz="914400" rtl="0" eaLnBrk="1" latinLnBrk="0" hangingPunct="1">
        <a:spcBef>
          <a:spcPts val="300"/>
        </a:spcBef>
        <a:buFont typeface="Times New Roman" panose="02020603050405020304" pitchFamily="18" charset="0"/>
        <a:buChar char="†"/>
        <a:defRPr sz="2000" kern="1200">
          <a:solidFill>
            <a:schemeClr val="tx1"/>
          </a:solidFill>
          <a:latin typeface="Times New Roman" panose="02020603050405020304" pitchFamily="18" charset="0"/>
          <a:ea typeface="+mn-ea"/>
          <a:cs typeface="Times New Roman" panose="02020603050405020304" pitchFamily="18" charset="0"/>
        </a:defRPr>
      </a:lvl2pPr>
      <a:lvl3pPr marL="688975" indent="-231775" algn="l" defTabSz="914400" rtl="0" eaLnBrk="1" latinLnBrk="0" hangingPunct="1">
        <a:spcBef>
          <a:spcPts val="300"/>
        </a:spcBef>
        <a:buFont typeface="Times New Roman" panose="02020603050405020304" pitchFamily="18" charset="0"/>
        <a:buChar char="†"/>
        <a:defRPr sz="1600" kern="1200">
          <a:solidFill>
            <a:schemeClr val="tx1"/>
          </a:solidFill>
          <a:latin typeface="Times New Roman" panose="02020603050405020304" pitchFamily="18" charset="0"/>
          <a:ea typeface="+mn-ea"/>
          <a:cs typeface="Times New Roman" panose="02020603050405020304" pitchFamily="18" charset="0"/>
        </a:defRPr>
      </a:lvl3pPr>
      <a:lvl4pPr marL="914400" indent="-225425" algn="l" defTabSz="914400" rtl="0" eaLnBrk="1" latinLnBrk="0" hangingPunct="1">
        <a:spcBef>
          <a:spcPts val="300"/>
        </a:spcBef>
        <a:buFont typeface="Times New Roman" panose="02020603050405020304" pitchFamily="18" charset="0"/>
        <a:buChar char="†"/>
        <a:defRPr sz="1400" kern="1200">
          <a:solidFill>
            <a:schemeClr val="tx1"/>
          </a:solidFill>
          <a:latin typeface="Times New Roman" panose="02020603050405020304" pitchFamily="18" charset="0"/>
          <a:ea typeface="+mn-ea"/>
          <a:cs typeface="Times New Roman" panose="02020603050405020304" pitchFamily="18" charset="0"/>
        </a:defRPr>
      </a:lvl4pPr>
      <a:lvl5pPr marL="1146175" indent="-231775" algn="l" defTabSz="914400" rtl="0" eaLnBrk="1" latinLnBrk="0" hangingPunct="1">
        <a:spcBef>
          <a:spcPts val="300"/>
        </a:spcBef>
        <a:buFont typeface="Times New Roman" panose="02020603050405020304" pitchFamily="18" charset="0"/>
        <a:buChar char="†"/>
        <a:defRPr sz="14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5400" dirty="0"/>
              <a:t>Revelation</a:t>
            </a:r>
            <a:br>
              <a:rPr lang="en-US" sz="5400" dirty="0"/>
            </a:br>
            <a:r>
              <a:rPr lang="en-US" sz="2800" dirty="0">
                <a:solidFill>
                  <a:srgbClr val="C00000"/>
                </a:solidFill>
              </a:rPr>
              <a:t>Trust God</a:t>
            </a:r>
            <a:endParaRPr lang="en-US" sz="5400" dirty="0">
              <a:solidFill>
                <a:srgbClr val="C00000"/>
              </a:solidFill>
            </a:endParaRPr>
          </a:p>
        </p:txBody>
      </p:sp>
      <p:sp>
        <p:nvSpPr>
          <p:cNvPr id="5" name="Text Placeholder 4"/>
          <p:cNvSpPr>
            <a:spLocks noGrp="1"/>
          </p:cNvSpPr>
          <p:nvPr>
            <p:ph type="body" sz="quarter" idx="11"/>
          </p:nvPr>
        </p:nvSpPr>
        <p:spPr/>
        <p:txBody>
          <a:bodyPr>
            <a:noAutofit/>
          </a:bodyPr>
          <a:lstStyle/>
          <a:p>
            <a:r>
              <a:rPr lang="en-US" sz="1800" b="1" dirty="0"/>
              <a:t>Lesson 7 – Revealing the Plan</a:t>
            </a:r>
          </a:p>
        </p:txBody>
      </p:sp>
    </p:spTree>
    <p:extLst>
      <p:ext uri="{BB962C8B-B14F-4D97-AF65-F5344CB8AC3E}">
        <p14:creationId xmlns:p14="http://schemas.microsoft.com/office/powerpoint/2010/main" val="38310430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Could Jesus Be Rider on White Horse?</a:t>
            </a:r>
          </a:p>
        </p:txBody>
      </p:sp>
      <p:sp>
        <p:nvSpPr>
          <p:cNvPr id="3" name="Content Placeholder 2"/>
          <p:cNvSpPr>
            <a:spLocks noGrp="1"/>
          </p:cNvSpPr>
          <p:nvPr>
            <p:ph sz="quarter" idx="10"/>
          </p:nvPr>
        </p:nvSpPr>
        <p:spPr/>
        <p:txBody>
          <a:bodyPr/>
          <a:lstStyle/>
          <a:p>
            <a:pPr marL="457200" lvl="0" indent="-457200">
              <a:spcBef>
                <a:spcPts val="200"/>
              </a:spcBef>
              <a:buFont typeface="+mj-lt"/>
              <a:buAutoNum type="arabicPeriod" startAt="2"/>
            </a:pPr>
            <a:r>
              <a:rPr lang="en-US" dirty="0"/>
              <a:t>Who could be represented by the rider on the white horse?  How does this fit with the chronology established in chapters </a:t>
            </a:r>
            <a:r>
              <a:rPr lang="en-US" b="1" dirty="0">
                <a:solidFill>
                  <a:srgbClr val="800000"/>
                </a:solidFill>
              </a:rPr>
              <a:t>1</a:t>
            </a:r>
            <a:r>
              <a:rPr lang="en-US" dirty="0"/>
              <a:t>, </a:t>
            </a:r>
            <a:r>
              <a:rPr lang="en-US" b="1" dirty="0">
                <a:solidFill>
                  <a:srgbClr val="800000"/>
                </a:solidFill>
              </a:rPr>
              <a:t>4</a:t>
            </a:r>
            <a:r>
              <a:rPr lang="en-US" dirty="0"/>
              <a:t>, and </a:t>
            </a:r>
            <a:r>
              <a:rPr lang="en-US" b="1" dirty="0">
                <a:solidFill>
                  <a:srgbClr val="800000"/>
                </a:solidFill>
              </a:rPr>
              <a:t>5</a:t>
            </a:r>
            <a:r>
              <a:rPr lang="en-US" dirty="0"/>
              <a:t>?</a:t>
            </a:r>
          </a:p>
          <a:p>
            <a:pPr>
              <a:spcBef>
                <a:spcPts val="200"/>
              </a:spcBef>
            </a:pPr>
            <a:r>
              <a:rPr lang="en-US" dirty="0"/>
              <a:t>This rider has a bow.  Later Jesus has a sword (</a:t>
            </a:r>
            <a:r>
              <a:rPr lang="en-US" b="1" dirty="0">
                <a:solidFill>
                  <a:srgbClr val="800000"/>
                </a:solidFill>
              </a:rPr>
              <a:t>19:15</a:t>
            </a:r>
            <a:r>
              <a:rPr lang="en-US" dirty="0"/>
              <a:t>).</a:t>
            </a:r>
          </a:p>
          <a:p>
            <a:pPr>
              <a:spcBef>
                <a:spcPts val="200"/>
              </a:spcBef>
            </a:pPr>
            <a:r>
              <a:rPr lang="en-US" dirty="0"/>
              <a:t>This rider conquers and seeks to conquer.  Jesus </a:t>
            </a:r>
            <a:r>
              <a:rPr lang="en-US" i="1" dirty="0">
                <a:solidFill>
                  <a:srgbClr val="800000"/>
                </a:solidFill>
              </a:rPr>
              <a:t>“strikes the nations, rules them with a rod of iron, treads winepress of fierceness of and wrath of Almighty God”</a:t>
            </a:r>
            <a:r>
              <a:rPr lang="en-US" dirty="0"/>
              <a:t> (</a:t>
            </a:r>
            <a:r>
              <a:rPr lang="en-US" b="1" dirty="0">
                <a:solidFill>
                  <a:srgbClr val="800000"/>
                </a:solidFill>
              </a:rPr>
              <a:t>19:15</a:t>
            </a:r>
            <a:r>
              <a:rPr lang="en-US" dirty="0"/>
              <a:t>).</a:t>
            </a:r>
          </a:p>
          <a:p>
            <a:pPr>
              <a:spcBef>
                <a:spcPts val="200"/>
              </a:spcBef>
            </a:pPr>
            <a:r>
              <a:rPr lang="en-US" b="1" dirty="0"/>
              <a:t>Anachronism:</a:t>
            </a:r>
            <a:r>
              <a:rPr lang="en-US" dirty="0"/>
              <a:t> Time of gospel’s revealing already passed, persecution already begun.  This is time of vengeance, judgment against Rome.</a:t>
            </a:r>
          </a:p>
        </p:txBody>
      </p:sp>
    </p:spTree>
    <p:extLst>
      <p:ext uri="{BB962C8B-B14F-4D97-AF65-F5344CB8AC3E}">
        <p14:creationId xmlns:p14="http://schemas.microsoft.com/office/powerpoint/2010/main" val="1034489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Unbalanced Scales</a:t>
            </a:r>
          </a:p>
        </p:txBody>
      </p:sp>
      <p:sp>
        <p:nvSpPr>
          <p:cNvPr id="3" name="Content Placeholder 2"/>
          <p:cNvSpPr>
            <a:spLocks noGrp="1"/>
          </p:cNvSpPr>
          <p:nvPr>
            <p:ph sz="quarter" idx="10"/>
          </p:nvPr>
        </p:nvSpPr>
        <p:spPr/>
        <p:txBody>
          <a:bodyPr/>
          <a:lstStyle/>
          <a:p>
            <a:pPr marL="0" lvl="0" indent="0">
              <a:spcBef>
                <a:spcPts val="100"/>
              </a:spcBef>
              <a:buNone/>
            </a:pPr>
            <a:r>
              <a:rPr lang="en-US" sz="2200" i="1" dirty="0">
                <a:solidFill>
                  <a:srgbClr val="800000"/>
                </a:solidFill>
              </a:rPr>
              <a:t>When He opened the third seal, I heard the third living creature say, “Come and see.”  So I looked, and behold, </a:t>
            </a:r>
            <a:r>
              <a:rPr lang="en-US" sz="2200" b="1" i="1" dirty="0">
                <a:solidFill>
                  <a:srgbClr val="800000"/>
                </a:solidFill>
              </a:rPr>
              <a:t>a black horse</a:t>
            </a:r>
            <a:r>
              <a:rPr lang="en-US" sz="2200" i="1" dirty="0">
                <a:solidFill>
                  <a:srgbClr val="800000"/>
                </a:solidFill>
              </a:rPr>
              <a:t>, and he who sat on it had </a:t>
            </a:r>
            <a:r>
              <a:rPr lang="en-US" sz="2200" b="1" i="1" dirty="0">
                <a:solidFill>
                  <a:srgbClr val="800000"/>
                </a:solidFill>
              </a:rPr>
              <a:t>a pair of </a:t>
            </a:r>
            <a:r>
              <a:rPr lang="en-US" sz="2200" b="1" i="1" u="sng" dirty="0">
                <a:solidFill>
                  <a:srgbClr val="800000"/>
                </a:solidFill>
              </a:rPr>
              <a:t>scales</a:t>
            </a:r>
            <a:r>
              <a:rPr lang="en-US" sz="2200" b="1" i="1" dirty="0">
                <a:solidFill>
                  <a:srgbClr val="800000"/>
                </a:solidFill>
              </a:rPr>
              <a:t> in his hand</a:t>
            </a:r>
            <a:r>
              <a:rPr lang="en-US" sz="2200" i="1" dirty="0">
                <a:solidFill>
                  <a:srgbClr val="800000"/>
                </a:solidFill>
              </a:rPr>
              <a:t>.  And I heard a voice in the midst of the four living creatures saying, “</a:t>
            </a:r>
            <a:r>
              <a:rPr lang="en-US" sz="2200" b="1" i="1" dirty="0">
                <a:solidFill>
                  <a:srgbClr val="800000"/>
                </a:solidFill>
              </a:rPr>
              <a:t>A quart of wheat for a denarius</a:t>
            </a:r>
            <a:r>
              <a:rPr lang="en-US" sz="2200" i="1" dirty="0">
                <a:solidFill>
                  <a:srgbClr val="800000"/>
                </a:solidFill>
              </a:rPr>
              <a:t>, and </a:t>
            </a:r>
            <a:r>
              <a:rPr lang="en-US" sz="2200" b="1" i="1" dirty="0">
                <a:solidFill>
                  <a:srgbClr val="800000"/>
                </a:solidFill>
              </a:rPr>
              <a:t>three quarts of barley for a denarius</a:t>
            </a:r>
            <a:r>
              <a:rPr lang="en-US" sz="2200" i="1" dirty="0">
                <a:solidFill>
                  <a:srgbClr val="800000"/>
                </a:solidFill>
              </a:rPr>
              <a:t>; and </a:t>
            </a:r>
            <a:r>
              <a:rPr lang="en-US" sz="2200" b="1" i="1" u="sng" dirty="0">
                <a:solidFill>
                  <a:srgbClr val="800000"/>
                </a:solidFill>
              </a:rPr>
              <a:t>do not harm the oil and the wine</a:t>
            </a:r>
            <a:r>
              <a:rPr lang="en-US" sz="2200" i="1" dirty="0">
                <a:solidFill>
                  <a:srgbClr val="800000"/>
                </a:solidFill>
              </a:rPr>
              <a:t>.”</a:t>
            </a:r>
            <a:r>
              <a:rPr lang="en-US" sz="2200" dirty="0"/>
              <a:t> (</a:t>
            </a:r>
            <a:r>
              <a:rPr lang="en-US" sz="2200" b="1" dirty="0">
                <a:solidFill>
                  <a:srgbClr val="800000"/>
                </a:solidFill>
              </a:rPr>
              <a:t>6:5-6</a:t>
            </a:r>
            <a:r>
              <a:rPr lang="en-US" sz="2200" dirty="0"/>
              <a:t>)</a:t>
            </a:r>
          </a:p>
          <a:p>
            <a:pPr marL="346075" lvl="0" indent="-346075">
              <a:spcBef>
                <a:spcPts val="100"/>
              </a:spcBef>
              <a:buFont typeface="+mj-lt"/>
              <a:buAutoNum type="arabicPeriod" startAt="3"/>
            </a:pPr>
            <a:r>
              <a:rPr lang="en-US" sz="2200" dirty="0"/>
              <a:t>Who would be most injured by the economic disruption caused by the 3</a:t>
            </a:r>
            <a:r>
              <a:rPr lang="en-US" sz="2200" baseline="30000" dirty="0"/>
              <a:t>rd</a:t>
            </a:r>
            <a:r>
              <a:rPr lang="en-US" sz="2200" dirty="0"/>
              <a:t> seal?</a:t>
            </a:r>
          </a:p>
          <a:p>
            <a:pPr>
              <a:spcBef>
                <a:spcPts val="100"/>
              </a:spcBef>
            </a:pPr>
            <a:r>
              <a:rPr lang="en-US" sz="2200" i="1" dirty="0">
                <a:solidFill>
                  <a:srgbClr val="800000"/>
                </a:solidFill>
              </a:rPr>
              <a:t>“Wheat”</a:t>
            </a:r>
            <a:r>
              <a:rPr lang="en-US" sz="2200" dirty="0"/>
              <a:t> and </a:t>
            </a:r>
            <a:r>
              <a:rPr lang="en-US" sz="2200" i="1" dirty="0">
                <a:solidFill>
                  <a:srgbClr val="800000"/>
                </a:solidFill>
              </a:rPr>
              <a:t>“barley”</a:t>
            </a:r>
            <a:r>
              <a:rPr lang="en-US" sz="2200" dirty="0"/>
              <a:t> would be staples of common people.</a:t>
            </a:r>
          </a:p>
          <a:p>
            <a:pPr>
              <a:spcBef>
                <a:spcPts val="100"/>
              </a:spcBef>
            </a:pPr>
            <a:r>
              <a:rPr lang="en-US" sz="2200" i="1" dirty="0">
                <a:solidFill>
                  <a:srgbClr val="800000"/>
                </a:solidFill>
              </a:rPr>
              <a:t>“Oil and the wine”</a:t>
            </a:r>
            <a:r>
              <a:rPr lang="en-US" sz="2200" dirty="0"/>
              <a:t> would have only been afforded by wealthy.</a:t>
            </a:r>
          </a:p>
          <a:p>
            <a:pPr>
              <a:spcBef>
                <a:spcPts val="100"/>
              </a:spcBef>
            </a:pPr>
            <a:r>
              <a:rPr lang="en-US" sz="2200" dirty="0"/>
              <a:t>Common, middle-class, laboring people most affected by this </a:t>
            </a:r>
            <a:r>
              <a:rPr lang="en-US" sz="2200" i="1" dirty="0">
                <a:solidFill>
                  <a:srgbClr val="800000"/>
                </a:solidFill>
              </a:rPr>
              <a:t>“harming”</a:t>
            </a:r>
            <a:r>
              <a:rPr lang="en-US" sz="2200" dirty="0"/>
              <a:t>.</a:t>
            </a:r>
          </a:p>
          <a:p>
            <a:pPr>
              <a:spcBef>
                <a:spcPts val="100"/>
              </a:spcBef>
            </a:pPr>
            <a:r>
              <a:rPr lang="en-US" sz="2200" dirty="0"/>
              <a:t>Effectively deepened, widened class divide.  Hurting common man the most.</a:t>
            </a:r>
          </a:p>
          <a:p>
            <a:pPr>
              <a:spcBef>
                <a:spcPts val="100"/>
              </a:spcBef>
            </a:pPr>
            <a:r>
              <a:rPr lang="en-US" sz="2200" dirty="0"/>
              <a:t>Possibly destabilizing country.  Weakening its core, laboring population.</a:t>
            </a:r>
          </a:p>
        </p:txBody>
      </p:sp>
    </p:spTree>
    <p:extLst>
      <p:ext uri="{BB962C8B-B14F-4D97-AF65-F5344CB8AC3E}">
        <p14:creationId xmlns:p14="http://schemas.microsoft.com/office/powerpoint/2010/main" val="407079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par>
                          <p:cTn id="22" fill="hold">
                            <p:stCondLst>
                              <p:cond delay="500"/>
                            </p:stCondLst>
                            <p:childTnLst>
                              <p:par>
                                <p:cTn id="23" presetID="10" presetClass="entr" presetSubtype="0" fill="hold" nodeType="after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500"/>
                                        <p:tgtEl>
                                          <p:spTgt spid="3">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fade">
                                      <p:cBhvr>
                                        <p:cTn id="30" dur="500"/>
                                        <p:tgtEl>
                                          <p:spTgt spid="3">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500"/>
                                        <p:tgtEl>
                                          <p:spTgt spid="3">
                                            <p:txEl>
                                              <p:pRg st="5" end="5"/>
                                            </p:txEl>
                                          </p:spTgt>
                                        </p:tgtEl>
                                      </p:cBhvr>
                                    </p:animEffect>
                                  </p:childTnLst>
                                </p:cTn>
                              </p:par>
                            </p:childTnLst>
                          </p:cTn>
                        </p:par>
                        <p:par>
                          <p:cTn id="36" fill="hold">
                            <p:stCondLst>
                              <p:cond delay="500"/>
                            </p:stCondLst>
                            <p:childTnLst>
                              <p:par>
                                <p:cTn id="37" presetID="10" presetClass="entr" presetSubtype="0" fill="hold" nodeType="after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Effect transition="in" filter="fade">
                                      <p:cBhvr>
                                        <p:cTn id="39"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US" dirty="0"/>
              <a:t>The Fifth Seal</a:t>
            </a:r>
          </a:p>
          <a:p>
            <a:r>
              <a:rPr lang="en-US" dirty="0">
                <a:solidFill>
                  <a:srgbClr val="C00000"/>
                </a:solidFill>
              </a:rPr>
              <a:t>Revelation 6:9-11</a:t>
            </a:r>
          </a:p>
        </p:txBody>
      </p:sp>
    </p:spTree>
    <p:extLst>
      <p:ext uri="{BB962C8B-B14F-4D97-AF65-F5344CB8AC3E}">
        <p14:creationId xmlns:p14="http://schemas.microsoft.com/office/powerpoint/2010/main" val="37130497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“Souls Under the Altar”</a:t>
            </a:r>
          </a:p>
        </p:txBody>
      </p:sp>
      <p:sp>
        <p:nvSpPr>
          <p:cNvPr id="3" name="Content Placeholder 2"/>
          <p:cNvSpPr>
            <a:spLocks noGrp="1"/>
          </p:cNvSpPr>
          <p:nvPr>
            <p:ph sz="quarter" idx="10"/>
          </p:nvPr>
        </p:nvSpPr>
        <p:spPr/>
        <p:txBody>
          <a:bodyPr/>
          <a:lstStyle/>
          <a:p>
            <a:pPr marL="0" indent="0">
              <a:spcBef>
                <a:spcPts val="0"/>
              </a:spcBef>
              <a:buNone/>
            </a:pPr>
            <a:r>
              <a:rPr lang="en-US" sz="2000" i="1" dirty="0">
                <a:solidFill>
                  <a:srgbClr val="800000"/>
                </a:solidFill>
              </a:rPr>
              <a:t>When He opened the fifth seal, I saw </a:t>
            </a:r>
            <a:r>
              <a:rPr lang="en-US" sz="2000" b="1" i="1" u="sng" dirty="0">
                <a:solidFill>
                  <a:srgbClr val="800000"/>
                </a:solidFill>
              </a:rPr>
              <a:t>under the altar</a:t>
            </a:r>
            <a:r>
              <a:rPr lang="en-US" sz="2000" b="1" i="1" dirty="0">
                <a:solidFill>
                  <a:srgbClr val="800000"/>
                </a:solidFill>
              </a:rPr>
              <a:t> the souls of those who had been slain </a:t>
            </a:r>
            <a:r>
              <a:rPr lang="en-US" sz="2000" i="1" dirty="0">
                <a:solidFill>
                  <a:srgbClr val="800000"/>
                </a:solidFill>
              </a:rPr>
              <a:t>for the word of God and for the testimony which they held. </a:t>
            </a:r>
            <a:r>
              <a:rPr lang="en-US" sz="2000" dirty="0"/>
              <a:t>(</a:t>
            </a:r>
            <a:r>
              <a:rPr lang="en-US" sz="2000" b="1" dirty="0">
                <a:solidFill>
                  <a:srgbClr val="800000"/>
                </a:solidFill>
              </a:rPr>
              <a:t>6:9</a:t>
            </a:r>
            <a:r>
              <a:rPr lang="en-US" sz="2000" dirty="0"/>
              <a:t>)</a:t>
            </a:r>
          </a:p>
          <a:p>
            <a:pPr marL="346075" lvl="0" indent="-346075">
              <a:spcBef>
                <a:spcPts val="0"/>
              </a:spcBef>
              <a:buFont typeface="+mj-lt"/>
              <a:buAutoNum type="arabicPeriod" startAt="4"/>
            </a:pPr>
            <a:r>
              <a:rPr lang="en-US" sz="2000" dirty="0"/>
              <a:t>What is the significance of the souls being </a:t>
            </a:r>
            <a:r>
              <a:rPr lang="en-US" sz="2000" i="1" dirty="0">
                <a:solidFill>
                  <a:srgbClr val="800000"/>
                </a:solidFill>
              </a:rPr>
              <a:t>“</a:t>
            </a:r>
            <a:r>
              <a:rPr lang="en-US" sz="2000" b="1" i="1" dirty="0">
                <a:solidFill>
                  <a:srgbClr val="800000"/>
                </a:solidFill>
              </a:rPr>
              <a:t>under</a:t>
            </a:r>
            <a:r>
              <a:rPr lang="en-US" sz="2000" i="1" dirty="0">
                <a:solidFill>
                  <a:srgbClr val="800000"/>
                </a:solidFill>
              </a:rPr>
              <a:t> the altar”</a:t>
            </a:r>
            <a:r>
              <a:rPr lang="en-US" sz="2000" dirty="0"/>
              <a:t>?  Was the altar </a:t>
            </a:r>
            <a:r>
              <a:rPr lang="en-US" sz="2000" b="1" i="1" dirty="0"/>
              <a:t>covering</a:t>
            </a:r>
            <a:r>
              <a:rPr lang="en-US" sz="2000" dirty="0"/>
              <a:t> these people, </a:t>
            </a:r>
            <a:r>
              <a:rPr lang="en-US" sz="2000" b="1" i="1" dirty="0"/>
              <a:t>hiding</a:t>
            </a:r>
            <a:r>
              <a:rPr lang="en-US" sz="2000" dirty="0"/>
              <a:t> them, or </a:t>
            </a:r>
            <a:r>
              <a:rPr lang="en-US" sz="2000" b="1" i="1" dirty="0"/>
              <a:t>minimizing</a:t>
            </a:r>
            <a:r>
              <a:rPr lang="en-US" sz="2000" dirty="0"/>
              <a:t> them?</a:t>
            </a:r>
          </a:p>
          <a:p>
            <a:pPr>
              <a:spcBef>
                <a:spcPts val="0"/>
              </a:spcBef>
            </a:pPr>
            <a:r>
              <a:rPr lang="en-US" sz="2000" dirty="0"/>
              <a:t>The blood of sacrifices was </a:t>
            </a:r>
            <a:r>
              <a:rPr lang="en-US" sz="2000" b="1" i="1" dirty="0"/>
              <a:t>poured</a:t>
            </a:r>
            <a:r>
              <a:rPr lang="en-US" sz="2000" dirty="0"/>
              <a:t>, splashed on the altar, running under it (</a:t>
            </a:r>
            <a:r>
              <a:rPr lang="en-US" sz="2000" b="1" dirty="0">
                <a:solidFill>
                  <a:srgbClr val="800000"/>
                </a:solidFill>
              </a:rPr>
              <a:t>Exodus 29:12-20; Leviticus 1:5-15; 3:2-13; </a:t>
            </a:r>
            <a:r>
              <a:rPr lang="en-US" sz="2000" b="1" u="sng" dirty="0">
                <a:solidFill>
                  <a:srgbClr val="800000"/>
                </a:solidFill>
              </a:rPr>
              <a:t>4:7, 18, 25, 30, 34</a:t>
            </a:r>
            <a:r>
              <a:rPr lang="en-US" sz="2000" b="1" dirty="0">
                <a:solidFill>
                  <a:srgbClr val="800000"/>
                </a:solidFill>
              </a:rPr>
              <a:t>; 7:2; </a:t>
            </a:r>
            <a:r>
              <a:rPr lang="en-US" sz="2000" b="1" u="sng" dirty="0">
                <a:solidFill>
                  <a:srgbClr val="800000"/>
                </a:solidFill>
              </a:rPr>
              <a:t>8:15</a:t>
            </a:r>
            <a:r>
              <a:rPr lang="en-US" sz="2000" b="1" dirty="0">
                <a:solidFill>
                  <a:srgbClr val="800000"/>
                </a:solidFill>
              </a:rPr>
              <a:t>, 19, 24; </a:t>
            </a:r>
            <a:r>
              <a:rPr lang="en-US" sz="2000" b="1" u="sng" dirty="0">
                <a:solidFill>
                  <a:srgbClr val="800000"/>
                </a:solidFill>
              </a:rPr>
              <a:t>9:9</a:t>
            </a:r>
            <a:r>
              <a:rPr lang="en-US" sz="2000" b="1" dirty="0">
                <a:solidFill>
                  <a:srgbClr val="800000"/>
                </a:solidFill>
              </a:rPr>
              <a:t>, 12, 18; 16:18; 17:6, </a:t>
            </a:r>
            <a:r>
              <a:rPr lang="en-US" sz="2000" b="1" u="sng" dirty="0">
                <a:solidFill>
                  <a:srgbClr val="800000"/>
                </a:solidFill>
              </a:rPr>
              <a:t>11-14</a:t>
            </a:r>
            <a:r>
              <a:rPr lang="en-US" sz="2000" b="1" dirty="0">
                <a:solidFill>
                  <a:srgbClr val="800000"/>
                </a:solidFill>
              </a:rPr>
              <a:t>; </a:t>
            </a:r>
            <a:r>
              <a:rPr lang="en-US" sz="2000" b="1" u="sng" dirty="0">
                <a:solidFill>
                  <a:srgbClr val="800000"/>
                </a:solidFill>
              </a:rPr>
              <a:t>Deuteronomy 12:27</a:t>
            </a:r>
            <a:r>
              <a:rPr lang="en-US" sz="2000" b="1" dirty="0">
                <a:solidFill>
                  <a:srgbClr val="800000"/>
                </a:solidFill>
              </a:rPr>
              <a:t>; 2 Chronicles 29:22-24</a:t>
            </a:r>
            <a:r>
              <a:rPr lang="en-US" sz="2000" dirty="0"/>
              <a:t>).</a:t>
            </a:r>
          </a:p>
          <a:p>
            <a:pPr>
              <a:spcBef>
                <a:spcPts val="0"/>
              </a:spcBef>
            </a:pPr>
            <a:r>
              <a:rPr lang="en-US" sz="2000" dirty="0"/>
              <a:t>The blood of sacrifices represented their life (</a:t>
            </a:r>
            <a:r>
              <a:rPr lang="en-US" sz="2000" b="1" dirty="0">
                <a:solidFill>
                  <a:srgbClr val="800000"/>
                </a:solidFill>
              </a:rPr>
              <a:t>Leviticus 17:11</a:t>
            </a:r>
            <a:r>
              <a:rPr lang="en-US" sz="2000" dirty="0"/>
              <a:t>).</a:t>
            </a:r>
          </a:p>
          <a:p>
            <a:pPr>
              <a:spcBef>
                <a:spcPts val="0"/>
              </a:spcBef>
            </a:pPr>
            <a:r>
              <a:rPr lang="en-US" sz="2000" dirty="0"/>
              <a:t>The </a:t>
            </a:r>
            <a:r>
              <a:rPr lang="en-US" sz="2000" i="1" dirty="0">
                <a:solidFill>
                  <a:srgbClr val="800000"/>
                </a:solidFill>
              </a:rPr>
              <a:t>“souls … </a:t>
            </a:r>
            <a:r>
              <a:rPr lang="en-US" sz="2000" b="1" i="1" u="sng" dirty="0">
                <a:solidFill>
                  <a:srgbClr val="800000"/>
                </a:solidFill>
              </a:rPr>
              <a:t>under</a:t>
            </a:r>
            <a:r>
              <a:rPr lang="en-US" sz="2000" i="1" dirty="0">
                <a:solidFill>
                  <a:srgbClr val="800000"/>
                </a:solidFill>
              </a:rPr>
              <a:t> the altar”</a:t>
            </a:r>
            <a:r>
              <a:rPr lang="en-US" sz="2000" dirty="0"/>
              <a:t> compares martyrs to lives sacrificed with their blood pooled </a:t>
            </a:r>
            <a:r>
              <a:rPr lang="en-US" sz="2000" i="1" dirty="0">
                <a:solidFill>
                  <a:srgbClr val="800000"/>
                </a:solidFill>
              </a:rPr>
              <a:t>“</a:t>
            </a:r>
            <a:r>
              <a:rPr lang="en-US" sz="2000" b="1" i="1" u="sng" dirty="0">
                <a:solidFill>
                  <a:srgbClr val="800000"/>
                </a:solidFill>
              </a:rPr>
              <a:t>under</a:t>
            </a:r>
            <a:r>
              <a:rPr lang="en-US" sz="2000" i="1" dirty="0">
                <a:solidFill>
                  <a:srgbClr val="800000"/>
                </a:solidFill>
              </a:rPr>
              <a:t> the altar … </a:t>
            </a:r>
            <a:r>
              <a:rPr lang="en-US" sz="2000" b="1" i="1" dirty="0">
                <a:solidFill>
                  <a:srgbClr val="800000"/>
                </a:solidFill>
              </a:rPr>
              <a:t>slain </a:t>
            </a:r>
            <a:r>
              <a:rPr lang="en-US" sz="2000" b="1" i="1" u="sng" dirty="0">
                <a:solidFill>
                  <a:srgbClr val="800000"/>
                </a:solidFill>
              </a:rPr>
              <a:t>for</a:t>
            </a:r>
            <a:r>
              <a:rPr lang="en-US" sz="2000" b="1" i="1" dirty="0">
                <a:solidFill>
                  <a:srgbClr val="800000"/>
                </a:solidFill>
              </a:rPr>
              <a:t> the word of God </a:t>
            </a:r>
            <a:r>
              <a:rPr lang="en-US" sz="2000" i="1" dirty="0">
                <a:solidFill>
                  <a:srgbClr val="800000"/>
                </a:solidFill>
              </a:rPr>
              <a:t>and </a:t>
            </a:r>
            <a:r>
              <a:rPr lang="en-US" sz="2000" b="1" i="1" u="sng" dirty="0">
                <a:solidFill>
                  <a:srgbClr val="800000"/>
                </a:solidFill>
              </a:rPr>
              <a:t>for</a:t>
            </a:r>
            <a:r>
              <a:rPr lang="en-US" sz="2000" b="1" i="1" dirty="0">
                <a:solidFill>
                  <a:srgbClr val="800000"/>
                </a:solidFill>
              </a:rPr>
              <a:t> the testimony which they held</a:t>
            </a:r>
            <a:r>
              <a:rPr lang="en-US" sz="2000" i="1" dirty="0">
                <a:solidFill>
                  <a:srgbClr val="800000"/>
                </a:solidFill>
              </a:rPr>
              <a:t>”</a:t>
            </a:r>
            <a:r>
              <a:rPr lang="en-US" sz="2000" dirty="0"/>
              <a:t> – just because they would not forsake God’s command and testimony, like John and </a:t>
            </a:r>
            <a:r>
              <a:rPr lang="en-US" sz="2000" i="1" dirty="0">
                <a:solidFill>
                  <a:srgbClr val="800000"/>
                </a:solidFill>
              </a:rPr>
              <a:t>“souls who had been beheaded” </a:t>
            </a:r>
            <a:r>
              <a:rPr lang="en-US" sz="2000" dirty="0"/>
              <a:t>(</a:t>
            </a:r>
            <a:r>
              <a:rPr lang="en-US" sz="2000" b="1" dirty="0">
                <a:solidFill>
                  <a:srgbClr val="800000"/>
                </a:solidFill>
              </a:rPr>
              <a:t>1:9; 20:4</a:t>
            </a:r>
            <a:r>
              <a:rPr lang="en-US" sz="2000" dirty="0"/>
              <a:t>).</a:t>
            </a:r>
          </a:p>
          <a:p>
            <a:pPr>
              <a:spcBef>
                <a:spcPts val="0"/>
              </a:spcBef>
            </a:pPr>
            <a:r>
              <a:rPr lang="en-US" sz="2000" dirty="0"/>
              <a:t>Compare to Paul’s </a:t>
            </a:r>
            <a:r>
              <a:rPr lang="en-US" sz="2000" i="1" dirty="0">
                <a:solidFill>
                  <a:srgbClr val="800000"/>
                </a:solidFill>
              </a:rPr>
              <a:t>“drink offering”</a:t>
            </a:r>
            <a:r>
              <a:rPr lang="en-US" sz="2000" dirty="0"/>
              <a:t> (</a:t>
            </a:r>
            <a:r>
              <a:rPr lang="en-US" sz="2000" b="1" dirty="0">
                <a:solidFill>
                  <a:srgbClr val="800000"/>
                </a:solidFill>
              </a:rPr>
              <a:t>Philippians 2:17; 2 Timothy 4:6</a:t>
            </a:r>
            <a:r>
              <a:rPr lang="en-US" sz="2000" dirty="0"/>
              <a:t>).</a:t>
            </a:r>
          </a:p>
        </p:txBody>
      </p:sp>
    </p:spTree>
    <p:extLst>
      <p:ext uri="{BB962C8B-B14F-4D97-AF65-F5344CB8AC3E}">
        <p14:creationId xmlns:p14="http://schemas.microsoft.com/office/powerpoint/2010/main" val="2305170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“How Long until You Avenge?”</a:t>
            </a:r>
          </a:p>
        </p:txBody>
      </p:sp>
      <p:sp>
        <p:nvSpPr>
          <p:cNvPr id="3" name="Content Placeholder 2"/>
          <p:cNvSpPr>
            <a:spLocks noGrp="1"/>
          </p:cNvSpPr>
          <p:nvPr>
            <p:ph sz="quarter" idx="10"/>
          </p:nvPr>
        </p:nvSpPr>
        <p:spPr/>
        <p:txBody>
          <a:bodyPr/>
          <a:lstStyle/>
          <a:p>
            <a:pPr marL="346075" lvl="0" indent="-346075">
              <a:lnSpc>
                <a:spcPct val="95000"/>
              </a:lnSpc>
              <a:spcBef>
                <a:spcPts val="0"/>
              </a:spcBef>
              <a:buFont typeface="+mj-lt"/>
              <a:buAutoNum type="arabicPeriod" startAt="5"/>
            </a:pPr>
            <a:r>
              <a:rPr lang="en-US" sz="1900" dirty="0"/>
              <a:t>What is the complaint of those revealed by the 5</a:t>
            </a:r>
            <a:r>
              <a:rPr lang="en-US" sz="1900" baseline="30000" dirty="0"/>
              <a:t>th</a:t>
            </a:r>
            <a:r>
              <a:rPr lang="en-US" sz="1900" dirty="0"/>
              <a:t> seal?  What can we learn about the nature of God and His judgments based on His revealed response?</a:t>
            </a:r>
          </a:p>
          <a:p>
            <a:pPr marL="0" indent="0">
              <a:lnSpc>
                <a:spcPct val="95000"/>
              </a:lnSpc>
              <a:spcBef>
                <a:spcPts val="0"/>
              </a:spcBef>
              <a:buNone/>
            </a:pPr>
            <a:r>
              <a:rPr lang="en-US" sz="1900" i="1" dirty="0">
                <a:solidFill>
                  <a:srgbClr val="800000"/>
                </a:solidFill>
              </a:rPr>
              <a:t>And they </a:t>
            </a:r>
            <a:r>
              <a:rPr lang="en-US" sz="1900" b="1" i="1" dirty="0">
                <a:solidFill>
                  <a:srgbClr val="800000"/>
                </a:solidFill>
              </a:rPr>
              <a:t>cried with a loud voice</a:t>
            </a:r>
            <a:r>
              <a:rPr lang="en-US" sz="1900" i="1" dirty="0">
                <a:solidFill>
                  <a:srgbClr val="800000"/>
                </a:solidFill>
              </a:rPr>
              <a:t>, saying, “</a:t>
            </a:r>
            <a:r>
              <a:rPr lang="en-US" sz="1900" b="1" i="1" dirty="0">
                <a:solidFill>
                  <a:srgbClr val="800000"/>
                </a:solidFill>
              </a:rPr>
              <a:t>How long</a:t>
            </a:r>
            <a:r>
              <a:rPr lang="en-US" sz="1900" i="1" dirty="0">
                <a:solidFill>
                  <a:srgbClr val="800000"/>
                </a:solidFill>
              </a:rPr>
              <a:t>, O Lord, </a:t>
            </a:r>
            <a:r>
              <a:rPr lang="en-US" sz="1900" b="1" i="1" dirty="0">
                <a:solidFill>
                  <a:srgbClr val="800000"/>
                </a:solidFill>
              </a:rPr>
              <a:t>holy</a:t>
            </a:r>
            <a:r>
              <a:rPr lang="en-US" sz="1900" i="1" dirty="0">
                <a:solidFill>
                  <a:srgbClr val="800000"/>
                </a:solidFill>
              </a:rPr>
              <a:t> and </a:t>
            </a:r>
            <a:r>
              <a:rPr lang="en-US" sz="1900" b="1" i="1" dirty="0">
                <a:solidFill>
                  <a:srgbClr val="800000"/>
                </a:solidFill>
              </a:rPr>
              <a:t>true</a:t>
            </a:r>
            <a:r>
              <a:rPr lang="en-US" sz="1900" i="1" dirty="0">
                <a:solidFill>
                  <a:srgbClr val="800000"/>
                </a:solidFill>
              </a:rPr>
              <a:t>, </a:t>
            </a:r>
            <a:r>
              <a:rPr lang="en-US" sz="1900" b="1" i="1" dirty="0">
                <a:solidFill>
                  <a:srgbClr val="800000"/>
                </a:solidFill>
              </a:rPr>
              <a:t>until You </a:t>
            </a:r>
            <a:r>
              <a:rPr lang="en-US" sz="1900" b="1" i="1" u="sng" dirty="0">
                <a:solidFill>
                  <a:srgbClr val="800000"/>
                </a:solidFill>
              </a:rPr>
              <a:t>judge</a:t>
            </a:r>
            <a:r>
              <a:rPr lang="en-US" sz="1900" b="1" i="1" dirty="0">
                <a:solidFill>
                  <a:srgbClr val="800000"/>
                </a:solidFill>
              </a:rPr>
              <a:t> and </a:t>
            </a:r>
            <a:r>
              <a:rPr lang="en-US" sz="1900" b="1" i="1" u="sng" dirty="0">
                <a:solidFill>
                  <a:srgbClr val="800000"/>
                </a:solidFill>
              </a:rPr>
              <a:t>avenge our blood</a:t>
            </a:r>
            <a:r>
              <a:rPr lang="en-US" sz="1900" b="1" i="1" dirty="0">
                <a:solidFill>
                  <a:srgbClr val="800000"/>
                </a:solidFill>
              </a:rPr>
              <a:t> on those who dwell on the earth</a:t>
            </a:r>
            <a:r>
              <a:rPr lang="en-US" sz="1900" i="1" dirty="0">
                <a:solidFill>
                  <a:srgbClr val="800000"/>
                </a:solidFill>
              </a:rPr>
              <a:t>?”  Then </a:t>
            </a:r>
            <a:r>
              <a:rPr lang="en-US" sz="1900" b="1" i="1" dirty="0">
                <a:solidFill>
                  <a:srgbClr val="800000"/>
                </a:solidFill>
              </a:rPr>
              <a:t>a </a:t>
            </a:r>
            <a:r>
              <a:rPr lang="en-US" sz="1900" b="1" i="1" u="sng" dirty="0">
                <a:solidFill>
                  <a:srgbClr val="800000"/>
                </a:solidFill>
              </a:rPr>
              <a:t>white robe</a:t>
            </a:r>
            <a:r>
              <a:rPr lang="en-US" sz="1900" b="1" i="1" dirty="0">
                <a:solidFill>
                  <a:srgbClr val="800000"/>
                </a:solidFill>
              </a:rPr>
              <a:t> was given to each of them</a:t>
            </a:r>
            <a:r>
              <a:rPr lang="en-US" sz="1900" i="1" dirty="0">
                <a:solidFill>
                  <a:srgbClr val="800000"/>
                </a:solidFill>
              </a:rPr>
              <a:t>; and </a:t>
            </a:r>
            <a:r>
              <a:rPr lang="en-US" sz="1900" b="1" i="1" dirty="0">
                <a:solidFill>
                  <a:srgbClr val="800000"/>
                </a:solidFill>
              </a:rPr>
              <a:t>it was said to them that they </a:t>
            </a:r>
            <a:r>
              <a:rPr lang="en-US" sz="1900" b="1" i="1" u="sng" dirty="0">
                <a:solidFill>
                  <a:srgbClr val="800000"/>
                </a:solidFill>
              </a:rPr>
              <a:t>should rest a little while longer</a:t>
            </a:r>
            <a:r>
              <a:rPr lang="en-US" sz="1900" i="1" dirty="0">
                <a:solidFill>
                  <a:srgbClr val="800000"/>
                </a:solidFill>
              </a:rPr>
              <a:t>, </a:t>
            </a:r>
            <a:r>
              <a:rPr lang="en-US" sz="1900" b="1" i="1" dirty="0">
                <a:solidFill>
                  <a:srgbClr val="800000"/>
                </a:solidFill>
              </a:rPr>
              <a:t>until both the number </a:t>
            </a:r>
            <a:r>
              <a:rPr lang="en-US" sz="1900" i="1" dirty="0">
                <a:solidFill>
                  <a:srgbClr val="800000"/>
                </a:solidFill>
              </a:rPr>
              <a:t>of their fellow servants and their brethren, </a:t>
            </a:r>
            <a:r>
              <a:rPr lang="en-US" sz="1900" b="1" i="1" dirty="0">
                <a:solidFill>
                  <a:srgbClr val="800000"/>
                </a:solidFill>
              </a:rPr>
              <a:t>who would be killed as they were, </a:t>
            </a:r>
            <a:r>
              <a:rPr lang="en-US" sz="1900" b="1" i="1" u="sng" dirty="0">
                <a:solidFill>
                  <a:srgbClr val="800000"/>
                </a:solidFill>
              </a:rPr>
              <a:t>was completed</a:t>
            </a:r>
            <a:r>
              <a:rPr lang="en-US" sz="1900" i="1" dirty="0">
                <a:solidFill>
                  <a:srgbClr val="800000"/>
                </a:solidFill>
              </a:rPr>
              <a:t>. </a:t>
            </a:r>
            <a:r>
              <a:rPr lang="en-US" sz="1900" dirty="0"/>
              <a:t>(</a:t>
            </a:r>
            <a:r>
              <a:rPr lang="en-US" sz="1900" b="1" dirty="0">
                <a:solidFill>
                  <a:srgbClr val="800000"/>
                </a:solidFill>
              </a:rPr>
              <a:t>6:10-11</a:t>
            </a:r>
            <a:r>
              <a:rPr lang="en-US" sz="1900" dirty="0"/>
              <a:t>)</a:t>
            </a:r>
          </a:p>
          <a:p>
            <a:pPr>
              <a:lnSpc>
                <a:spcPct val="95000"/>
              </a:lnSpc>
              <a:spcBef>
                <a:spcPts val="0"/>
              </a:spcBef>
            </a:pPr>
            <a:r>
              <a:rPr lang="en-US" sz="1900" dirty="0"/>
              <a:t>Cry of unjustly shed blood represents severe injustice that God ultimately avenges (</a:t>
            </a:r>
            <a:r>
              <a:rPr lang="en-US" sz="1900" b="1" dirty="0">
                <a:solidFill>
                  <a:srgbClr val="800000"/>
                </a:solidFill>
              </a:rPr>
              <a:t>Gen. 4:10-11; 9:5-6; Num. 35:33; Job 16:18; Isa. 26:21; Eze. 24:7-8; Heb. 11:4; 12:24</a:t>
            </a:r>
            <a:r>
              <a:rPr lang="en-US" sz="1900" dirty="0"/>
              <a:t>).</a:t>
            </a:r>
          </a:p>
          <a:p>
            <a:pPr>
              <a:lnSpc>
                <a:spcPct val="95000"/>
              </a:lnSpc>
              <a:spcBef>
                <a:spcPts val="0"/>
              </a:spcBef>
            </a:pPr>
            <a:r>
              <a:rPr lang="en-US" sz="1900" dirty="0"/>
              <a:t>God delays because of patience, desire to save, and displeasure in destruction (</a:t>
            </a:r>
            <a:r>
              <a:rPr lang="en-US" sz="1900" b="1" dirty="0">
                <a:solidFill>
                  <a:srgbClr val="800000"/>
                </a:solidFill>
              </a:rPr>
              <a:t>2 Peter 3:9; Ezekiel 18:23-32; 33:11-20</a:t>
            </a:r>
            <a:r>
              <a:rPr lang="en-US" sz="1900" dirty="0"/>
              <a:t>).  However, He is a </a:t>
            </a:r>
            <a:r>
              <a:rPr lang="en-US" sz="1900" i="1" dirty="0">
                <a:solidFill>
                  <a:srgbClr val="800000"/>
                </a:solidFill>
              </a:rPr>
              <a:t>“holy and true”</a:t>
            </a:r>
            <a:r>
              <a:rPr lang="en-US" sz="1900" dirty="0"/>
              <a:t> God, so …</a:t>
            </a:r>
          </a:p>
          <a:p>
            <a:pPr>
              <a:lnSpc>
                <a:spcPct val="95000"/>
              </a:lnSpc>
              <a:spcBef>
                <a:spcPts val="0"/>
              </a:spcBef>
            </a:pPr>
            <a:r>
              <a:rPr lang="en-US" sz="1900" dirty="0"/>
              <a:t>His patience has its </a:t>
            </a:r>
            <a:r>
              <a:rPr lang="en-US" sz="1900" b="1" i="1" dirty="0"/>
              <a:t>limits</a:t>
            </a:r>
            <a:r>
              <a:rPr lang="en-US" sz="1900" dirty="0"/>
              <a:t>.  He delays </a:t>
            </a:r>
            <a:r>
              <a:rPr lang="en-US" sz="1900" i="1" dirty="0">
                <a:solidFill>
                  <a:srgbClr val="800000"/>
                </a:solidFill>
              </a:rPr>
              <a:t>“until there is no remedy”</a:t>
            </a:r>
            <a:r>
              <a:rPr lang="en-US" sz="1900" dirty="0"/>
              <a:t>, while </a:t>
            </a:r>
            <a:r>
              <a:rPr lang="en-US" sz="1900" i="1" dirty="0">
                <a:solidFill>
                  <a:srgbClr val="800000"/>
                </a:solidFill>
              </a:rPr>
              <a:t>“iniquity is not yet complete”</a:t>
            </a:r>
            <a:r>
              <a:rPr lang="en-US" sz="1900" dirty="0"/>
              <a:t> (</a:t>
            </a:r>
            <a:r>
              <a:rPr lang="en-US" sz="1900" b="1" dirty="0">
                <a:solidFill>
                  <a:srgbClr val="800000"/>
                </a:solidFill>
              </a:rPr>
              <a:t>2 Chr. 36:15-16; Gen. 15:16; Matt. 23:32-36; Luke 14:34-35; 18:1-8</a:t>
            </a:r>
            <a:r>
              <a:rPr lang="en-US" sz="1900" dirty="0"/>
              <a:t>).</a:t>
            </a:r>
          </a:p>
          <a:p>
            <a:pPr>
              <a:lnSpc>
                <a:spcPct val="95000"/>
              </a:lnSpc>
              <a:spcBef>
                <a:spcPts val="0"/>
              </a:spcBef>
            </a:pPr>
            <a:r>
              <a:rPr lang="en-US" sz="1900" dirty="0"/>
              <a:t>Notice, their sacrifice is rewarded.  They are patiently answered, comforted.</a:t>
            </a:r>
          </a:p>
          <a:p>
            <a:pPr>
              <a:lnSpc>
                <a:spcPct val="95000"/>
              </a:lnSpc>
              <a:spcBef>
                <a:spcPts val="0"/>
              </a:spcBef>
            </a:pPr>
            <a:r>
              <a:rPr lang="en-US" sz="1900" dirty="0"/>
              <a:t>Notice, delay was only for </a:t>
            </a:r>
            <a:r>
              <a:rPr lang="en-US" sz="1900" i="1" dirty="0">
                <a:solidFill>
                  <a:srgbClr val="800000"/>
                </a:solidFill>
              </a:rPr>
              <a:t>“a </a:t>
            </a:r>
            <a:r>
              <a:rPr lang="en-US" sz="1900" b="1" i="1" u="sng" dirty="0">
                <a:solidFill>
                  <a:srgbClr val="800000"/>
                </a:solidFill>
              </a:rPr>
              <a:t>little</a:t>
            </a:r>
            <a:r>
              <a:rPr lang="en-US" sz="1900" i="1" dirty="0">
                <a:solidFill>
                  <a:srgbClr val="800000"/>
                </a:solidFill>
              </a:rPr>
              <a:t> while longer”</a:t>
            </a:r>
            <a:r>
              <a:rPr lang="en-US" sz="1900" dirty="0"/>
              <a:t> (</a:t>
            </a:r>
            <a:r>
              <a:rPr lang="en-US" sz="1900" b="1" dirty="0">
                <a:solidFill>
                  <a:srgbClr val="800000"/>
                </a:solidFill>
              </a:rPr>
              <a:t>12:12</a:t>
            </a:r>
            <a:r>
              <a:rPr lang="en-US" sz="1900" dirty="0"/>
              <a:t>).  Eliminates </a:t>
            </a:r>
            <a:r>
              <a:rPr lang="en-US" sz="1900" b="1" dirty="0"/>
              <a:t>Futurist</a:t>
            </a:r>
            <a:r>
              <a:rPr lang="en-US" sz="1900" dirty="0"/>
              <a:t> &amp; </a:t>
            </a:r>
            <a:r>
              <a:rPr lang="en-US" sz="1900" b="1" dirty="0" err="1"/>
              <a:t>EoW</a:t>
            </a:r>
            <a:r>
              <a:rPr lang="en-US" sz="1900" dirty="0"/>
              <a:t>.</a:t>
            </a:r>
          </a:p>
        </p:txBody>
      </p:sp>
    </p:spTree>
    <p:extLst>
      <p:ext uri="{BB962C8B-B14F-4D97-AF65-F5344CB8AC3E}">
        <p14:creationId xmlns:p14="http://schemas.microsoft.com/office/powerpoint/2010/main" val="2635959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500"/>
                                        <p:tgtEl>
                                          <p:spTgt spid="3">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Effect transition="in" filter="fade">
                                      <p:cBhvr>
                                        <p:cTn id="41"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US" dirty="0"/>
              <a:t>The Sixth Seal</a:t>
            </a:r>
            <a:br>
              <a:rPr lang="en-US" dirty="0"/>
            </a:br>
            <a:r>
              <a:rPr lang="en-US" dirty="0"/>
              <a:t> </a:t>
            </a:r>
            <a:r>
              <a:rPr lang="en-US" dirty="0">
                <a:solidFill>
                  <a:srgbClr val="C00000"/>
                </a:solidFill>
              </a:rPr>
              <a:t>Revelation 6:12-17</a:t>
            </a:r>
          </a:p>
        </p:txBody>
      </p:sp>
    </p:spTree>
    <p:extLst>
      <p:ext uri="{BB962C8B-B14F-4D97-AF65-F5344CB8AC3E}">
        <p14:creationId xmlns:p14="http://schemas.microsoft.com/office/powerpoint/2010/main" val="31300237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tabLst>
                <a:tab pos="1371600" algn="l"/>
              </a:tabLst>
            </a:pPr>
            <a:r>
              <a:rPr lang="en-US" dirty="0"/>
              <a:t>The End of the World?</a:t>
            </a:r>
          </a:p>
        </p:txBody>
      </p:sp>
      <p:sp>
        <p:nvSpPr>
          <p:cNvPr id="3" name="Content Placeholder 2"/>
          <p:cNvSpPr>
            <a:spLocks noGrp="1"/>
          </p:cNvSpPr>
          <p:nvPr>
            <p:ph sz="quarter" idx="10"/>
          </p:nvPr>
        </p:nvSpPr>
        <p:spPr>
          <a:xfrm>
            <a:off x="47501" y="914400"/>
            <a:ext cx="9048998" cy="4144488"/>
          </a:xfrm>
        </p:spPr>
        <p:txBody>
          <a:bodyPr/>
          <a:lstStyle/>
          <a:p>
            <a:pPr marL="0" indent="0">
              <a:lnSpc>
                <a:spcPct val="97000"/>
              </a:lnSpc>
              <a:spcBef>
                <a:spcPts val="0"/>
              </a:spcBef>
              <a:buNone/>
            </a:pPr>
            <a:r>
              <a:rPr lang="en-US" sz="2000" i="1" dirty="0">
                <a:solidFill>
                  <a:srgbClr val="800000"/>
                </a:solidFill>
              </a:rPr>
              <a:t>I looked when He </a:t>
            </a:r>
            <a:r>
              <a:rPr lang="en-US" sz="2000" b="1" i="1" dirty="0">
                <a:solidFill>
                  <a:srgbClr val="800000"/>
                </a:solidFill>
              </a:rPr>
              <a:t>opened the sixth seal</a:t>
            </a:r>
            <a:r>
              <a:rPr lang="en-US" sz="2000" i="1" dirty="0">
                <a:solidFill>
                  <a:srgbClr val="800000"/>
                </a:solidFill>
              </a:rPr>
              <a:t>, and behold, there was </a:t>
            </a:r>
            <a:r>
              <a:rPr lang="en-US" sz="2000" b="1" i="1" baseline="30000" dirty="0">
                <a:solidFill>
                  <a:srgbClr val="800000"/>
                </a:solidFill>
              </a:rPr>
              <a:t>1</a:t>
            </a:r>
            <a:r>
              <a:rPr lang="en-US" sz="2000" b="1" i="1" dirty="0">
                <a:solidFill>
                  <a:srgbClr val="800000"/>
                </a:solidFill>
              </a:rPr>
              <a:t>a great earthquake</a:t>
            </a:r>
            <a:r>
              <a:rPr lang="en-US" sz="2000" i="1" dirty="0">
                <a:solidFill>
                  <a:srgbClr val="800000"/>
                </a:solidFill>
              </a:rPr>
              <a:t>; and </a:t>
            </a:r>
            <a:r>
              <a:rPr lang="en-US" sz="2000" b="1" i="1" baseline="30000" dirty="0">
                <a:solidFill>
                  <a:srgbClr val="800000"/>
                </a:solidFill>
              </a:rPr>
              <a:t>2</a:t>
            </a:r>
            <a:r>
              <a:rPr lang="en-US" sz="2000" b="1" i="1" dirty="0">
                <a:solidFill>
                  <a:srgbClr val="800000"/>
                </a:solidFill>
              </a:rPr>
              <a:t>the sun became black</a:t>
            </a:r>
            <a:r>
              <a:rPr lang="en-US" sz="2000" i="1" dirty="0">
                <a:solidFill>
                  <a:srgbClr val="800000"/>
                </a:solidFill>
              </a:rPr>
              <a:t> as sackcloth of hair, and </a:t>
            </a:r>
            <a:r>
              <a:rPr lang="en-US" sz="2000" b="1" i="1" baseline="30000" dirty="0">
                <a:solidFill>
                  <a:srgbClr val="800000"/>
                </a:solidFill>
              </a:rPr>
              <a:t>3</a:t>
            </a:r>
            <a:r>
              <a:rPr lang="en-US" sz="2000" b="1" i="1" dirty="0">
                <a:solidFill>
                  <a:srgbClr val="800000"/>
                </a:solidFill>
              </a:rPr>
              <a:t>the</a:t>
            </a:r>
            <a:r>
              <a:rPr lang="en-US" sz="2000" i="1" dirty="0">
                <a:solidFill>
                  <a:srgbClr val="800000"/>
                </a:solidFill>
              </a:rPr>
              <a:t> </a:t>
            </a:r>
            <a:r>
              <a:rPr lang="en-US" sz="2000" b="1" i="1" dirty="0">
                <a:solidFill>
                  <a:srgbClr val="800000"/>
                </a:solidFill>
              </a:rPr>
              <a:t>moon became like blood</a:t>
            </a:r>
            <a:r>
              <a:rPr lang="en-US" sz="2000" i="1" dirty="0">
                <a:solidFill>
                  <a:srgbClr val="800000"/>
                </a:solidFill>
              </a:rPr>
              <a:t>.  And </a:t>
            </a:r>
            <a:r>
              <a:rPr lang="en-US" sz="2000" b="1" i="1" baseline="30000" dirty="0">
                <a:solidFill>
                  <a:srgbClr val="800000"/>
                </a:solidFill>
              </a:rPr>
              <a:t>4</a:t>
            </a:r>
            <a:r>
              <a:rPr lang="en-US" sz="2000" b="1" i="1" dirty="0">
                <a:solidFill>
                  <a:srgbClr val="800000"/>
                </a:solidFill>
              </a:rPr>
              <a:t>the stars of heaven fell </a:t>
            </a:r>
            <a:r>
              <a:rPr lang="en-US" sz="2000" i="1" dirty="0">
                <a:solidFill>
                  <a:srgbClr val="800000"/>
                </a:solidFill>
              </a:rPr>
              <a:t>to the earth, as a fig tree drops its late figs when it is shaken by a mighty wind.  Then </a:t>
            </a:r>
            <a:r>
              <a:rPr lang="en-US" sz="2000" b="1" i="1" baseline="30000" dirty="0">
                <a:solidFill>
                  <a:srgbClr val="800000"/>
                </a:solidFill>
              </a:rPr>
              <a:t>5</a:t>
            </a:r>
            <a:r>
              <a:rPr lang="en-US" sz="2000" b="1" i="1" dirty="0">
                <a:solidFill>
                  <a:srgbClr val="800000"/>
                </a:solidFill>
              </a:rPr>
              <a:t>the sky receded </a:t>
            </a:r>
            <a:r>
              <a:rPr lang="en-US" sz="2000" i="1" dirty="0">
                <a:solidFill>
                  <a:srgbClr val="800000"/>
                </a:solidFill>
              </a:rPr>
              <a:t>as a scroll when it is rolled up, and </a:t>
            </a:r>
            <a:r>
              <a:rPr lang="en-US" sz="2000" b="1" i="1" baseline="30000" dirty="0">
                <a:solidFill>
                  <a:srgbClr val="800000"/>
                </a:solidFill>
              </a:rPr>
              <a:t>6</a:t>
            </a:r>
            <a:r>
              <a:rPr lang="en-US" sz="2000" b="1" i="1" dirty="0">
                <a:solidFill>
                  <a:srgbClr val="800000"/>
                </a:solidFill>
              </a:rPr>
              <a:t>every mountain and island was moved </a:t>
            </a:r>
            <a:r>
              <a:rPr lang="en-US" sz="2000" i="1" dirty="0">
                <a:solidFill>
                  <a:srgbClr val="800000"/>
                </a:solidFill>
              </a:rPr>
              <a:t>out of its place.  And</a:t>
            </a:r>
            <a:r>
              <a:rPr lang="en-US" sz="2000" b="1" i="1" dirty="0">
                <a:solidFill>
                  <a:srgbClr val="800000"/>
                </a:solidFill>
              </a:rPr>
              <a:t> </a:t>
            </a:r>
            <a:r>
              <a:rPr lang="en-US" sz="2000" b="1" i="1" baseline="30000" dirty="0">
                <a:solidFill>
                  <a:srgbClr val="800000"/>
                </a:solidFill>
              </a:rPr>
              <a:t>7</a:t>
            </a:r>
            <a:r>
              <a:rPr lang="en-US" sz="2000" b="1" i="1" dirty="0">
                <a:solidFill>
                  <a:srgbClr val="800000"/>
                </a:solidFill>
              </a:rPr>
              <a:t>the kings of the earth, the great men, the rich men, the commanders, the mighty men, every slave and every free man, hid themselves </a:t>
            </a:r>
            <a:r>
              <a:rPr lang="en-US" sz="2000" i="1" dirty="0">
                <a:solidFill>
                  <a:srgbClr val="800000"/>
                </a:solidFill>
              </a:rPr>
              <a:t>in the caves and in the rocks of the mountains, and said to the mountains and rocks, “Fall on us and </a:t>
            </a:r>
            <a:r>
              <a:rPr lang="en-US" sz="2000" b="1" i="1" dirty="0">
                <a:solidFill>
                  <a:srgbClr val="800000"/>
                </a:solidFill>
              </a:rPr>
              <a:t>hide us from the face of Him who sits on the throne and from the wrath of the Lamb</a:t>
            </a:r>
            <a:r>
              <a:rPr lang="en-US" sz="2000" i="1" dirty="0">
                <a:solidFill>
                  <a:srgbClr val="800000"/>
                </a:solidFill>
              </a:rPr>
              <a:t>!  For </a:t>
            </a:r>
            <a:r>
              <a:rPr lang="en-US" sz="2000" b="1" i="1" u="sng" dirty="0">
                <a:solidFill>
                  <a:srgbClr val="800000"/>
                </a:solidFill>
              </a:rPr>
              <a:t>the great day of His wrath has come</a:t>
            </a:r>
            <a:r>
              <a:rPr lang="en-US" sz="2000" i="1" dirty="0">
                <a:solidFill>
                  <a:srgbClr val="800000"/>
                </a:solidFill>
              </a:rPr>
              <a:t>, and who is able to stand?” </a:t>
            </a:r>
            <a:r>
              <a:rPr lang="en-US" sz="2000" dirty="0"/>
              <a:t>(</a:t>
            </a:r>
            <a:r>
              <a:rPr lang="en-US" sz="2000" b="1" dirty="0">
                <a:solidFill>
                  <a:srgbClr val="800000"/>
                </a:solidFill>
              </a:rPr>
              <a:t>6:12-17</a:t>
            </a:r>
            <a:r>
              <a:rPr lang="en-US" sz="2000" dirty="0"/>
              <a:t>)</a:t>
            </a:r>
          </a:p>
          <a:p>
            <a:pPr marL="346075" lvl="0" indent="-346075">
              <a:lnSpc>
                <a:spcPct val="97000"/>
              </a:lnSpc>
              <a:spcBef>
                <a:spcPts val="0"/>
              </a:spcBef>
              <a:buFont typeface="+mj-lt"/>
              <a:buAutoNum type="arabicPeriod" startAt="6"/>
            </a:pPr>
            <a:r>
              <a:rPr lang="en-US" sz="2000" dirty="0"/>
              <a:t>Do the events caused by the opening of the 6</a:t>
            </a:r>
            <a:r>
              <a:rPr lang="en-US" sz="2000" baseline="30000" dirty="0"/>
              <a:t>th</a:t>
            </a:r>
            <a:r>
              <a:rPr lang="en-US" sz="2000" dirty="0"/>
              <a:t> seal refer to literal earthquakes, eclipses, red moons, falling stars, receding skies, and displaced mountains?  If not, how are these symbols used in the Old Testament prophets?  What do these symbols here foretell?  Does this represent the end of the world?</a:t>
            </a:r>
          </a:p>
        </p:txBody>
      </p:sp>
    </p:spTree>
    <p:extLst>
      <p:ext uri="{BB962C8B-B14F-4D97-AF65-F5344CB8AC3E}">
        <p14:creationId xmlns:p14="http://schemas.microsoft.com/office/powerpoint/2010/main" val="3473057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US" dirty="0"/>
              <a:t>The Four Horsemen</a:t>
            </a:r>
            <a:br>
              <a:rPr lang="en-US" dirty="0"/>
            </a:br>
            <a:r>
              <a:rPr lang="en-US" dirty="0">
                <a:solidFill>
                  <a:srgbClr val="C00000"/>
                </a:solidFill>
              </a:rPr>
              <a:t>Revelation 6:1-7</a:t>
            </a:r>
          </a:p>
        </p:txBody>
      </p:sp>
    </p:spTree>
    <p:extLst>
      <p:ext uri="{BB962C8B-B14F-4D97-AF65-F5344CB8AC3E}">
        <p14:creationId xmlns:p14="http://schemas.microsoft.com/office/powerpoint/2010/main" val="31628689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0"/>
          </p:nvPr>
        </p:nvSpPr>
        <p:spPr/>
        <p:txBody>
          <a:bodyPr/>
          <a:lstStyle/>
          <a:p>
            <a:pPr marL="0" indent="0">
              <a:spcBef>
                <a:spcPts val="200"/>
              </a:spcBef>
              <a:buNone/>
            </a:pPr>
            <a:r>
              <a:rPr lang="en-US" sz="2200" i="1" dirty="0">
                <a:solidFill>
                  <a:srgbClr val="800000"/>
                </a:solidFill>
              </a:rPr>
              <a:t>Now I saw when the Lamb opened one of the seals; and I heard one of the four living creatures saying with a voice like thunder, “Come and see.” And I looked, and behold, </a:t>
            </a:r>
            <a:r>
              <a:rPr lang="en-US" sz="2200" b="1" i="1" baseline="30000" dirty="0">
                <a:solidFill>
                  <a:srgbClr val="800000"/>
                </a:solidFill>
              </a:rPr>
              <a:t>1</a:t>
            </a:r>
            <a:r>
              <a:rPr lang="en-US" sz="2200" i="1" dirty="0">
                <a:solidFill>
                  <a:srgbClr val="800000"/>
                </a:solidFill>
              </a:rPr>
              <a:t>a </a:t>
            </a:r>
            <a:r>
              <a:rPr lang="en-US" sz="2200" b="1" i="1" u="sng" dirty="0">
                <a:solidFill>
                  <a:srgbClr val="800000"/>
                </a:solidFill>
              </a:rPr>
              <a:t>white</a:t>
            </a:r>
            <a:r>
              <a:rPr lang="en-US" sz="2200" b="1" i="1" dirty="0">
                <a:solidFill>
                  <a:srgbClr val="800000"/>
                </a:solidFill>
              </a:rPr>
              <a:t> horse</a:t>
            </a:r>
            <a:r>
              <a:rPr lang="en-US" sz="2200" i="1" dirty="0">
                <a:solidFill>
                  <a:srgbClr val="800000"/>
                </a:solidFill>
              </a:rPr>
              <a:t>. He who sat on it </a:t>
            </a:r>
            <a:r>
              <a:rPr lang="en-US" sz="2200" b="1" i="1" dirty="0">
                <a:solidFill>
                  <a:srgbClr val="800000"/>
                </a:solidFill>
              </a:rPr>
              <a:t>had a bow</a:t>
            </a:r>
            <a:r>
              <a:rPr lang="en-US" sz="2200" i="1" dirty="0">
                <a:solidFill>
                  <a:srgbClr val="800000"/>
                </a:solidFill>
              </a:rPr>
              <a:t>; and </a:t>
            </a:r>
            <a:r>
              <a:rPr lang="en-US" sz="2200" b="1" i="1" dirty="0">
                <a:solidFill>
                  <a:srgbClr val="800000"/>
                </a:solidFill>
              </a:rPr>
              <a:t>a crown was given to him</a:t>
            </a:r>
            <a:r>
              <a:rPr lang="en-US" sz="2200" i="1" dirty="0">
                <a:solidFill>
                  <a:srgbClr val="800000"/>
                </a:solidFill>
              </a:rPr>
              <a:t>, and he went out </a:t>
            </a:r>
            <a:r>
              <a:rPr lang="en-US" sz="2200" b="1" i="1" dirty="0">
                <a:solidFill>
                  <a:srgbClr val="800000"/>
                </a:solidFill>
              </a:rPr>
              <a:t>conquering and to conquer</a:t>
            </a:r>
            <a:r>
              <a:rPr lang="en-US" sz="2200" i="1" dirty="0">
                <a:solidFill>
                  <a:srgbClr val="800000"/>
                </a:solidFill>
              </a:rPr>
              <a:t>. When He opened the second seal, I heard the second living creature saying, “Come and see.” Another </a:t>
            </a:r>
            <a:r>
              <a:rPr lang="en-US" sz="2200" b="1" i="1" baseline="30000" dirty="0">
                <a:solidFill>
                  <a:srgbClr val="800000"/>
                </a:solidFill>
              </a:rPr>
              <a:t>2</a:t>
            </a:r>
            <a:r>
              <a:rPr lang="en-US" sz="2200" b="1" i="1" dirty="0">
                <a:solidFill>
                  <a:srgbClr val="800000"/>
                </a:solidFill>
              </a:rPr>
              <a:t>horse</a:t>
            </a:r>
            <a:r>
              <a:rPr lang="en-US" sz="2200" i="1" dirty="0">
                <a:solidFill>
                  <a:srgbClr val="800000"/>
                </a:solidFill>
              </a:rPr>
              <a:t>, </a:t>
            </a:r>
            <a:r>
              <a:rPr lang="en-US" sz="2200" b="1" i="1" u="sng" dirty="0">
                <a:solidFill>
                  <a:srgbClr val="800000"/>
                </a:solidFill>
              </a:rPr>
              <a:t>fiery red</a:t>
            </a:r>
            <a:r>
              <a:rPr lang="en-US" sz="2200" b="1" i="1" dirty="0">
                <a:solidFill>
                  <a:srgbClr val="800000"/>
                </a:solidFill>
              </a:rPr>
              <a:t>, went </a:t>
            </a:r>
            <a:r>
              <a:rPr lang="en-US" sz="2200" i="1" dirty="0">
                <a:solidFill>
                  <a:srgbClr val="800000"/>
                </a:solidFill>
              </a:rPr>
              <a:t>out. And it was granted to the one who sat on it </a:t>
            </a:r>
            <a:r>
              <a:rPr lang="en-US" sz="2200" b="1" i="1" dirty="0">
                <a:solidFill>
                  <a:srgbClr val="800000"/>
                </a:solidFill>
              </a:rPr>
              <a:t>to take peace from the earth</a:t>
            </a:r>
            <a:r>
              <a:rPr lang="en-US" sz="2200" i="1" dirty="0">
                <a:solidFill>
                  <a:srgbClr val="800000"/>
                </a:solidFill>
              </a:rPr>
              <a:t>, and that </a:t>
            </a:r>
            <a:r>
              <a:rPr lang="en-US" sz="2200" b="1" i="1" dirty="0">
                <a:solidFill>
                  <a:srgbClr val="800000"/>
                </a:solidFill>
              </a:rPr>
              <a:t>people should kill one another</a:t>
            </a:r>
            <a:r>
              <a:rPr lang="en-US" sz="2200" i="1" dirty="0">
                <a:solidFill>
                  <a:srgbClr val="800000"/>
                </a:solidFill>
              </a:rPr>
              <a:t>; and there was given to him </a:t>
            </a:r>
            <a:r>
              <a:rPr lang="en-US" sz="2200" b="1" i="1" dirty="0">
                <a:solidFill>
                  <a:srgbClr val="800000"/>
                </a:solidFill>
              </a:rPr>
              <a:t>a great sword</a:t>
            </a:r>
            <a:r>
              <a:rPr lang="en-US" sz="2200" i="1" dirty="0">
                <a:solidFill>
                  <a:srgbClr val="800000"/>
                </a:solidFill>
              </a:rPr>
              <a:t>. When He opened the third seal, I heard the third living creature say, “Come and see.” So I looked, and behold, </a:t>
            </a:r>
            <a:r>
              <a:rPr lang="en-US" sz="2200" b="1" i="1" baseline="30000" dirty="0">
                <a:solidFill>
                  <a:srgbClr val="800000"/>
                </a:solidFill>
              </a:rPr>
              <a:t>3</a:t>
            </a:r>
            <a:r>
              <a:rPr lang="en-US" sz="2200" b="1" i="1" dirty="0">
                <a:solidFill>
                  <a:srgbClr val="800000"/>
                </a:solidFill>
              </a:rPr>
              <a:t>a </a:t>
            </a:r>
            <a:r>
              <a:rPr lang="en-US" sz="2200" b="1" i="1" u="sng" dirty="0">
                <a:solidFill>
                  <a:srgbClr val="800000"/>
                </a:solidFill>
              </a:rPr>
              <a:t>black</a:t>
            </a:r>
            <a:r>
              <a:rPr lang="en-US" sz="2200" b="1" i="1" dirty="0">
                <a:solidFill>
                  <a:srgbClr val="800000"/>
                </a:solidFill>
              </a:rPr>
              <a:t> horse</a:t>
            </a:r>
            <a:r>
              <a:rPr lang="en-US" sz="2200" i="1" dirty="0">
                <a:solidFill>
                  <a:srgbClr val="800000"/>
                </a:solidFill>
              </a:rPr>
              <a:t>, and he who sat on it had </a:t>
            </a:r>
            <a:r>
              <a:rPr lang="en-US" sz="2200" b="1" i="1" dirty="0">
                <a:solidFill>
                  <a:srgbClr val="800000"/>
                </a:solidFill>
              </a:rPr>
              <a:t>a pair of scales</a:t>
            </a:r>
            <a:r>
              <a:rPr lang="en-US" sz="2200" i="1" dirty="0">
                <a:solidFill>
                  <a:srgbClr val="800000"/>
                </a:solidFill>
              </a:rPr>
              <a:t> in his hand.</a:t>
            </a:r>
            <a:r>
              <a:rPr lang="en-US" sz="2200" dirty="0">
                <a:solidFill>
                  <a:srgbClr val="800000"/>
                </a:solidFill>
              </a:rPr>
              <a:t> </a:t>
            </a:r>
            <a:r>
              <a:rPr lang="en-US" sz="2200" dirty="0"/>
              <a:t>(</a:t>
            </a:r>
            <a:r>
              <a:rPr lang="en-US" sz="2200" b="1" dirty="0">
                <a:solidFill>
                  <a:srgbClr val="800000"/>
                </a:solidFill>
              </a:rPr>
              <a:t>6:1-5</a:t>
            </a:r>
            <a:r>
              <a:rPr lang="en-US" sz="2200" dirty="0"/>
              <a:t>)</a:t>
            </a:r>
          </a:p>
        </p:txBody>
      </p:sp>
      <p:sp>
        <p:nvSpPr>
          <p:cNvPr id="2" name="Title 1">
            <a:extLst>
              <a:ext uri="{FF2B5EF4-FFF2-40B4-BE49-F238E27FC236}">
                <a16:creationId xmlns:a16="http://schemas.microsoft.com/office/drawing/2014/main" id="{FFEE2D00-9E98-2CE5-FE80-445634BAF9CE}"/>
              </a:ext>
            </a:extLst>
          </p:cNvPr>
          <p:cNvSpPr>
            <a:spLocks noGrp="1"/>
          </p:cNvSpPr>
          <p:nvPr>
            <p:ph type="title"/>
          </p:nvPr>
        </p:nvSpPr>
        <p:spPr>
          <a:xfrm>
            <a:off x="47501" y="45720"/>
            <a:ext cx="9048998" cy="868680"/>
          </a:xfrm>
        </p:spPr>
        <p:txBody>
          <a:bodyPr/>
          <a:lstStyle/>
          <a:p>
            <a:r>
              <a:rPr lang="en-US" dirty="0"/>
              <a:t>First Four Seals:  The Four Horsemen</a:t>
            </a:r>
          </a:p>
        </p:txBody>
      </p:sp>
    </p:spTree>
    <p:extLst>
      <p:ext uri="{BB962C8B-B14F-4D97-AF65-F5344CB8AC3E}">
        <p14:creationId xmlns:p14="http://schemas.microsoft.com/office/powerpoint/2010/main" val="2835167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 Are the Four Horsemen?</a:t>
            </a:r>
          </a:p>
        </p:txBody>
      </p:sp>
      <p:sp>
        <p:nvSpPr>
          <p:cNvPr id="3" name="Content Placeholder 2"/>
          <p:cNvSpPr>
            <a:spLocks noGrp="1"/>
          </p:cNvSpPr>
          <p:nvPr>
            <p:ph sz="quarter" idx="10"/>
          </p:nvPr>
        </p:nvSpPr>
        <p:spPr/>
        <p:txBody>
          <a:bodyPr/>
          <a:lstStyle/>
          <a:p>
            <a:pPr marL="0" indent="0">
              <a:spcBef>
                <a:spcPts val="200"/>
              </a:spcBef>
              <a:buNone/>
            </a:pPr>
            <a:r>
              <a:rPr lang="en-US" sz="2200" i="1" dirty="0">
                <a:solidFill>
                  <a:srgbClr val="800000"/>
                </a:solidFill>
              </a:rPr>
              <a:t>And I heard a voice in the midst of the four living creatures saying, “A quart of wheat for a denarius, and three quarts of barley for a denarius; and do not harm the oil and the wine.” When He opened the fourth seal, I heard the voice of the fourth living creature saying, “Come and see.”  So I looked, and behold, </a:t>
            </a:r>
            <a:r>
              <a:rPr lang="en-US" sz="2200" b="1" i="1" baseline="30000" dirty="0">
                <a:solidFill>
                  <a:srgbClr val="800000"/>
                </a:solidFill>
              </a:rPr>
              <a:t>4</a:t>
            </a:r>
            <a:r>
              <a:rPr lang="en-US" sz="2200" b="1" i="1" dirty="0">
                <a:solidFill>
                  <a:srgbClr val="800000"/>
                </a:solidFill>
              </a:rPr>
              <a:t>a pale horse</a:t>
            </a:r>
            <a:r>
              <a:rPr lang="en-US" sz="2200" i="1" dirty="0">
                <a:solidFill>
                  <a:srgbClr val="800000"/>
                </a:solidFill>
              </a:rPr>
              <a:t>. And the name of him who sat on it was </a:t>
            </a:r>
            <a:r>
              <a:rPr lang="en-US" sz="2200" b="1" i="1" dirty="0">
                <a:solidFill>
                  <a:srgbClr val="800000"/>
                </a:solidFill>
              </a:rPr>
              <a:t>Death</a:t>
            </a:r>
            <a:r>
              <a:rPr lang="en-US" sz="2200" i="1" dirty="0">
                <a:solidFill>
                  <a:srgbClr val="800000"/>
                </a:solidFill>
              </a:rPr>
              <a:t>, and </a:t>
            </a:r>
            <a:r>
              <a:rPr lang="en-US" sz="2200" b="1" i="1" dirty="0">
                <a:solidFill>
                  <a:srgbClr val="800000"/>
                </a:solidFill>
              </a:rPr>
              <a:t>Hades followed</a:t>
            </a:r>
            <a:r>
              <a:rPr lang="en-US" sz="2200" i="1" dirty="0">
                <a:solidFill>
                  <a:srgbClr val="800000"/>
                </a:solidFill>
              </a:rPr>
              <a:t> with him. And power was given to them over </a:t>
            </a:r>
            <a:r>
              <a:rPr lang="en-US" sz="2200" b="1" i="1" dirty="0">
                <a:solidFill>
                  <a:srgbClr val="800000"/>
                </a:solidFill>
              </a:rPr>
              <a:t>a fourth of the earth, to kill</a:t>
            </a:r>
            <a:r>
              <a:rPr lang="en-US" sz="2200" i="1" dirty="0">
                <a:solidFill>
                  <a:srgbClr val="800000"/>
                </a:solidFill>
              </a:rPr>
              <a:t> with sword, with hunger, with death, and by the beasts of the earth.</a:t>
            </a:r>
            <a:r>
              <a:rPr lang="en-US" sz="2200" dirty="0">
                <a:solidFill>
                  <a:srgbClr val="800000"/>
                </a:solidFill>
              </a:rPr>
              <a:t> </a:t>
            </a:r>
            <a:r>
              <a:rPr lang="en-US" sz="2200" dirty="0"/>
              <a:t>(</a:t>
            </a:r>
            <a:r>
              <a:rPr lang="en-US" sz="2200" b="1" dirty="0">
                <a:solidFill>
                  <a:srgbClr val="800000"/>
                </a:solidFill>
              </a:rPr>
              <a:t>6:1-8</a:t>
            </a:r>
            <a:r>
              <a:rPr lang="en-US" sz="2200" dirty="0"/>
              <a:t>)</a:t>
            </a:r>
          </a:p>
          <a:p>
            <a:pPr marL="346075" lvl="0" indent="-346075">
              <a:spcBef>
                <a:spcPts val="200"/>
              </a:spcBef>
              <a:buFont typeface="+mj-lt"/>
              <a:buAutoNum type="arabicPeriod"/>
            </a:pPr>
            <a:r>
              <a:rPr lang="en-US" sz="2200" dirty="0"/>
              <a:t>Please compare the four horseman of </a:t>
            </a:r>
            <a:r>
              <a:rPr lang="en-US" sz="2200" b="1" dirty="0">
                <a:solidFill>
                  <a:srgbClr val="800000"/>
                </a:solidFill>
              </a:rPr>
              <a:t>Revelation 6</a:t>
            </a:r>
            <a:r>
              <a:rPr lang="en-US" sz="2200" dirty="0"/>
              <a:t> to similar visions found in </a:t>
            </a:r>
            <a:r>
              <a:rPr lang="en-US" sz="2200" b="1" dirty="0">
                <a:solidFill>
                  <a:srgbClr val="800000"/>
                </a:solidFill>
              </a:rPr>
              <a:t>Zechariah 1:7-11 </a:t>
            </a:r>
            <a:r>
              <a:rPr lang="en-US" sz="2200" dirty="0"/>
              <a:t>and </a:t>
            </a:r>
            <a:r>
              <a:rPr lang="en-US" sz="2200" b="1" dirty="0">
                <a:solidFill>
                  <a:srgbClr val="800000"/>
                </a:solidFill>
              </a:rPr>
              <a:t>6:1-8</a:t>
            </a:r>
            <a:r>
              <a:rPr lang="en-US" sz="2200" dirty="0"/>
              <a:t>.  How are the images of the horseman similar and different?  What is their overall significance in </a:t>
            </a:r>
            <a:r>
              <a:rPr lang="en-US" sz="2200" b="1" dirty="0">
                <a:solidFill>
                  <a:srgbClr val="800000"/>
                </a:solidFill>
              </a:rPr>
              <a:t>Revelation 6</a:t>
            </a:r>
            <a:r>
              <a:rPr lang="en-US" sz="2200" dirty="0"/>
              <a:t>?</a:t>
            </a:r>
          </a:p>
        </p:txBody>
      </p:sp>
    </p:spTree>
    <p:extLst>
      <p:ext uri="{BB962C8B-B14F-4D97-AF65-F5344CB8AC3E}">
        <p14:creationId xmlns:p14="http://schemas.microsoft.com/office/powerpoint/2010/main" val="1733665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Four Horsemen of Zechariah</a:t>
            </a:r>
          </a:p>
        </p:txBody>
      </p:sp>
      <p:sp>
        <p:nvSpPr>
          <p:cNvPr id="4" name="Content Placeholder 2"/>
          <p:cNvSpPr txBox="1">
            <a:spLocks/>
          </p:cNvSpPr>
          <p:nvPr/>
        </p:nvSpPr>
        <p:spPr>
          <a:xfrm>
            <a:off x="4247746" y="975918"/>
            <a:ext cx="4765616" cy="1644065"/>
          </a:xfrm>
          <a:prstGeom prst="rect">
            <a:avLst/>
          </a:prstGeom>
          <a:ln w="15875">
            <a:solidFill>
              <a:schemeClr val="bg1">
                <a:lumMod val="75000"/>
                <a:lumOff val="25000"/>
              </a:schemeClr>
            </a:solidFill>
          </a:ln>
        </p:spPr>
        <p:txBody>
          <a:bodyPr vert="horz" lIns="45720" tIns="45720" rIns="45720" bIns="45720" rtlCol="0" anchor="t" anchorCtr="0">
            <a:noAutofit/>
          </a:bodyPr>
          <a:lstStyle>
            <a:lvl1pPr marL="344488" indent="-344488" algn="l" defTabSz="914400" rtl="0" eaLnBrk="1" latinLnBrk="0" hangingPunct="1">
              <a:spcBef>
                <a:spcPts val="300"/>
              </a:spcBef>
              <a:buFont typeface="Times New Roman" panose="02020603050405020304" pitchFamily="18" charset="0"/>
              <a:buChar char="†"/>
              <a:defRPr sz="2400" kern="1200">
                <a:solidFill>
                  <a:schemeClr val="bg1">
                    <a:lumMod val="85000"/>
                    <a:lumOff val="15000"/>
                  </a:schemeClr>
                </a:solidFill>
                <a:latin typeface="Times New Roman" panose="02020603050405020304" pitchFamily="18" charset="0"/>
                <a:ea typeface="+mn-ea"/>
                <a:cs typeface="Times New Roman" panose="02020603050405020304" pitchFamily="18" charset="0"/>
              </a:defRPr>
            </a:lvl1pPr>
            <a:lvl2pPr marL="687388" indent="-342900" algn="l" defTabSz="914400" rtl="0" eaLnBrk="1" latinLnBrk="0" hangingPunct="1">
              <a:spcBef>
                <a:spcPts val="300"/>
              </a:spcBef>
              <a:buFont typeface="Arial" panose="020B0604020202020204" pitchFamily="34" charset="0"/>
              <a:buChar char="•"/>
              <a:defRPr sz="2000" kern="1200">
                <a:solidFill>
                  <a:schemeClr val="bg1">
                    <a:lumMod val="85000"/>
                    <a:lumOff val="15000"/>
                  </a:schemeClr>
                </a:solidFill>
                <a:latin typeface="Times New Roman" panose="02020603050405020304" pitchFamily="18" charset="0"/>
                <a:ea typeface="+mn-ea"/>
                <a:cs typeface="Times New Roman" panose="02020603050405020304" pitchFamily="18" charset="0"/>
              </a:defRPr>
            </a:lvl2pPr>
            <a:lvl3pPr marL="1031875" indent="-344488" algn="l" defTabSz="914400" rtl="0" eaLnBrk="1" latinLnBrk="0" hangingPunct="1">
              <a:spcBef>
                <a:spcPts val="300"/>
              </a:spcBef>
              <a:buFont typeface="Times New Roman" panose="02020603050405020304" pitchFamily="18" charset="0"/>
              <a:buChar char="−"/>
              <a:defRPr sz="1600" kern="1200">
                <a:solidFill>
                  <a:schemeClr val="bg1">
                    <a:lumMod val="85000"/>
                    <a:lumOff val="15000"/>
                  </a:schemeClr>
                </a:solidFill>
                <a:latin typeface="Times New Roman" panose="02020603050405020304" pitchFamily="18" charset="0"/>
                <a:ea typeface="+mn-ea"/>
                <a:cs typeface="Times New Roman" panose="02020603050405020304" pitchFamily="18" charset="0"/>
              </a:defRPr>
            </a:lvl3pPr>
            <a:lvl4pPr marL="1374775" indent="-342900" algn="l" defTabSz="914400" rtl="0" eaLnBrk="1" latinLnBrk="0" hangingPunct="1">
              <a:spcBef>
                <a:spcPts val="300"/>
              </a:spcBef>
              <a:buFont typeface="Wingdings" panose="05000000000000000000" pitchFamily="2" charset="2"/>
              <a:buChar char="§"/>
              <a:defRPr sz="1400" kern="1200">
                <a:solidFill>
                  <a:schemeClr val="bg1">
                    <a:lumMod val="85000"/>
                    <a:lumOff val="15000"/>
                  </a:schemeClr>
                </a:solidFill>
                <a:latin typeface="Times New Roman" panose="02020603050405020304" pitchFamily="18" charset="0"/>
                <a:ea typeface="+mn-ea"/>
                <a:cs typeface="Times New Roman" panose="02020603050405020304" pitchFamily="18" charset="0"/>
              </a:defRPr>
            </a:lvl4pPr>
            <a:lvl5pPr marL="1711325" indent="-336550" algn="l" defTabSz="914400" rtl="0" eaLnBrk="1" latinLnBrk="0" hangingPunct="1">
              <a:spcBef>
                <a:spcPts val="300"/>
              </a:spcBef>
              <a:buSzPct val="50000"/>
              <a:buFont typeface="Wingdings" panose="05000000000000000000" pitchFamily="2" charset="2"/>
              <a:buChar char="q"/>
              <a:defRPr sz="1400" kern="1200">
                <a:solidFill>
                  <a:schemeClr val="bg1">
                    <a:lumMod val="85000"/>
                    <a:lumOff val="15000"/>
                  </a:schemeClr>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nSpc>
                <a:spcPct val="95000"/>
              </a:lnSpc>
              <a:spcBef>
                <a:spcPts val="0"/>
              </a:spcBef>
              <a:buNone/>
            </a:pPr>
            <a:r>
              <a:rPr lang="en-US" sz="1600" b="1" dirty="0">
                <a:solidFill>
                  <a:srgbClr val="800000"/>
                </a:solidFill>
              </a:rPr>
              <a:t>Zechariah 1:7-11</a:t>
            </a:r>
          </a:p>
          <a:p>
            <a:pPr marL="227013" indent="-227013">
              <a:lnSpc>
                <a:spcPct val="95000"/>
              </a:lnSpc>
              <a:spcBef>
                <a:spcPts val="0"/>
              </a:spcBef>
            </a:pPr>
            <a:r>
              <a:rPr lang="en-US" sz="1400" b="1" i="1" dirty="0"/>
              <a:t>Horses of Three Colors</a:t>
            </a:r>
            <a:endParaRPr lang="en-US" sz="1400" b="1" dirty="0">
              <a:solidFill>
                <a:srgbClr val="800000"/>
              </a:solidFill>
            </a:endParaRPr>
          </a:p>
          <a:p>
            <a:pPr marL="460375" lvl="1" indent="-227013">
              <a:lnSpc>
                <a:spcPct val="95000"/>
              </a:lnSpc>
              <a:spcBef>
                <a:spcPts val="0"/>
              </a:spcBef>
            </a:pPr>
            <a:r>
              <a:rPr lang="en-US" sz="1200" dirty="0"/>
              <a:t>Red</a:t>
            </a:r>
          </a:p>
          <a:p>
            <a:pPr marL="460375" lvl="1" indent="-227013">
              <a:lnSpc>
                <a:spcPct val="95000"/>
              </a:lnSpc>
              <a:spcBef>
                <a:spcPts val="0"/>
              </a:spcBef>
            </a:pPr>
            <a:r>
              <a:rPr lang="en-US" sz="1200" dirty="0"/>
              <a:t>Sorrel (Reddish-Brown)</a:t>
            </a:r>
          </a:p>
          <a:p>
            <a:pPr marL="460375" lvl="1" indent="-227013">
              <a:lnSpc>
                <a:spcPct val="95000"/>
              </a:lnSpc>
              <a:spcBef>
                <a:spcPts val="0"/>
              </a:spcBef>
            </a:pPr>
            <a:r>
              <a:rPr lang="en-US" sz="1200" dirty="0"/>
              <a:t>White</a:t>
            </a:r>
          </a:p>
          <a:p>
            <a:pPr marL="227013" indent="-227013">
              <a:lnSpc>
                <a:spcPct val="95000"/>
              </a:lnSpc>
              <a:spcBef>
                <a:spcPts val="0"/>
              </a:spcBef>
            </a:pPr>
            <a:r>
              <a:rPr lang="en-US" sz="1400" dirty="0"/>
              <a:t>Resting in the hollow, myrtle trees</a:t>
            </a:r>
          </a:p>
          <a:p>
            <a:pPr marL="227013" indent="-227013">
              <a:lnSpc>
                <a:spcPct val="95000"/>
              </a:lnSpc>
              <a:spcBef>
                <a:spcPts val="0"/>
              </a:spcBef>
            </a:pPr>
            <a:r>
              <a:rPr lang="en-US" sz="1400" i="1" dirty="0">
                <a:solidFill>
                  <a:srgbClr val="800000"/>
                </a:solidFill>
              </a:rPr>
              <a:t>“Lord has sent to walk to and fro throughout the earth”</a:t>
            </a:r>
          </a:p>
          <a:p>
            <a:pPr marL="227013" indent="-227013">
              <a:lnSpc>
                <a:spcPct val="95000"/>
              </a:lnSpc>
              <a:spcBef>
                <a:spcPts val="0"/>
              </a:spcBef>
            </a:pPr>
            <a:r>
              <a:rPr lang="en-US" sz="1400" i="1" dirty="0">
                <a:solidFill>
                  <a:srgbClr val="800000"/>
                </a:solidFill>
              </a:rPr>
              <a:t>“Earth is resting quietly”</a:t>
            </a:r>
          </a:p>
        </p:txBody>
      </p:sp>
      <p:sp>
        <p:nvSpPr>
          <p:cNvPr id="8" name="Content Placeholder 2"/>
          <p:cNvSpPr txBox="1">
            <a:spLocks/>
          </p:cNvSpPr>
          <p:nvPr/>
        </p:nvSpPr>
        <p:spPr>
          <a:xfrm>
            <a:off x="4247746" y="2691319"/>
            <a:ext cx="4765616" cy="2408983"/>
          </a:xfrm>
          <a:prstGeom prst="rect">
            <a:avLst/>
          </a:prstGeom>
          <a:ln w="15875">
            <a:solidFill>
              <a:schemeClr val="bg1">
                <a:lumMod val="75000"/>
                <a:lumOff val="25000"/>
              </a:schemeClr>
            </a:solidFill>
          </a:ln>
        </p:spPr>
        <p:txBody>
          <a:bodyPr vert="horz" lIns="45720" tIns="45720" rIns="45720" bIns="45720" rtlCol="0" anchor="t" anchorCtr="0">
            <a:noAutofit/>
          </a:bodyPr>
          <a:lstStyle>
            <a:lvl1pPr marL="344488" indent="-344488" algn="l" defTabSz="914400" rtl="0" eaLnBrk="1" latinLnBrk="0" hangingPunct="1">
              <a:spcBef>
                <a:spcPts val="300"/>
              </a:spcBef>
              <a:buFont typeface="Times New Roman" panose="02020603050405020304" pitchFamily="18" charset="0"/>
              <a:buChar char="†"/>
              <a:defRPr sz="2400" kern="1200">
                <a:solidFill>
                  <a:schemeClr val="bg1">
                    <a:lumMod val="85000"/>
                    <a:lumOff val="15000"/>
                  </a:schemeClr>
                </a:solidFill>
                <a:latin typeface="Times New Roman" panose="02020603050405020304" pitchFamily="18" charset="0"/>
                <a:ea typeface="+mn-ea"/>
                <a:cs typeface="Times New Roman" panose="02020603050405020304" pitchFamily="18" charset="0"/>
              </a:defRPr>
            </a:lvl1pPr>
            <a:lvl2pPr marL="687388" indent="-342900" algn="l" defTabSz="914400" rtl="0" eaLnBrk="1" latinLnBrk="0" hangingPunct="1">
              <a:spcBef>
                <a:spcPts val="300"/>
              </a:spcBef>
              <a:buFont typeface="Arial" panose="020B0604020202020204" pitchFamily="34" charset="0"/>
              <a:buChar char="•"/>
              <a:defRPr sz="2000" kern="1200">
                <a:solidFill>
                  <a:schemeClr val="bg1">
                    <a:lumMod val="85000"/>
                    <a:lumOff val="15000"/>
                  </a:schemeClr>
                </a:solidFill>
                <a:latin typeface="Times New Roman" panose="02020603050405020304" pitchFamily="18" charset="0"/>
                <a:ea typeface="+mn-ea"/>
                <a:cs typeface="Times New Roman" panose="02020603050405020304" pitchFamily="18" charset="0"/>
              </a:defRPr>
            </a:lvl2pPr>
            <a:lvl3pPr marL="1031875" indent="-344488" algn="l" defTabSz="914400" rtl="0" eaLnBrk="1" latinLnBrk="0" hangingPunct="1">
              <a:spcBef>
                <a:spcPts val="300"/>
              </a:spcBef>
              <a:buFont typeface="Times New Roman" panose="02020603050405020304" pitchFamily="18" charset="0"/>
              <a:buChar char="−"/>
              <a:defRPr sz="1600" kern="1200">
                <a:solidFill>
                  <a:schemeClr val="bg1">
                    <a:lumMod val="85000"/>
                    <a:lumOff val="15000"/>
                  </a:schemeClr>
                </a:solidFill>
                <a:latin typeface="Times New Roman" panose="02020603050405020304" pitchFamily="18" charset="0"/>
                <a:ea typeface="+mn-ea"/>
                <a:cs typeface="Times New Roman" panose="02020603050405020304" pitchFamily="18" charset="0"/>
              </a:defRPr>
            </a:lvl3pPr>
            <a:lvl4pPr marL="1374775" indent="-342900" algn="l" defTabSz="914400" rtl="0" eaLnBrk="1" latinLnBrk="0" hangingPunct="1">
              <a:spcBef>
                <a:spcPts val="300"/>
              </a:spcBef>
              <a:buFont typeface="Wingdings" panose="05000000000000000000" pitchFamily="2" charset="2"/>
              <a:buChar char="§"/>
              <a:defRPr sz="1400" kern="1200">
                <a:solidFill>
                  <a:schemeClr val="bg1">
                    <a:lumMod val="85000"/>
                    <a:lumOff val="15000"/>
                  </a:schemeClr>
                </a:solidFill>
                <a:latin typeface="Times New Roman" panose="02020603050405020304" pitchFamily="18" charset="0"/>
                <a:ea typeface="+mn-ea"/>
                <a:cs typeface="Times New Roman" panose="02020603050405020304" pitchFamily="18" charset="0"/>
              </a:defRPr>
            </a:lvl4pPr>
            <a:lvl5pPr marL="1711325" indent="-336550" algn="l" defTabSz="914400" rtl="0" eaLnBrk="1" latinLnBrk="0" hangingPunct="1">
              <a:spcBef>
                <a:spcPts val="300"/>
              </a:spcBef>
              <a:buSzPct val="50000"/>
              <a:buFont typeface="Wingdings" panose="05000000000000000000" pitchFamily="2" charset="2"/>
              <a:buChar char="q"/>
              <a:defRPr sz="1400" kern="1200">
                <a:solidFill>
                  <a:schemeClr val="bg1">
                    <a:lumMod val="85000"/>
                    <a:lumOff val="15000"/>
                  </a:schemeClr>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nSpc>
                <a:spcPct val="95000"/>
              </a:lnSpc>
              <a:spcBef>
                <a:spcPts val="0"/>
              </a:spcBef>
              <a:buNone/>
            </a:pPr>
            <a:r>
              <a:rPr lang="en-US" sz="1600" b="1" dirty="0">
                <a:solidFill>
                  <a:srgbClr val="800000"/>
                </a:solidFill>
              </a:rPr>
              <a:t>Zechariah 6:1-8</a:t>
            </a:r>
          </a:p>
          <a:p>
            <a:pPr marL="227013" indent="-227013">
              <a:lnSpc>
                <a:spcPct val="95000"/>
              </a:lnSpc>
              <a:spcBef>
                <a:spcPts val="0"/>
              </a:spcBef>
            </a:pPr>
            <a:r>
              <a:rPr lang="en-US" sz="1400" dirty="0"/>
              <a:t>From between 2 Bronze Mountains (Witnesses of Judgment?)</a:t>
            </a:r>
          </a:p>
          <a:p>
            <a:pPr marL="227013" indent="-227013">
              <a:lnSpc>
                <a:spcPct val="95000"/>
              </a:lnSpc>
              <a:spcBef>
                <a:spcPts val="0"/>
              </a:spcBef>
            </a:pPr>
            <a:r>
              <a:rPr lang="en-US" sz="1400" b="1" i="1" dirty="0"/>
              <a:t>Chariots with Horses of Four Colors</a:t>
            </a:r>
            <a:endParaRPr lang="en-US" sz="1400" dirty="0"/>
          </a:p>
          <a:p>
            <a:pPr marL="460375" lvl="1" indent="-225425">
              <a:lnSpc>
                <a:spcPct val="95000"/>
              </a:lnSpc>
              <a:spcBef>
                <a:spcPts val="0"/>
              </a:spcBef>
            </a:pPr>
            <a:r>
              <a:rPr lang="en-US" sz="1200" dirty="0"/>
              <a:t>Red</a:t>
            </a:r>
          </a:p>
          <a:p>
            <a:pPr marL="460375" lvl="1" indent="-225425">
              <a:lnSpc>
                <a:spcPct val="95000"/>
              </a:lnSpc>
              <a:spcBef>
                <a:spcPts val="0"/>
              </a:spcBef>
            </a:pPr>
            <a:r>
              <a:rPr lang="en-US" sz="1200" dirty="0"/>
              <a:t>Black</a:t>
            </a:r>
          </a:p>
          <a:p>
            <a:pPr marL="460375" lvl="1" indent="-225425">
              <a:lnSpc>
                <a:spcPct val="95000"/>
              </a:lnSpc>
              <a:spcBef>
                <a:spcPts val="0"/>
              </a:spcBef>
            </a:pPr>
            <a:r>
              <a:rPr lang="en-US" sz="1200" dirty="0"/>
              <a:t>White</a:t>
            </a:r>
          </a:p>
          <a:p>
            <a:pPr marL="460375" lvl="1" indent="-225425">
              <a:lnSpc>
                <a:spcPct val="95000"/>
              </a:lnSpc>
              <a:spcBef>
                <a:spcPts val="0"/>
              </a:spcBef>
            </a:pPr>
            <a:r>
              <a:rPr lang="en-US" sz="1200" dirty="0"/>
              <a:t>Dapple (Spotted Gray)</a:t>
            </a:r>
          </a:p>
          <a:p>
            <a:pPr marL="227013" indent="-227013">
              <a:lnSpc>
                <a:spcPct val="95000"/>
              </a:lnSpc>
              <a:spcBef>
                <a:spcPts val="0"/>
              </a:spcBef>
            </a:pPr>
            <a:r>
              <a:rPr lang="en-US" sz="1400" i="1" dirty="0">
                <a:solidFill>
                  <a:srgbClr val="800000"/>
                </a:solidFill>
              </a:rPr>
              <a:t>“Four spirits of heaven go out from their station before Lord”</a:t>
            </a:r>
          </a:p>
          <a:p>
            <a:pPr marL="227013" indent="-227013">
              <a:lnSpc>
                <a:spcPct val="95000"/>
              </a:lnSpc>
              <a:spcBef>
                <a:spcPts val="0"/>
              </a:spcBef>
            </a:pPr>
            <a:r>
              <a:rPr lang="en-US" sz="1400" i="1" dirty="0">
                <a:solidFill>
                  <a:srgbClr val="800000"/>
                </a:solidFill>
              </a:rPr>
              <a:t>“Go, walk to and fro throughout the earth.”</a:t>
            </a:r>
          </a:p>
          <a:p>
            <a:pPr marL="227013" indent="-227013">
              <a:lnSpc>
                <a:spcPct val="95000"/>
              </a:lnSpc>
              <a:spcBef>
                <a:spcPts val="0"/>
              </a:spcBef>
            </a:pPr>
            <a:r>
              <a:rPr lang="en-US" sz="1400" i="1" dirty="0">
                <a:solidFill>
                  <a:srgbClr val="800000"/>
                </a:solidFill>
              </a:rPr>
              <a:t>“those who go toward the north country have </a:t>
            </a:r>
            <a:r>
              <a:rPr lang="en-US" sz="1400" b="1" i="1" dirty="0">
                <a:solidFill>
                  <a:srgbClr val="800000"/>
                </a:solidFill>
              </a:rPr>
              <a:t>given rest to My Spirit</a:t>
            </a:r>
            <a:r>
              <a:rPr lang="en-US" sz="1400" i="1" dirty="0">
                <a:solidFill>
                  <a:srgbClr val="800000"/>
                </a:solidFill>
              </a:rPr>
              <a:t> in the north country”</a:t>
            </a:r>
          </a:p>
          <a:p>
            <a:pPr marL="227013" indent="-227013">
              <a:lnSpc>
                <a:spcPct val="95000"/>
              </a:lnSpc>
              <a:spcBef>
                <a:spcPts val="0"/>
              </a:spcBef>
            </a:pPr>
            <a:r>
              <a:rPr lang="en-US" sz="1400" dirty="0"/>
              <a:t>North associated with Babylon</a:t>
            </a:r>
            <a:r>
              <a:rPr lang="en-US" sz="1400" i="1" dirty="0"/>
              <a:t> </a:t>
            </a:r>
            <a:r>
              <a:rPr lang="en-US" sz="1400" dirty="0"/>
              <a:t>(</a:t>
            </a:r>
            <a:r>
              <a:rPr lang="en-US" sz="1400" b="1" dirty="0">
                <a:solidFill>
                  <a:srgbClr val="800000"/>
                </a:solidFill>
              </a:rPr>
              <a:t>2:1-7</a:t>
            </a:r>
            <a:r>
              <a:rPr lang="en-US" sz="1400" dirty="0"/>
              <a:t>)</a:t>
            </a:r>
          </a:p>
        </p:txBody>
      </p:sp>
      <p:sp>
        <p:nvSpPr>
          <p:cNvPr id="6" name="Content Placeholder 2"/>
          <p:cNvSpPr>
            <a:spLocks noGrp="1"/>
          </p:cNvSpPr>
          <p:nvPr>
            <p:ph sz="quarter" idx="10"/>
          </p:nvPr>
        </p:nvSpPr>
        <p:spPr>
          <a:xfrm>
            <a:off x="47501" y="914400"/>
            <a:ext cx="4093425" cy="4144488"/>
          </a:xfrm>
        </p:spPr>
        <p:txBody>
          <a:bodyPr/>
          <a:lstStyle/>
          <a:p>
            <a:pPr>
              <a:spcBef>
                <a:spcPts val="200"/>
              </a:spcBef>
            </a:pPr>
            <a:endParaRPr lang="en-US" sz="1700" dirty="0"/>
          </a:p>
          <a:p>
            <a:pPr>
              <a:spcBef>
                <a:spcPts val="200"/>
              </a:spcBef>
            </a:pPr>
            <a:endParaRPr lang="en-US" sz="1700" dirty="0"/>
          </a:p>
          <a:p>
            <a:pPr marL="0" indent="0">
              <a:spcBef>
                <a:spcPts val="200"/>
              </a:spcBef>
              <a:buNone/>
            </a:pPr>
            <a:endParaRPr lang="en-US" sz="1700" dirty="0"/>
          </a:p>
          <a:p>
            <a:pPr>
              <a:spcBef>
                <a:spcPts val="200"/>
              </a:spcBef>
            </a:pPr>
            <a:r>
              <a:rPr lang="en-US" sz="1700" dirty="0"/>
              <a:t>God sent them.</a:t>
            </a:r>
          </a:p>
          <a:p>
            <a:pPr>
              <a:spcBef>
                <a:spcPts val="200"/>
              </a:spcBef>
            </a:pPr>
            <a:r>
              <a:rPr lang="en-US" sz="1700" dirty="0"/>
              <a:t>Travel throughout the earth.</a:t>
            </a:r>
          </a:p>
          <a:p>
            <a:pPr>
              <a:spcBef>
                <a:spcPts val="200"/>
              </a:spcBef>
            </a:pPr>
            <a:r>
              <a:rPr lang="en-US" sz="1700" dirty="0"/>
              <a:t>Found resting – reporting earth at rest.</a:t>
            </a:r>
          </a:p>
          <a:p>
            <a:pPr>
              <a:spcBef>
                <a:spcPts val="200"/>
              </a:spcBef>
            </a:pPr>
            <a:endParaRPr lang="en-US" sz="1700" dirty="0"/>
          </a:p>
          <a:p>
            <a:pPr marL="0" indent="0">
              <a:spcBef>
                <a:spcPts val="200"/>
              </a:spcBef>
              <a:buNone/>
            </a:pPr>
            <a:endParaRPr lang="en-US" sz="1700" dirty="0"/>
          </a:p>
          <a:p>
            <a:pPr>
              <a:spcBef>
                <a:spcPts val="200"/>
              </a:spcBef>
            </a:pPr>
            <a:endParaRPr lang="en-US" sz="1700" dirty="0"/>
          </a:p>
          <a:p>
            <a:pPr marL="0" indent="0">
              <a:spcBef>
                <a:spcPts val="200"/>
              </a:spcBef>
              <a:buNone/>
            </a:pPr>
            <a:endParaRPr lang="en-US" sz="1700" dirty="0"/>
          </a:p>
          <a:p>
            <a:pPr>
              <a:spcBef>
                <a:spcPts val="200"/>
              </a:spcBef>
            </a:pPr>
            <a:r>
              <a:rPr lang="en-US" sz="1700" dirty="0"/>
              <a:t>Represent spirits, agents of God.</a:t>
            </a:r>
          </a:p>
          <a:p>
            <a:pPr>
              <a:spcBef>
                <a:spcPts val="200"/>
              </a:spcBef>
            </a:pPr>
            <a:r>
              <a:rPr lang="en-US" sz="1700" dirty="0"/>
              <a:t>Commissioned by God to go and </a:t>
            </a:r>
            <a:r>
              <a:rPr lang="en-US" sz="1700" b="1" i="1" dirty="0"/>
              <a:t>give </a:t>
            </a:r>
            <a:r>
              <a:rPr lang="en-US" sz="1700" b="1" i="1" dirty="0">
                <a:solidFill>
                  <a:srgbClr val="800000"/>
                </a:solidFill>
              </a:rPr>
              <a:t>“</a:t>
            </a:r>
            <a:r>
              <a:rPr lang="en-US" sz="1700" b="1" i="1" u="sng" dirty="0">
                <a:solidFill>
                  <a:srgbClr val="800000"/>
                </a:solidFill>
              </a:rPr>
              <a:t>rest</a:t>
            </a:r>
            <a:r>
              <a:rPr lang="en-US" sz="1700" b="1" i="1" dirty="0">
                <a:solidFill>
                  <a:srgbClr val="800000"/>
                </a:solidFill>
              </a:rPr>
              <a:t> to His Spirit”</a:t>
            </a:r>
            <a:r>
              <a:rPr lang="en-US" sz="1700" dirty="0"/>
              <a:t> – restore peace.</a:t>
            </a:r>
          </a:p>
          <a:p>
            <a:pPr>
              <a:spcBef>
                <a:spcPts val="200"/>
              </a:spcBef>
            </a:pPr>
            <a:r>
              <a:rPr lang="en-US" sz="1700" dirty="0"/>
              <a:t>Agents of God’s vengeance (</a:t>
            </a:r>
            <a:r>
              <a:rPr lang="en-US" sz="1700" b="1" dirty="0" err="1">
                <a:solidFill>
                  <a:srgbClr val="800000"/>
                </a:solidFill>
              </a:rPr>
              <a:t>Deu</a:t>
            </a:r>
            <a:r>
              <a:rPr lang="en-US" sz="1700" b="1" dirty="0">
                <a:solidFill>
                  <a:srgbClr val="800000"/>
                </a:solidFill>
              </a:rPr>
              <a:t>. 32:35; Heb. 10:30</a:t>
            </a:r>
            <a:r>
              <a:rPr lang="en-US" sz="1700" dirty="0"/>
              <a:t>).</a:t>
            </a:r>
          </a:p>
        </p:txBody>
      </p:sp>
    </p:spTree>
    <p:extLst>
      <p:ext uri="{BB962C8B-B14F-4D97-AF65-F5344CB8AC3E}">
        <p14:creationId xmlns:p14="http://schemas.microsoft.com/office/powerpoint/2010/main" val="2854882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bg/>
                                          </p:spTgt>
                                        </p:tgtEl>
                                        <p:attrNameLst>
                                          <p:attrName>style.visibility</p:attrName>
                                        </p:attrNameLst>
                                      </p:cBhvr>
                                      <p:to>
                                        <p:strVal val="visible"/>
                                      </p:to>
                                    </p:set>
                                    <p:animEffect transition="in" filter="fade">
                                      <p:cBhvr>
                                        <p:cTn id="11" dur="500"/>
                                        <p:tgtEl>
                                          <p:spTgt spid="4">
                                            <p:bg/>
                                          </p:spTgt>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fade">
                                      <p:cBhvr>
                                        <p:cTn id="14" dur="500"/>
                                        <p:tgtEl>
                                          <p:spTgt spid="4">
                                            <p:txEl>
                                              <p:pRg st="0" end="0"/>
                                            </p:txEl>
                                          </p:spTgt>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4">
                                            <p:txEl>
                                              <p:pRg st="1" end="1"/>
                                            </p:txEl>
                                          </p:spTgt>
                                        </p:tgtEl>
                                        <p:attrNameLst>
                                          <p:attrName>style.visibility</p:attrName>
                                        </p:attrNameLst>
                                      </p:cBhvr>
                                      <p:to>
                                        <p:strVal val="visible"/>
                                      </p:to>
                                    </p:set>
                                    <p:animEffect transition="in" filter="fade">
                                      <p:cBhvr>
                                        <p:cTn id="18" dur="500"/>
                                        <p:tgtEl>
                                          <p:spTgt spid="4">
                                            <p:txEl>
                                              <p:pRg st="1" end="1"/>
                                            </p:txEl>
                                          </p:spTgt>
                                        </p:tgtEl>
                                      </p:cBhvr>
                                    </p:animEffect>
                                  </p:childTnLst>
                                </p:cTn>
                              </p:par>
                            </p:childTnLst>
                          </p:cTn>
                        </p:par>
                        <p:par>
                          <p:cTn id="19" fill="hold">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fade">
                                      <p:cBhvr>
                                        <p:cTn id="22" dur="500"/>
                                        <p:tgtEl>
                                          <p:spTgt spid="4">
                                            <p:txEl>
                                              <p:pRg st="2" end="2"/>
                                            </p:txEl>
                                          </p:spTgt>
                                        </p:tgtEl>
                                      </p:cBhvr>
                                    </p:animEffect>
                                  </p:childTnLst>
                                </p:cTn>
                              </p:par>
                            </p:childTnLst>
                          </p:cTn>
                        </p:par>
                        <p:par>
                          <p:cTn id="23" fill="hold">
                            <p:stCondLst>
                              <p:cond delay="2000"/>
                            </p:stCondLst>
                            <p:childTnLst>
                              <p:par>
                                <p:cTn id="24" presetID="10" presetClass="entr" presetSubtype="0" fill="hold" grpId="0" nodeType="afterEffect">
                                  <p:stCondLst>
                                    <p:cond delay="0"/>
                                  </p:stCondLst>
                                  <p:childTnLst>
                                    <p:set>
                                      <p:cBhvr>
                                        <p:cTn id="25" dur="1" fill="hold">
                                          <p:stCondLst>
                                            <p:cond delay="0"/>
                                          </p:stCondLst>
                                        </p:cTn>
                                        <p:tgtEl>
                                          <p:spTgt spid="4">
                                            <p:txEl>
                                              <p:pRg st="3" end="3"/>
                                            </p:txEl>
                                          </p:spTgt>
                                        </p:tgtEl>
                                        <p:attrNameLst>
                                          <p:attrName>style.visibility</p:attrName>
                                        </p:attrNameLst>
                                      </p:cBhvr>
                                      <p:to>
                                        <p:strVal val="visible"/>
                                      </p:to>
                                    </p:set>
                                    <p:animEffect transition="in" filter="fade">
                                      <p:cBhvr>
                                        <p:cTn id="26" dur="500"/>
                                        <p:tgtEl>
                                          <p:spTgt spid="4">
                                            <p:txEl>
                                              <p:pRg st="3" end="3"/>
                                            </p:txEl>
                                          </p:spTgt>
                                        </p:tgtEl>
                                      </p:cBhvr>
                                    </p:animEffect>
                                  </p:childTnLst>
                                </p:cTn>
                              </p:par>
                            </p:childTnLst>
                          </p:cTn>
                        </p:par>
                        <p:par>
                          <p:cTn id="27" fill="hold">
                            <p:stCondLst>
                              <p:cond delay="2500"/>
                            </p:stCondLst>
                            <p:childTnLst>
                              <p:par>
                                <p:cTn id="28" presetID="10" presetClass="entr" presetSubtype="0" fill="hold" grpId="0" nodeType="afterEffect">
                                  <p:stCondLst>
                                    <p:cond delay="0"/>
                                  </p:stCondLst>
                                  <p:childTnLst>
                                    <p:set>
                                      <p:cBhvr>
                                        <p:cTn id="29" dur="1" fill="hold">
                                          <p:stCondLst>
                                            <p:cond delay="0"/>
                                          </p:stCondLst>
                                        </p:cTn>
                                        <p:tgtEl>
                                          <p:spTgt spid="4">
                                            <p:txEl>
                                              <p:pRg st="4" end="4"/>
                                            </p:txEl>
                                          </p:spTgt>
                                        </p:tgtEl>
                                        <p:attrNameLst>
                                          <p:attrName>style.visibility</p:attrName>
                                        </p:attrNameLst>
                                      </p:cBhvr>
                                      <p:to>
                                        <p:strVal val="visible"/>
                                      </p:to>
                                    </p:set>
                                    <p:animEffect transition="in" filter="fade">
                                      <p:cBhvr>
                                        <p:cTn id="30" dur="500"/>
                                        <p:tgtEl>
                                          <p:spTgt spid="4">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4">
                                            <p:txEl>
                                              <p:pRg st="5" end="5"/>
                                            </p:txEl>
                                          </p:spTgt>
                                        </p:tgtEl>
                                        <p:attrNameLst>
                                          <p:attrName>style.visibility</p:attrName>
                                        </p:attrNameLst>
                                      </p:cBhvr>
                                      <p:to>
                                        <p:strVal val="visible"/>
                                      </p:to>
                                    </p:set>
                                    <p:animEffect transition="in" filter="fade">
                                      <p:cBhvr>
                                        <p:cTn id="35" dur="500"/>
                                        <p:tgtEl>
                                          <p:spTgt spid="4">
                                            <p:txEl>
                                              <p:pRg st="5" end="5"/>
                                            </p:txEl>
                                          </p:spTgt>
                                        </p:tgtEl>
                                      </p:cBhvr>
                                    </p:animEffect>
                                  </p:childTnLst>
                                </p:cTn>
                              </p:par>
                            </p:childTnLst>
                          </p:cTn>
                        </p:par>
                        <p:par>
                          <p:cTn id="36" fill="hold">
                            <p:stCondLst>
                              <p:cond delay="500"/>
                            </p:stCondLst>
                            <p:childTnLst>
                              <p:par>
                                <p:cTn id="37" presetID="10" presetClass="entr" presetSubtype="0" fill="hold" grpId="0" nodeType="afterEffect">
                                  <p:stCondLst>
                                    <p:cond delay="0"/>
                                  </p:stCondLst>
                                  <p:childTnLst>
                                    <p:set>
                                      <p:cBhvr>
                                        <p:cTn id="38" dur="1" fill="hold">
                                          <p:stCondLst>
                                            <p:cond delay="0"/>
                                          </p:stCondLst>
                                        </p:cTn>
                                        <p:tgtEl>
                                          <p:spTgt spid="4">
                                            <p:txEl>
                                              <p:pRg st="6" end="6"/>
                                            </p:txEl>
                                          </p:spTgt>
                                        </p:tgtEl>
                                        <p:attrNameLst>
                                          <p:attrName>style.visibility</p:attrName>
                                        </p:attrNameLst>
                                      </p:cBhvr>
                                      <p:to>
                                        <p:strVal val="visible"/>
                                      </p:to>
                                    </p:set>
                                    <p:animEffect transition="in" filter="fade">
                                      <p:cBhvr>
                                        <p:cTn id="39" dur="500"/>
                                        <p:tgtEl>
                                          <p:spTgt spid="4">
                                            <p:txEl>
                                              <p:pRg st="6" end="6"/>
                                            </p:txEl>
                                          </p:spTgt>
                                        </p:tgtEl>
                                      </p:cBhvr>
                                    </p:animEffect>
                                  </p:childTnLst>
                                </p:cTn>
                              </p:par>
                            </p:childTnLst>
                          </p:cTn>
                        </p:par>
                        <p:par>
                          <p:cTn id="40" fill="hold">
                            <p:stCondLst>
                              <p:cond delay="1000"/>
                            </p:stCondLst>
                            <p:childTnLst>
                              <p:par>
                                <p:cTn id="41" presetID="10" presetClass="entr" presetSubtype="0" fill="hold" grpId="0" nodeType="afterEffect">
                                  <p:stCondLst>
                                    <p:cond delay="0"/>
                                  </p:stCondLst>
                                  <p:childTnLst>
                                    <p:set>
                                      <p:cBhvr>
                                        <p:cTn id="42" dur="1" fill="hold">
                                          <p:stCondLst>
                                            <p:cond delay="0"/>
                                          </p:stCondLst>
                                        </p:cTn>
                                        <p:tgtEl>
                                          <p:spTgt spid="4">
                                            <p:txEl>
                                              <p:pRg st="7" end="7"/>
                                            </p:txEl>
                                          </p:spTgt>
                                        </p:tgtEl>
                                        <p:attrNameLst>
                                          <p:attrName>style.visibility</p:attrName>
                                        </p:attrNameLst>
                                      </p:cBhvr>
                                      <p:to>
                                        <p:strVal val="visible"/>
                                      </p:to>
                                    </p:set>
                                    <p:animEffect transition="in" filter="fade">
                                      <p:cBhvr>
                                        <p:cTn id="43" dur="500"/>
                                        <p:tgtEl>
                                          <p:spTgt spid="4">
                                            <p:txEl>
                                              <p:pRg st="7" end="7"/>
                                            </p:txEl>
                                          </p:spTgt>
                                        </p:tgtEl>
                                      </p:cBhvr>
                                    </p:animEffect>
                                  </p:childTnLst>
                                </p:cTn>
                              </p:par>
                            </p:childTnLst>
                          </p:cTn>
                        </p:par>
                        <p:par>
                          <p:cTn id="44" fill="hold">
                            <p:stCondLst>
                              <p:cond delay="1500"/>
                            </p:stCondLst>
                            <p:childTnLst>
                              <p:par>
                                <p:cTn id="45" presetID="10" presetClass="entr" presetSubtype="0" fill="hold" nodeType="afterEffect">
                                  <p:stCondLst>
                                    <p:cond delay="0"/>
                                  </p:stCondLst>
                                  <p:childTnLst>
                                    <p:set>
                                      <p:cBhvr>
                                        <p:cTn id="46" dur="1" fill="hold">
                                          <p:stCondLst>
                                            <p:cond delay="0"/>
                                          </p:stCondLst>
                                        </p:cTn>
                                        <p:tgtEl>
                                          <p:spTgt spid="6">
                                            <p:txEl>
                                              <p:pRg st="3" end="3"/>
                                            </p:txEl>
                                          </p:spTgt>
                                        </p:tgtEl>
                                        <p:attrNameLst>
                                          <p:attrName>style.visibility</p:attrName>
                                        </p:attrNameLst>
                                      </p:cBhvr>
                                      <p:to>
                                        <p:strVal val="visible"/>
                                      </p:to>
                                    </p:set>
                                    <p:animEffect transition="in" filter="fade">
                                      <p:cBhvr>
                                        <p:cTn id="47" dur="500"/>
                                        <p:tgtEl>
                                          <p:spTgt spid="6">
                                            <p:txEl>
                                              <p:pRg st="3" end="3"/>
                                            </p:txEl>
                                          </p:spTgt>
                                        </p:tgtEl>
                                      </p:cBhvr>
                                    </p:animEffect>
                                  </p:childTnLst>
                                </p:cTn>
                              </p:par>
                            </p:childTnLst>
                          </p:cTn>
                        </p:par>
                        <p:par>
                          <p:cTn id="48" fill="hold">
                            <p:stCondLst>
                              <p:cond delay="2000"/>
                            </p:stCondLst>
                            <p:childTnLst>
                              <p:par>
                                <p:cTn id="49" presetID="10" presetClass="entr" presetSubtype="0" fill="hold" nodeType="afterEffect">
                                  <p:stCondLst>
                                    <p:cond delay="0"/>
                                  </p:stCondLst>
                                  <p:childTnLst>
                                    <p:set>
                                      <p:cBhvr>
                                        <p:cTn id="50" dur="1" fill="hold">
                                          <p:stCondLst>
                                            <p:cond delay="0"/>
                                          </p:stCondLst>
                                        </p:cTn>
                                        <p:tgtEl>
                                          <p:spTgt spid="6">
                                            <p:txEl>
                                              <p:pRg st="4" end="4"/>
                                            </p:txEl>
                                          </p:spTgt>
                                        </p:tgtEl>
                                        <p:attrNameLst>
                                          <p:attrName>style.visibility</p:attrName>
                                        </p:attrNameLst>
                                      </p:cBhvr>
                                      <p:to>
                                        <p:strVal val="visible"/>
                                      </p:to>
                                    </p:set>
                                    <p:animEffect transition="in" filter="fade">
                                      <p:cBhvr>
                                        <p:cTn id="51" dur="500"/>
                                        <p:tgtEl>
                                          <p:spTgt spid="6">
                                            <p:txEl>
                                              <p:pRg st="4" end="4"/>
                                            </p:txEl>
                                          </p:spTgt>
                                        </p:tgtEl>
                                      </p:cBhvr>
                                    </p:animEffect>
                                  </p:childTnLst>
                                </p:cTn>
                              </p:par>
                            </p:childTnLst>
                          </p:cTn>
                        </p:par>
                        <p:par>
                          <p:cTn id="52" fill="hold">
                            <p:stCondLst>
                              <p:cond delay="2500"/>
                            </p:stCondLst>
                            <p:childTnLst>
                              <p:par>
                                <p:cTn id="53" presetID="10" presetClass="entr" presetSubtype="0" fill="hold" nodeType="afterEffect">
                                  <p:stCondLst>
                                    <p:cond delay="0"/>
                                  </p:stCondLst>
                                  <p:childTnLst>
                                    <p:set>
                                      <p:cBhvr>
                                        <p:cTn id="54" dur="1" fill="hold">
                                          <p:stCondLst>
                                            <p:cond delay="0"/>
                                          </p:stCondLst>
                                        </p:cTn>
                                        <p:tgtEl>
                                          <p:spTgt spid="6">
                                            <p:txEl>
                                              <p:pRg st="5" end="5"/>
                                            </p:txEl>
                                          </p:spTgt>
                                        </p:tgtEl>
                                        <p:attrNameLst>
                                          <p:attrName>style.visibility</p:attrName>
                                        </p:attrNameLst>
                                      </p:cBhvr>
                                      <p:to>
                                        <p:strVal val="visible"/>
                                      </p:to>
                                    </p:set>
                                    <p:animEffect transition="in" filter="fade">
                                      <p:cBhvr>
                                        <p:cTn id="55" dur="500"/>
                                        <p:tgtEl>
                                          <p:spTgt spid="6">
                                            <p:txEl>
                                              <p:pRg st="5" end="5"/>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8">
                                            <p:bg/>
                                          </p:spTgt>
                                        </p:tgtEl>
                                        <p:attrNameLst>
                                          <p:attrName>style.visibility</p:attrName>
                                        </p:attrNameLst>
                                      </p:cBhvr>
                                      <p:to>
                                        <p:strVal val="visible"/>
                                      </p:to>
                                    </p:set>
                                    <p:animEffect transition="in" filter="fade">
                                      <p:cBhvr>
                                        <p:cTn id="60" dur="500"/>
                                        <p:tgtEl>
                                          <p:spTgt spid="8">
                                            <p:bg/>
                                          </p:spTgt>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8">
                                            <p:txEl>
                                              <p:pRg st="0" end="0"/>
                                            </p:txEl>
                                          </p:spTgt>
                                        </p:tgtEl>
                                        <p:attrNameLst>
                                          <p:attrName>style.visibility</p:attrName>
                                        </p:attrNameLst>
                                      </p:cBhvr>
                                      <p:to>
                                        <p:strVal val="visible"/>
                                      </p:to>
                                    </p:set>
                                    <p:animEffect transition="in" filter="fade">
                                      <p:cBhvr>
                                        <p:cTn id="63" dur="500"/>
                                        <p:tgtEl>
                                          <p:spTgt spid="8">
                                            <p:txEl>
                                              <p:pRg st="0" end="0"/>
                                            </p:txEl>
                                          </p:spTgt>
                                        </p:tgtEl>
                                      </p:cBhvr>
                                    </p:animEffect>
                                  </p:childTnLst>
                                </p:cTn>
                              </p:par>
                            </p:childTnLst>
                          </p:cTn>
                        </p:par>
                        <p:par>
                          <p:cTn id="64" fill="hold">
                            <p:stCondLst>
                              <p:cond delay="500"/>
                            </p:stCondLst>
                            <p:childTnLst>
                              <p:par>
                                <p:cTn id="65" presetID="10" presetClass="entr" presetSubtype="0" fill="hold" grpId="0" nodeType="afterEffect">
                                  <p:stCondLst>
                                    <p:cond delay="0"/>
                                  </p:stCondLst>
                                  <p:childTnLst>
                                    <p:set>
                                      <p:cBhvr>
                                        <p:cTn id="66" dur="1" fill="hold">
                                          <p:stCondLst>
                                            <p:cond delay="0"/>
                                          </p:stCondLst>
                                        </p:cTn>
                                        <p:tgtEl>
                                          <p:spTgt spid="8">
                                            <p:txEl>
                                              <p:pRg st="1" end="1"/>
                                            </p:txEl>
                                          </p:spTgt>
                                        </p:tgtEl>
                                        <p:attrNameLst>
                                          <p:attrName>style.visibility</p:attrName>
                                        </p:attrNameLst>
                                      </p:cBhvr>
                                      <p:to>
                                        <p:strVal val="visible"/>
                                      </p:to>
                                    </p:set>
                                    <p:animEffect transition="in" filter="fade">
                                      <p:cBhvr>
                                        <p:cTn id="67" dur="500"/>
                                        <p:tgtEl>
                                          <p:spTgt spid="8">
                                            <p:txEl>
                                              <p:pRg st="1" end="1"/>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8">
                                            <p:txEl>
                                              <p:pRg st="2" end="2"/>
                                            </p:txEl>
                                          </p:spTgt>
                                        </p:tgtEl>
                                        <p:attrNameLst>
                                          <p:attrName>style.visibility</p:attrName>
                                        </p:attrNameLst>
                                      </p:cBhvr>
                                      <p:to>
                                        <p:strVal val="visible"/>
                                      </p:to>
                                    </p:set>
                                    <p:animEffect transition="in" filter="fade">
                                      <p:cBhvr>
                                        <p:cTn id="72" dur="500"/>
                                        <p:tgtEl>
                                          <p:spTgt spid="8">
                                            <p:txEl>
                                              <p:pRg st="2" end="2"/>
                                            </p:txEl>
                                          </p:spTgt>
                                        </p:tgtEl>
                                      </p:cBhvr>
                                    </p:animEffect>
                                  </p:childTnLst>
                                </p:cTn>
                              </p:par>
                            </p:childTnLst>
                          </p:cTn>
                        </p:par>
                        <p:par>
                          <p:cTn id="73" fill="hold">
                            <p:stCondLst>
                              <p:cond delay="500"/>
                            </p:stCondLst>
                            <p:childTnLst>
                              <p:par>
                                <p:cTn id="74" presetID="10" presetClass="entr" presetSubtype="0" fill="hold" grpId="0" nodeType="afterEffect">
                                  <p:stCondLst>
                                    <p:cond delay="0"/>
                                  </p:stCondLst>
                                  <p:childTnLst>
                                    <p:set>
                                      <p:cBhvr>
                                        <p:cTn id="75" dur="1" fill="hold">
                                          <p:stCondLst>
                                            <p:cond delay="0"/>
                                          </p:stCondLst>
                                        </p:cTn>
                                        <p:tgtEl>
                                          <p:spTgt spid="8">
                                            <p:txEl>
                                              <p:pRg st="3" end="3"/>
                                            </p:txEl>
                                          </p:spTgt>
                                        </p:tgtEl>
                                        <p:attrNameLst>
                                          <p:attrName>style.visibility</p:attrName>
                                        </p:attrNameLst>
                                      </p:cBhvr>
                                      <p:to>
                                        <p:strVal val="visible"/>
                                      </p:to>
                                    </p:set>
                                    <p:animEffect transition="in" filter="fade">
                                      <p:cBhvr>
                                        <p:cTn id="76" dur="500"/>
                                        <p:tgtEl>
                                          <p:spTgt spid="8">
                                            <p:txEl>
                                              <p:pRg st="3" end="3"/>
                                            </p:txEl>
                                          </p:spTgt>
                                        </p:tgtEl>
                                      </p:cBhvr>
                                    </p:animEffect>
                                  </p:childTnLst>
                                </p:cTn>
                              </p:par>
                            </p:childTnLst>
                          </p:cTn>
                        </p:par>
                        <p:par>
                          <p:cTn id="77" fill="hold">
                            <p:stCondLst>
                              <p:cond delay="1000"/>
                            </p:stCondLst>
                            <p:childTnLst>
                              <p:par>
                                <p:cTn id="78" presetID="10" presetClass="entr" presetSubtype="0" fill="hold" grpId="0" nodeType="afterEffect">
                                  <p:stCondLst>
                                    <p:cond delay="0"/>
                                  </p:stCondLst>
                                  <p:childTnLst>
                                    <p:set>
                                      <p:cBhvr>
                                        <p:cTn id="79" dur="1" fill="hold">
                                          <p:stCondLst>
                                            <p:cond delay="0"/>
                                          </p:stCondLst>
                                        </p:cTn>
                                        <p:tgtEl>
                                          <p:spTgt spid="8">
                                            <p:txEl>
                                              <p:pRg st="4" end="4"/>
                                            </p:txEl>
                                          </p:spTgt>
                                        </p:tgtEl>
                                        <p:attrNameLst>
                                          <p:attrName>style.visibility</p:attrName>
                                        </p:attrNameLst>
                                      </p:cBhvr>
                                      <p:to>
                                        <p:strVal val="visible"/>
                                      </p:to>
                                    </p:set>
                                    <p:animEffect transition="in" filter="fade">
                                      <p:cBhvr>
                                        <p:cTn id="80" dur="500"/>
                                        <p:tgtEl>
                                          <p:spTgt spid="8">
                                            <p:txEl>
                                              <p:pRg st="4" end="4"/>
                                            </p:txEl>
                                          </p:spTgt>
                                        </p:tgtEl>
                                      </p:cBhvr>
                                    </p:animEffect>
                                  </p:childTnLst>
                                </p:cTn>
                              </p:par>
                            </p:childTnLst>
                          </p:cTn>
                        </p:par>
                        <p:par>
                          <p:cTn id="81" fill="hold">
                            <p:stCondLst>
                              <p:cond delay="1500"/>
                            </p:stCondLst>
                            <p:childTnLst>
                              <p:par>
                                <p:cTn id="82" presetID="10" presetClass="entr" presetSubtype="0" fill="hold" grpId="0" nodeType="afterEffect">
                                  <p:stCondLst>
                                    <p:cond delay="0"/>
                                  </p:stCondLst>
                                  <p:childTnLst>
                                    <p:set>
                                      <p:cBhvr>
                                        <p:cTn id="83" dur="1" fill="hold">
                                          <p:stCondLst>
                                            <p:cond delay="0"/>
                                          </p:stCondLst>
                                        </p:cTn>
                                        <p:tgtEl>
                                          <p:spTgt spid="8">
                                            <p:txEl>
                                              <p:pRg st="5" end="5"/>
                                            </p:txEl>
                                          </p:spTgt>
                                        </p:tgtEl>
                                        <p:attrNameLst>
                                          <p:attrName>style.visibility</p:attrName>
                                        </p:attrNameLst>
                                      </p:cBhvr>
                                      <p:to>
                                        <p:strVal val="visible"/>
                                      </p:to>
                                    </p:set>
                                    <p:animEffect transition="in" filter="fade">
                                      <p:cBhvr>
                                        <p:cTn id="84" dur="500"/>
                                        <p:tgtEl>
                                          <p:spTgt spid="8">
                                            <p:txEl>
                                              <p:pRg st="5" end="5"/>
                                            </p:txEl>
                                          </p:spTgt>
                                        </p:tgtEl>
                                      </p:cBhvr>
                                    </p:animEffect>
                                  </p:childTnLst>
                                </p:cTn>
                              </p:par>
                            </p:childTnLst>
                          </p:cTn>
                        </p:par>
                        <p:par>
                          <p:cTn id="85" fill="hold">
                            <p:stCondLst>
                              <p:cond delay="2000"/>
                            </p:stCondLst>
                            <p:childTnLst>
                              <p:par>
                                <p:cTn id="86" presetID="10" presetClass="entr" presetSubtype="0" fill="hold" grpId="0" nodeType="afterEffect">
                                  <p:stCondLst>
                                    <p:cond delay="0"/>
                                  </p:stCondLst>
                                  <p:childTnLst>
                                    <p:set>
                                      <p:cBhvr>
                                        <p:cTn id="87" dur="1" fill="hold">
                                          <p:stCondLst>
                                            <p:cond delay="0"/>
                                          </p:stCondLst>
                                        </p:cTn>
                                        <p:tgtEl>
                                          <p:spTgt spid="8">
                                            <p:txEl>
                                              <p:pRg st="6" end="6"/>
                                            </p:txEl>
                                          </p:spTgt>
                                        </p:tgtEl>
                                        <p:attrNameLst>
                                          <p:attrName>style.visibility</p:attrName>
                                        </p:attrNameLst>
                                      </p:cBhvr>
                                      <p:to>
                                        <p:strVal val="visible"/>
                                      </p:to>
                                    </p:set>
                                    <p:animEffect transition="in" filter="fade">
                                      <p:cBhvr>
                                        <p:cTn id="88" dur="500"/>
                                        <p:tgtEl>
                                          <p:spTgt spid="8">
                                            <p:txEl>
                                              <p:pRg st="6" end="6"/>
                                            </p:txEl>
                                          </p:spTgt>
                                        </p:tgtEl>
                                      </p:cBhvr>
                                    </p:animEffect>
                                  </p:childTnLst>
                                </p:cTn>
                              </p:par>
                            </p:childTnLst>
                          </p:cTn>
                        </p:par>
                      </p:childTnLst>
                    </p:cTn>
                  </p:par>
                  <p:par>
                    <p:cTn id="89" fill="hold">
                      <p:stCondLst>
                        <p:cond delay="indefinite"/>
                      </p:stCondLst>
                      <p:childTnLst>
                        <p:par>
                          <p:cTn id="90" fill="hold">
                            <p:stCondLst>
                              <p:cond delay="0"/>
                            </p:stCondLst>
                            <p:childTnLst>
                              <p:par>
                                <p:cTn id="91" presetID="10" presetClass="entr" presetSubtype="0" fill="hold" grpId="0" nodeType="clickEffect">
                                  <p:stCondLst>
                                    <p:cond delay="0"/>
                                  </p:stCondLst>
                                  <p:childTnLst>
                                    <p:set>
                                      <p:cBhvr>
                                        <p:cTn id="92" dur="1" fill="hold">
                                          <p:stCondLst>
                                            <p:cond delay="0"/>
                                          </p:stCondLst>
                                        </p:cTn>
                                        <p:tgtEl>
                                          <p:spTgt spid="8">
                                            <p:txEl>
                                              <p:pRg st="7" end="7"/>
                                            </p:txEl>
                                          </p:spTgt>
                                        </p:tgtEl>
                                        <p:attrNameLst>
                                          <p:attrName>style.visibility</p:attrName>
                                        </p:attrNameLst>
                                      </p:cBhvr>
                                      <p:to>
                                        <p:strVal val="visible"/>
                                      </p:to>
                                    </p:set>
                                    <p:animEffect transition="in" filter="fade">
                                      <p:cBhvr>
                                        <p:cTn id="93" dur="500"/>
                                        <p:tgtEl>
                                          <p:spTgt spid="8">
                                            <p:txEl>
                                              <p:pRg st="7" end="7"/>
                                            </p:txEl>
                                          </p:spTgt>
                                        </p:tgtEl>
                                      </p:cBhvr>
                                    </p:animEffect>
                                  </p:childTnLst>
                                </p:cTn>
                              </p:par>
                            </p:childTnLst>
                          </p:cTn>
                        </p:par>
                        <p:par>
                          <p:cTn id="94" fill="hold">
                            <p:stCondLst>
                              <p:cond delay="500"/>
                            </p:stCondLst>
                            <p:childTnLst>
                              <p:par>
                                <p:cTn id="95" presetID="10" presetClass="entr" presetSubtype="0" fill="hold" nodeType="afterEffect">
                                  <p:stCondLst>
                                    <p:cond delay="0"/>
                                  </p:stCondLst>
                                  <p:childTnLst>
                                    <p:set>
                                      <p:cBhvr>
                                        <p:cTn id="96" dur="1" fill="hold">
                                          <p:stCondLst>
                                            <p:cond delay="0"/>
                                          </p:stCondLst>
                                        </p:cTn>
                                        <p:tgtEl>
                                          <p:spTgt spid="6">
                                            <p:txEl>
                                              <p:pRg st="10" end="10"/>
                                            </p:txEl>
                                          </p:spTgt>
                                        </p:tgtEl>
                                        <p:attrNameLst>
                                          <p:attrName>style.visibility</p:attrName>
                                        </p:attrNameLst>
                                      </p:cBhvr>
                                      <p:to>
                                        <p:strVal val="visible"/>
                                      </p:to>
                                    </p:set>
                                    <p:animEffect transition="in" filter="fade">
                                      <p:cBhvr>
                                        <p:cTn id="97" dur="500"/>
                                        <p:tgtEl>
                                          <p:spTgt spid="6">
                                            <p:txEl>
                                              <p:pRg st="10" end="10"/>
                                            </p:txEl>
                                          </p:spTgt>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grpId="0" nodeType="clickEffect">
                                  <p:stCondLst>
                                    <p:cond delay="0"/>
                                  </p:stCondLst>
                                  <p:childTnLst>
                                    <p:set>
                                      <p:cBhvr>
                                        <p:cTn id="101" dur="1" fill="hold">
                                          <p:stCondLst>
                                            <p:cond delay="0"/>
                                          </p:stCondLst>
                                        </p:cTn>
                                        <p:tgtEl>
                                          <p:spTgt spid="8">
                                            <p:txEl>
                                              <p:pRg st="8" end="8"/>
                                            </p:txEl>
                                          </p:spTgt>
                                        </p:tgtEl>
                                        <p:attrNameLst>
                                          <p:attrName>style.visibility</p:attrName>
                                        </p:attrNameLst>
                                      </p:cBhvr>
                                      <p:to>
                                        <p:strVal val="visible"/>
                                      </p:to>
                                    </p:set>
                                    <p:animEffect transition="in" filter="fade">
                                      <p:cBhvr>
                                        <p:cTn id="102" dur="500"/>
                                        <p:tgtEl>
                                          <p:spTgt spid="8">
                                            <p:txEl>
                                              <p:pRg st="8" end="8"/>
                                            </p:txEl>
                                          </p:spTgt>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grpId="0" nodeType="clickEffect">
                                  <p:stCondLst>
                                    <p:cond delay="0"/>
                                  </p:stCondLst>
                                  <p:childTnLst>
                                    <p:set>
                                      <p:cBhvr>
                                        <p:cTn id="106" dur="1" fill="hold">
                                          <p:stCondLst>
                                            <p:cond delay="0"/>
                                          </p:stCondLst>
                                        </p:cTn>
                                        <p:tgtEl>
                                          <p:spTgt spid="8">
                                            <p:txEl>
                                              <p:pRg st="9" end="9"/>
                                            </p:txEl>
                                          </p:spTgt>
                                        </p:tgtEl>
                                        <p:attrNameLst>
                                          <p:attrName>style.visibility</p:attrName>
                                        </p:attrNameLst>
                                      </p:cBhvr>
                                      <p:to>
                                        <p:strVal val="visible"/>
                                      </p:to>
                                    </p:set>
                                    <p:animEffect transition="in" filter="fade">
                                      <p:cBhvr>
                                        <p:cTn id="107" dur="500"/>
                                        <p:tgtEl>
                                          <p:spTgt spid="8">
                                            <p:txEl>
                                              <p:pRg st="9" end="9"/>
                                            </p:txEl>
                                          </p:spTgt>
                                        </p:tgtEl>
                                      </p:cBhvr>
                                    </p:animEffect>
                                  </p:childTnLst>
                                </p:cTn>
                              </p:par>
                            </p:childTnLst>
                          </p:cTn>
                        </p:par>
                        <p:par>
                          <p:cTn id="108" fill="hold">
                            <p:stCondLst>
                              <p:cond delay="500"/>
                            </p:stCondLst>
                            <p:childTnLst>
                              <p:par>
                                <p:cTn id="109" presetID="10" presetClass="entr" presetSubtype="0" fill="hold" grpId="0" nodeType="afterEffect">
                                  <p:stCondLst>
                                    <p:cond delay="0"/>
                                  </p:stCondLst>
                                  <p:childTnLst>
                                    <p:set>
                                      <p:cBhvr>
                                        <p:cTn id="110" dur="1" fill="hold">
                                          <p:stCondLst>
                                            <p:cond delay="0"/>
                                          </p:stCondLst>
                                        </p:cTn>
                                        <p:tgtEl>
                                          <p:spTgt spid="8">
                                            <p:txEl>
                                              <p:pRg st="10" end="10"/>
                                            </p:txEl>
                                          </p:spTgt>
                                        </p:tgtEl>
                                        <p:attrNameLst>
                                          <p:attrName>style.visibility</p:attrName>
                                        </p:attrNameLst>
                                      </p:cBhvr>
                                      <p:to>
                                        <p:strVal val="visible"/>
                                      </p:to>
                                    </p:set>
                                    <p:animEffect transition="in" filter="fade">
                                      <p:cBhvr>
                                        <p:cTn id="111" dur="500"/>
                                        <p:tgtEl>
                                          <p:spTgt spid="8">
                                            <p:txEl>
                                              <p:pRg st="10" end="10"/>
                                            </p:txEl>
                                          </p:spTgt>
                                        </p:tgtEl>
                                      </p:cBhvr>
                                    </p:animEffect>
                                  </p:childTnLst>
                                </p:cTn>
                              </p:par>
                            </p:childTnLst>
                          </p:cTn>
                        </p:par>
                      </p:childTnLst>
                    </p:cTn>
                  </p:par>
                  <p:par>
                    <p:cTn id="112" fill="hold">
                      <p:stCondLst>
                        <p:cond delay="indefinite"/>
                      </p:stCondLst>
                      <p:childTnLst>
                        <p:par>
                          <p:cTn id="113" fill="hold">
                            <p:stCondLst>
                              <p:cond delay="0"/>
                            </p:stCondLst>
                            <p:childTnLst>
                              <p:par>
                                <p:cTn id="114" presetID="10" presetClass="entr" presetSubtype="0" fill="hold" nodeType="clickEffect">
                                  <p:stCondLst>
                                    <p:cond delay="0"/>
                                  </p:stCondLst>
                                  <p:childTnLst>
                                    <p:set>
                                      <p:cBhvr>
                                        <p:cTn id="115" dur="1" fill="hold">
                                          <p:stCondLst>
                                            <p:cond delay="0"/>
                                          </p:stCondLst>
                                        </p:cTn>
                                        <p:tgtEl>
                                          <p:spTgt spid="6">
                                            <p:txEl>
                                              <p:pRg st="11" end="11"/>
                                            </p:txEl>
                                          </p:spTgt>
                                        </p:tgtEl>
                                        <p:attrNameLst>
                                          <p:attrName>style.visibility</p:attrName>
                                        </p:attrNameLst>
                                      </p:cBhvr>
                                      <p:to>
                                        <p:strVal val="visible"/>
                                      </p:to>
                                    </p:set>
                                    <p:animEffect transition="in" filter="fade">
                                      <p:cBhvr>
                                        <p:cTn id="116" dur="500"/>
                                        <p:tgtEl>
                                          <p:spTgt spid="6">
                                            <p:txEl>
                                              <p:pRg st="11" end="11"/>
                                            </p:txEl>
                                          </p:spTgt>
                                        </p:tgtEl>
                                      </p:cBhvr>
                                    </p:animEffect>
                                  </p:childTnLst>
                                </p:cTn>
                              </p:par>
                            </p:childTnLst>
                          </p:cTn>
                        </p:par>
                        <p:par>
                          <p:cTn id="117" fill="hold">
                            <p:stCondLst>
                              <p:cond delay="500"/>
                            </p:stCondLst>
                            <p:childTnLst>
                              <p:par>
                                <p:cTn id="118" presetID="10" presetClass="entr" presetSubtype="0" fill="hold" nodeType="afterEffect">
                                  <p:stCondLst>
                                    <p:cond delay="0"/>
                                  </p:stCondLst>
                                  <p:childTnLst>
                                    <p:set>
                                      <p:cBhvr>
                                        <p:cTn id="119" dur="1" fill="hold">
                                          <p:stCondLst>
                                            <p:cond delay="0"/>
                                          </p:stCondLst>
                                        </p:cTn>
                                        <p:tgtEl>
                                          <p:spTgt spid="6">
                                            <p:txEl>
                                              <p:pRg st="12" end="12"/>
                                            </p:txEl>
                                          </p:spTgt>
                                        </p:tgtEl>
                                        <p:attrNameLst>
                                          <p:attrName>style.visibility</p:attrName>
                                        </p:attrNameLst>
                                      </p:cBhvr>
                                      <p:to>
                                        <p:strVal val="visible"/>
                                      </p:to>
                                    </p:set>
                                    <p:animEffect transition="in" filter="fade">
                                      <p:cBhvr>
                                        <p:cTn id="120" dur="500"/>
                                        <p:tgtEl>
                                          <p:spTgt spid="6">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uiExpand="1" build="p" animBg="1"/>
      <p:bldP spid="8" grpId="0" build="p"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Comparing Revelation to Zechariah</a:t>
            </a:r>
          </a:p>
        </p:txBody>
      </p:sp>
      <p:sp>
        <p:nvSpPr>
          <p:cNvPr id="4" name="Content Placeholder 2"/>
          <p:cNvSpPr txBox="1">
            <a:spLocks/>
          </p:cNvSpPr>
          <p:nvPr/>
        </p:nvSpPr>
        <p:spPr>
          <a:xfrm>
            <a:off x="4247746" y="975918"/>
            <a:ext cx="4765616" cy="1644065"/>
          </a:xfrm>
          <a:prstGeom prst="rect">
            <a:avLst/>
          </a:prstGeom>
          <a:ln w="15875">
            <a:solidFill>
              <a:schemeClr val="bg1">
                <a:lumMod val="75000"/>
                <a:lumOff val="25000"/>
              </a:schemeClr>
            </a:solidFill>
          </a:ln>
        </p:spPr>
        <p:txBody>
          <a:bodyPr vert="horz" lIns="45720" tIns="45720" rIns="45720" bIns="45720" rtlCol="0" anchor="t" anchorCtr="0">
            <a:noAutofit/>
          </a:bodyPr>
          <a:lstStyle>
            <a:lvl1pPr marL="344488" indent="-344488" algn="l" defTabSz="914400" rtl="0" eaLnBrk="1" latinLnBrk="0" hangingPunct="1">
              <a:spcBef>
                <a:spcPts val="300"/>
              </a:spcBef>
              <a:buFont typeface="Times New Roman" panose="02020603050405020304" pitchFamily="18" charset="0"/>
              <a:buChar char="†"/>
              <a:defRPr sz="2400" kern="1200">
                <a:solidFill>
                  <a:schemeClr val="bg1">
                    <a:lumMod val="85000"/>
                    <a:lumOff val="15000"/>
                  </a:schemeClr>
                </a:solidFill>
                <a:latin typeface="Times New Roman" panose="02020603050405020304" pitchFamily="18" charset="0"/>
                <a:ea typeface="+mn-ea"/>
                <a:cs typeface="Times New Roman" panose="02020603050405020304" pitchFamily="18" charset="0"/>
              </a:defRPr>
            </a:lvl1pPr>
            <a:lvl2pPr marL="687388" indent="-342900" algn="l" defTabSz="914400" rtl="0" eaLnBrk="1" latinLnBrk="0" hangingPunct="1">
              <a:spcBef>
                <a:spcPts val="300"/>
              </a:spcBef>
              <a:buFont typeface="Arial" panose="020B0604020202020204" pitchFamily="34" charset="0"/>
              <a:buChar char="•"/>
              <a:defRPr sz="2000" kern="1200">
                <a:solidFill>
                  <a:schemeClr val="bg1">
                    <a:lumMod val="85000"/>
                    <a:lumOff val="15000"/>
                  </a:schemeClr>
                </a:solidFill>
                <a:latin typeface="Times New Roman" panose="02020603050405020304" pitchFamily="18" charset="0"/>
                <a:ea typeface="+mn-ea"/>
                <a:cs typeface="Times New Roman" panose="02020603050405020304" pitchFamily="18" charset="0"/>
              </a:defRPr>
            </a:lvl2pPr>
            <a:lvl3pPr marL="1031875" indent="-344488" algn="l" defTabSz="914400" rtl="0" eaLnBrk="1" latinLnBrk="0" hangingPunct="1">
              <a:spcBef>
                <a:spcPts val="300"/>
              </a:spcBef>
              <a:buFont typeface="Times New Roman" panose="02020603050405020304" pitchFamily="18" charset="0"/>
              <a:buChar char="−"/>
              <a:defRPr sz="1600" kern="1200">
                <a:solidFill>
                  <a:schemeClr val="bg1">
                    <a:lumMod val="85000"/>
                    <a:lumOff val="15000"/>
                  </a:schemeClr>
                </a:solidFill>
                <a:latin typeface="Times New Roman" panose="02020603050405020304" pitchFamily="18" charset="0"/>
                <a:ea typeface="+mn-ea"/>
                <a:cs typeface="Times New Roman" panose="02020603050405020304" pitchFamily="18" charset="0"/>
              </a:defRPr>
            </a:lvl3pPr>
            <a:lvl4pPr marL="1374775" indent="-342900" algn="l" defTabSz="914400" rtl="0" eaLnBrk="1" latinLnBrk="0" hangingPunct="1">
              <a:spcBef>
                <a:spcPts val="300"/>
              </a:spcBef>
              <a:buFont typeface="Wingdings" panose="05000000000000000000" pitchFamily="2" charset="2"/>
              <a:buChar char="§"/>
              <a:defRPr sz="1400" kern="1200">
                <a:solidFill>
                  <a:schemeClr val="bg1">
                    <a:lumMod val="85000"/>
                    <a:lumOff val="15000"/>
                  </a:schemeClr>
                </a:solidFill>
                <a:latin typeface="Times New Roman" panose="02020603050405020304" pitchFamily="18" charset="0"/>
                <a:ea typeface="+mn-ea"/>
                <a:cs typeface="Times New Roman" panose="02020603050405020304" pitchFamily="18" charset="0"/>
              </a:defRPr>
            </a:lvl4pPr>
            <a:lvl5pPr marL="1711325" indent="-336550" algn="l" defTabSz="914400" rtl="0" eaLnBrk="1" latinLnBrk="0" hangingPunct="1">
              <a:spcBef>
                <a:spcPts val="300"/>
              </a:spcBef>
              <a:buSzPct val="50000"/>
              <a:buFont typeface="Wingdings" panose="05000000000000000000" pitchFamily="2" charset="2"/>
              <a:buChar char="q"/>
              <a:defRPr sz="1400" kern="1200">
                <a:solidFill>
                  <a:schemeClr val="bg1">
                    <a:lumMod val="85000"/>
                    <a:lumOff val="15000"/>
                  </a:schemeClr>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nSpc>
                <a:spcPct val="95000"/>
              </a:lnSpc>
              <a:spcBef>
                <a:spcPts val="0"/>
              </a:spcBef>
              <a:buNone/>
            </a:pPr>
            <a:r>
              <a:rPr lang="en-US" sz="1600" b="1" dirty="0">
                <a:solidFill>
                  <a:srgbClr val="800000"/>
                </a:solidFill>
              </a:rPr>
              <a:t>Zechariah 1:7-11</a:t>
            </a:r>
          </a:p>
          <a:p>
            <a:pPr marL="227013" indent="-227013">
              <a:lnSpc>
                <a:spcPct val="95000"/>
              </a:lnSpc>
              <a:spcBef>
                <a:spcPts val="0"/>
              </a:spcBef>
            </a:pPr>
            <a:r>
              <a:rPr lang="en-US" sz="1400" b="1" i="1" dirty="0"/>
              <a:t>Horses of Three Colors</a:t>
            </a:r>
            <a:endParaRPr lang="en-US" sz="1400" b="1" dirty="0">
              <a:solidFill>
                <a:srgbClr val="800000"/>
              </a:solidFill>
            </a:endParaRPr>
          </a:p>
          <a:p>
            <a:pPr marL="460375" lvl="1" indent="-227013">
              <a:lnSpc>
                <a:spcPct val="95000"/>
              </a:lnSpc>
              <a:spcBef>
                <a:spcPts val="0"/>
              </a:spcBef>
            </a:pPr>
            <a:r>
              <a:rPr lang="en-US" sz="1200" dirty="0"/>
              <a:t>Red</a:t>
            </a:r>
          </a:p>
          <a:p>
            <a:pPr marL="460375" lvl="1" indent="-227013">
              <a:lnSpc>
                <a:spcPct val="95000"/>
              </a:lnSpc>
              <a:spcBef>
                <a:spcPts val="0"/>
              </a:spcBef>
            </a:pPr>
            <a:r>
              <a:rPr lang="en-US" sz="1200" dirty="0"/>
              <a:t>Sorrel (Reddish-Brown)</a:t>
            </a:r>
          </a:p>
          <a:p>
            <a:pPr marL="460375" lvl="1" indent="-227013">
              <a:lnSpc>
                <a:spcPct val="95000"/>
              </a:lnSpc>
              <a:spcBef>
                <a:spcPts val="0"/>
              </a:spcBef>
            </a:pPr>
            <a:r>
              <a:rPr lang="en-US" sz="1200" dirty="0"/>
              <a:t>White</a:t>
            </a:r>
          </a:p>
          <a:p>
            <a:pPr marL="227013" indent="-227013">
              <a:lnSpc>
                <a:spcPct val="95000"/>
              </a:lnSpc>
              <a:spcBef>
                <a:spcPts val="0"/>
              </a:spcBef>
            </a:pPr>
            <a:r>
              <a:rPr lang="en-US" sz="1400" dirty="0"/>
              <a:t>Resting in the hollow, myrtle trees</a:t>
            </a:r>
          </a:p>
          <a:p>
            <a:pPr marL="227013" indent="-227013">
              <a:lnSpc>
                <a:spcPct val="95000"/>
              </a:lnSpc>
              <a:spcBef>
                <a:spcPts val="0"/>
              </a:spcBef>
            </a:pPr>
            <a:r>
              <a:rPr lang="en-US" sz="1400" i="1" dirty="0">
                <a:solidFill>
                  <a:srgbClr val="800000"/>
                </a:solidFill>
              </a:rPr>
              <a:t>“Lord has sent to walk to and fro throughout the earth”</a:t>
            </a:r>
          </a:p>
          <a:p>
            <a:pPr marL="227013" indent="-227013">
              <a:lnSpc>
                <a:spcPct val="95000"/>
              </a:lnSpc>
              <a:spcBef>
                <a:spcPts val="0"/>
              </a:spcBef>
            </a:pPr>
            <a:r>
              <a:rPr lang="en-US" sz="1400" i="1" dirty="0">
                <a:solidFill>
                  <a:srgbClr val="800000"/>
                </a:solidFill>
              </a:rPr>
              <a:t>“Earth is resting quietly”</a:t>
            </a:r>
          </a:p>
        </p:txBody>
      </p:sp>
      <p:sp>
        <p:nvSpPr>
          <p:cNvPr id="5" name="Content Placeholder 2"/>
          <p:cNvSpPr txBox="1">
            <a:spLocks/>
          </p:cNvSpPr>
          <p:nvPr/>
        </p:nvSpPr>
        <p:spPr>
          <a:xfrm>
            <a:off x="123217" y="975917"/>
            <a:ext cx="4027251" cy="4124386"/>
          </a:xfrm>
          <a:prstGeom prst="rect">
            <a:avLst/>
          </a:prstGeom>
          <a:ln w="15875">
            <a:solidFill>
              <a:schemeClr val="bg1">
                <a:lumMod val="75000"/>
                <a:lumOff val="25000"/>
              </a:schemeClr>
            </a:solidFill>
          </a:ln>
        </p:spPr>
        <p:txBody>
          <a:bodyPr vert="horz" lIns="45720" tIns="45720" rIns="45720" bIns="45720" rtlCol="0" anchor="t" anchorCtr="0">
            <a:noAutofit/>
          </a:bodyPr>
          <a:lstStyle>
            <a:lvl1pPr marL="344488" indent="-344488" algn="l" defTabSz="914400" rtl="0" eaLnBrk="1" latinLnBrk="0" hangingPunct="1">
              <a:spcBef>
                <a:spcPts val="300"/>
              </a:spcBef>
              <a:buFont typeface="Times New Roman" panose="02020603050405020304" pitchFamily="18" charset="0"/>
              <a:buChar char="†"/>
              <a:defRPr sz="2400" kern="1200">
                <a:solidFill>
                  <a:schemeClr val="bg1">
                    <a:lumMod val="85000"/>
                    <a:lumOff val="15000"/>
                  </a:schemeClr>
                </a:solidFill>
                <a:latin typeface="Times New Roman" panose="02020603050405020304" pitchFamily="18" charset="0"/>
                <a:ea typeface="+mn-ea"/>
                <a:cs typeface="Times New Roman" panose="02020603050405020304" pitchFamily="18" charset="0"/>
              </a:defRPr>
            </a:lvl1pPr>
            <a:lvl2pPr marL="687388" indent="-342900" algn="l" defTabSz="914400" rtl="0" eaLnBrk="1" latinLnBrk="0" hangingPunct="1">
              <a:spcBef>
                <a:spcPts val="300"/>
              </a:spcBef>
              <a:buFont typeface="Arial" panose="020B0604020202020204" pitchFamily="34" charset="0"/>
              <a:buChar char="•"/>
              <a:defRPr sz="2000" kern="1200">
                <a:solidFill>
                  <a:schemeClr val="bg1">
                    <a:lumMod val="85000"/>
                    <a:lumOff val="15000"/>
                  </a:schemeClr>
                </a:solidFill>
                <a:latin typeface="Times New Roman" panose="02020603050405020304" pitchFamily="18" charset="0"/>
                <a:ea typeface="+mn-ea"/>
                <a:cs typeface="Times New Roman" panose="02020603050405020304" pitchFamily="18" charset="0"/>
              </a:defRPr>
            </a:lvl2pPr>
            <a:lvl3pPr marL="1031875" indent="-344488" algn="l" defTabSz="914400" rtl="0" eaLnBrk="1" latinLnBrk="0" hangingPunct="1">
              <a:spcBef>
                <a:spcPts val="300"/>
              </a:spcBef>
              <a:buFont typeface="Times New Roman" panose="02020603050405020304" pitchFamily="18" charset="0"/>
              <a:buChar char="−"/>
              <a:defRPr sz="1600" kern="1200">
                <a:solidFill>
                  <a:schemeClr val="bg1">
                    <a:lumMod val="85000"/>
                    <a:lumOff val="15000"/>
                  </a:schemeClr>
                </a:solidFill>
                <a:latin typeface="Times New Roman" panose="02020603050405020304" pitchFamily="18" charset="0"/>
                <a:ea typeface="+mn-ea"/>
                <a:cs typeface="Times New Roman" panose="02020603050405020304" pitchFamily="18" charset="0"/>
              </a:defRPr>
            </a:lvl3pPr>
            <a:lvl4pPr marL="1374775" indent="-342900" algn="l" defTabSz="914400" rtl="0" eaLnBrk="1" latinLnBrk="0" hangingPunct="1">
              <a:spcBef>
                <a:spcPts val="300"/>
              </a:spcBef>
              <a:buFont typeface="Wingdings" panose="05000000000000000000" pitchFamily="2" charset="2"/>
              <a:buChar char="§"/>
              <a:defRPr sz="1400" kern="1200">
                <a:solidFill>
                  <a:schemeClr val="bg1">
                    <a:lumMod val="85000"/>
                    <a:lumOff val="15000"/>
                  </a:schemeClr>
                </a:solidFill>
                <a:latin typeface="Times New Roman" panose="02020603050405020304" pitchFamily="18" charset="0"/>
                <a:ea typeface="+mn-ea"/>
                <a:cs typeface="Times New Roman" panose="02020603050405020304" pitchFamily="18" charset="0"/>
              </a:defRPr>
            </a:lvl4pPr>
            <a:lvl5pPr marL="1711325" indent="-336550" algn="l" defTabSz="914400" rtl="0" eaLnBrk="1" latinLnBrk="0" hangingPunct="1">
              <a:spcBef>
                <a:spcPts val="300"/>
              </a:spcBef>
              <a:buSzPct val="50000"/>
              <a:buFont typeface="Wingdings" panose="05000000000000000000" pitchFamily="2" charset="2"/>
              <a:buChar char="q"/>
              <a:defRPr sz="1400" kern="1200">
                <a:solidFill>
                  <a:schemeClr val="bg1">
                    <a:lumMod val="85000"/>
                    <a:lumOff val="15000"/>
                  </a:schemeClr>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nSpc>
                <a:spcPct val="95000"/>
              </a:lnSpc>
              <a:spcBef>
                <a:spcPts val="0"/>
              </a:spcBef>
              <a:buNone/>
            </a:pPr>
            <a:r>
              <a:rPr lang="en-US" sz="1600" b="1" dirty="0">
                <a:solidFill>
                  <a:srgbClr val="800000"/>
                </a:solidFill>
              </a:rPr>
              <a:t>Revelation 6</a:t>
            </a:r>
          </a:p>
          <a:p>
            <a:pPr>
              <a:lnSpc>
                <a:spcPct val="95000"/>
              </a:lnSpc>
              <a:spcBef>
                <a:spcPts val="0"/>
              </a:spcBef>
            </a:pPr>
            <a:r>
              <a:rPr lang="en-US" sz="1400" dirty="0"/>
              <a:t>Each unleashed by opening a seal.</a:t>
            </a:r>
          </a:p>
          <a:p>
            <a:pPr>
              <a:lnSpc>
                <a:spcPct val="95000"/>
              </a:lnSpc>
              <a:spcBef>
                <a:spcPts val="0"/>
              </a:spcBef>
            </a:pPr>
            <a:r>
              <a:rPr lang="en-US" sz="1400" dirty="0"/>
              <a:t>Each introduced by a different </a:t>
            </a:r>
            <a:r>
              <a:rPr lang="en-US" sz="1400" i="1" dirty="0">
                <a:solidFill>
                  <a:srgbClr val="800000"/>
                </a:solidFill>
              </a:rPr>
              <a:t>“living creature”</a:t>
            </a:r>
            <a:r>
              <a:rPr lang="en-US" sz="1400" i="1" dirty="0"/>
              <a:t>.</a:t>
            </a:r>
          </a:p>
          <a:p>
            <a:pPr>
              <a:lnSpc>
                <a:spcPct val="95000"/>
              </a:lnSpc>
              <a:spcBef>
                <a:spcPts val="0"/>
              </a:spcBef>
            </a:pPr>
            <a:r>
              <a:rPr lang="en-US" sz="1400" b="1" i="1" dirty="0"/>
              <a:t>White Horse</a:t>
            </a:r>
          </a:p>
          <a:p>
            <a:pPr marL="569913" lvl="1" indent="-225425">
              <a:lnSpc>
                <a:spcPct val="95000"/>
              </a:lnSpc>
              <a:spcBef>
                <a:spcPts val="0"/>
              </a:spcBef>
            </a:pPr>
            <a:r>
              <a:rPr lang="en-US" sz="1200" dirty="0"/>
              <a:t>Bow</a:t>
            </a:r>
          </a:p>
          <a:p>
            <a:pPr marL="569913" lvl="1" indent="-225425">
              <a:lnSpc>
                <a:spcPct val="95000"/>
              </a:lnSpc>
              <a:spcBef>
                <a:spcPts val="0"/>
              </a:spcBef>
            </a:pPr>
            <a:r>
              <a:rPr lang="en-US" sz="1200" dirty="0"/>
              <a:t>Given a Crown (</a:t>
            </a:r>
            <a:r>
              <a:rPr lang="en-US" sz="1200" i="1" dirty="0" err="1"/>
              <a:t>stephanos</a:t>
            </a:r>
            <a:r>
              <a:rPr lang="en-US" sz="1200" dirty="0"/>
              <a:t>, victory crown, not royalty)</a:t>
            </a:r>
          </a:p>
          <a:p>
            <a:pPr marL="569913" lvl="1" indent="-225425">
              <a:lnSpc>
                <a:spcPct val="95000"/>
              </a:lnSpc>
              <a:spcBef>
                <a:spcPts val="0"/>
              </a:spcBef>
            </a:pPr>
            <a:r>
              <a:rPr lang="en-US" sz="1200" i="1" dirty="0">
                <a:solidFill>
                  <a:srgbClr val="800000"/>
                </a:solidFill>
              </a:rPr>
              <a:t>“Went out conquering and to conquer”</a:t>
            </a:r>
          </a:p>
          <a:p>
            <a:pPr>
              <a:lnSpc>
                <a:spcPct val="95000"/>
              </a:lnSpc>
              <a:spcBef>
                <a:spcPts val="0"/>
              </a:spcBef>
            </a:pPr>
            <a:r>
              <a:rPr lang="en-US" sz="1400" b="1" i="1" dirty="0"/>
              <a:t>Fiery, Red Horse</a:t>
            </a:r>
          </a:p>
          <a:p>
            <a:pPr marL="569913" lvl="1" indent="-225425">
              <a:lnSpc>
                <a:spcPct val="95000"/>
              </a:lnSpc>
              <a:spcBef>
                <a:spcPts val="0"/>
              </a:spcBef>
            </a:pPr>
            <a:r>
              <a:rPr lang="en-US" sz="1200" dirty="0"/>
              <a:t>Granted to take peace from earth</a:t>
            </a:r>
          </a:p>
          <a:p>
            <a:pPr marL="569913" lvl="1" indent="-225425">
              <a:lnSpc>
                <a:spcPct val="95000"/>
              </a:lnSpc>
              <a:spcBef>
                <a:spcPts val="0"/>
              </a:spcBef>
            </a:pPr>
            <a:r>
              <a:rPr lang="en-US" sz="1200" dirty="0"/>
              <a:t>People kill one another</a:t>
            </a:r>
          </a:p>
          <a:p>
            <a:pPr marL="569913" lvl="1" indent="-225425">
              <a:lnSpc>
                <a:spcPct val="95000"/>
              </a:lnSpc>
              <a:spcBef>
                <a:spcPts val="0"/>
              </a:spcBef>
            </a:pPr>
            <a:r>
              <a:rPr lang="en-US" sz="1200" dirty="0"/>
              <a:t>Given a great sword</a:t>
            </a:r>
          </a:p>
          <a:p>
            <a:pPr>
              <a:lnSpc>
                <a:spcPct val="95000"/>
              </a:lnSpc>
              <a:spcBef>
                <a:spcPts val="0"/>
              </a:spcBef>
            </a:pPr>
            <a:r>
              <a:rPr lang="en-US" sz="1400" b="1" i="1" dirty="0"/>
              <a:t>Black Horse</a:t>
            </a:r>
          </a:p>
          <a:p>
            <a:pPr marL="569913" lvl="1" indent="-225425">
              <a:lnSpc>
                <a:spcPct val="95000"/>
              </a:lnSpc>
              <a:spcBef>
                <a:spcPts val="0"/>
              </a:spcBef>
            </a:pPr>
            <a:r>
              <a:rPr lang="en-US" sz="1200" i="1" dirty="0">
                <a:solidFill>
                  <a:srgbClr val="800000"/>
                </a:solidFill>
              </a:rPr>
              <a:t>“Pair of scales in his hand”</a:t>
            </a:r>
          </a:p>
          <a:p>
            <a:pPr marL="569913" lvl="1" indent="-225425">
              <a:lnSpc>
                <a:spcPct val="95000"/>
              </a:lnSpc>
              <a:spcBef>
                <a:spcPts val="0"/>
              </a:spcBef>
            </a:pPr>
            <a:r>
              <a:rPr lang="en-US" sz="1200" dirty="0"/>
              <a:t>Common foods increase price</a:t>
            </a:r>
          </a:p>
          <a:p>
            <a:pPr marL="569913" lvl="1" indent="-225425">
              <a:lnSpc>
                <a:spcPct val="95000"/>
              </a:lnSpc>
              <a:spcBef>
                <a:spcPts val="0"/>
              </a:spcBef>
            </a:pPr>
            <a:r>
              <a:rPr lang="en-US" sz="1200" i="1" dirty="0">
                <a:solidFill>
                  <a:srgbClr val="800000"/>
                </a:solidFill>
              </a:rPr>
              <a:t>“Do not harm the oil and the wine”</a:t>
            </a:r>
            <a:endParaRPr lang="en-US" sz="1200" i="1" dirty="0"/>
          </a:p>
          <a:p>
            <a:pPr>
              <a:lnSpc>
                <a:spcPct val="95000"/>
              </a:lnSpc>
              <a:spcBef>
                <a:spcPts val="0"/>
              </a:spcBef>
            </a:pPr>
            <a:r>
              <a:rPr lang="en-US" sz="1400" b="1" i="1" dirty="0"/>
              <a:t>Pale Horse</a:t>
            </a:r>
          </a:p>
          <a:p>
            <a:pPr marL="569913" lvl="1" indent="-225425">
              <a:lnSpc>
                <a:spcPct val="95000"/>
              </a:lnSpc>
              <a:spcBef>
                <a:spcPts val="0"/>
              </a:spcBef>
            </a:pPr>
            <a:r>
              <a:rPr lang="en-US" sz="1200" i="1" dirty="0">
                <a:solidFill>
                  <a:srgbClr val="800000"/>
                </a:solidFill>
              </a:rPr>
              <a:t>“Name of him who sat on it was Death”</a:t>
            </a:r>
          </a:p>
          <a:p>
            <a:pPr marL="569913" lvl="1" indent="-225425">
              <a:lnSpc>
                <a:spcPct val="95000"/>
              </a:lnSpc>
              <a:spcBef>
                <a:spcPts val="0"/>
              </a:spcBef>
            </a:pPr>
            <a:r>
              <a:rPr lang="en-US" sz="1200" i="1" dirty="0">
                <a:solidFill>
                  <a:srgbClr val="800000"/>
                </a:solidFill>
              </a:rPr>
              <a:t>“Hades followed with him”</a:t>
            </a:r>
          </a:p>
          <a:p>
            <a:pPr marL="569913" lvl="1" indent="-225425">
              <a:lnSpc>
                <a:spcPct val="95000"/>
              </a:lnSpc>
              <a:spcBef>
                <a:spcPts val="0"/>
              </a:spcBef>
            </a:pPr>
            <a:r>
              <a:rPr lang="en-US" sz="1200" i="1" dirty="0">
                <a:solidFill>
                  <a:srgbClr val="800000"/>
                </a:solidFill>
              </a:rPr>
              <a:t>“Power given to them over fourth of earth to kill”</a:t>
            </a:r>
          </a:p>
          <a:p>
            <a:pPr marL="569913" lvl="1" indent="-225425">
              <a:lnSpc>
                <a:spcPct val="95000"/>
              </a:lnSpc>
              <a:spcBef>
                <a:spcPts val="0"/>
              </a:spcBef>
            </a:pPr>
            <a:r>
              <a:rPr lang="en-US" sz="1200" dirty="0"/>
              <a:t>With sword, hunger, death, and by beasts of earth.</a:t>
            </a:r>
          </a:p>
        </p:txBody>
      </p:sp>
      <p:sp>
        <p:nvSpPr>
          <p:cNvPr id="8" name="Content Placeholder 2"/>
          <p:cNvSpPr txBox="1">
            <a:spLocks/>
          </p:cNvSpPr>
          <p:nvPr/>
        </p:nvSpPr>
        <p:spPr>
          <a:xfrm>
            <a:off x="4247746" y="2691319"/>
            <a:ext cx="4765616" cy="2408983"/>
          </a:xfrm>
          <a:prstGeom prst="rect">
            <a:avLst/>
          </a:prstGeom>
          <a:ln w="15875">
            <a:solidFill>
              <a:schemeClr val="bg1">
                <a:lumMod val="75000"/>
                <a:lumOff val="25000"/>
              </a:schemeClr>
            </a:solidFill>
          </a:ln>
        </p:spPr>
        <p:txBody>
          <a:bodyPr vert="horz" lIns="45720" tIns="45720" rIns="45720" bIns="45720" rtlCol="0" anchor="t" anchorCtr="0">
            <a:noAutofit/>
          </a:bodyPr>
          <a:lstStyle>
            <a:lvl1pPr marL="344488" indent="-344488" algn="l" defTabSz="914400" rtl="0" eaLnBrk="1" latinLnBrk="0" hangingPunct="1">
              <a:spcBef>
                <a:spcPts val="300"/>
              </a:spcBef>
              <a:buFont typeface="Times New Roman" panose="02020603050405020304" pitchFamily="18" charset="0"/>
              <a:buChar char="†"/>
              <a:defRPr sz="2400" kern="1200">
                <a:solidFill>
                  <a:schemeClr val="bg1">
                    <a:lumMod val="85000"/>
                    <a:lumOff val="15000"/>
                  </a:schemeClr>
                </a:solidFill>
                <a:latin typeface="Times New Roman" panose="02020603050405020304" pitchFamily="18" charset="0"/>
                <a:ea typeface="+mn-ea"/>
                <a:cs typeface="Times New Roman" panose="02020603050405020304" pitchFamily="18" charset="0"/>
              </a:defRPr>
            </a:lvl1pPr>
            <a:lvl2pPr marL="687388" indent="-342900" algn="l" defTabSz="914400" rtl="0" eaLnBrk="1" latinLnBrk="0" hangingPunct="1">
              <a:spcBef>
                <a:spcPts val="300"/>
              </a:spcBef>
              <a:buFont typeface="Arial" panose="020B0604020202020204" pitchFamily="34" charset="0"/>
              <a:buChar char="•"/>
              <a:defRPr sz="2000" kern="1200">
                <a:solidFill>
                  <a:schemeClr val="bg1">
                    <a:lumMod val="85000"/>
                    <a:lumOff val="15000"/>
                  </a:schemeClr>
                </a:solidFill>
                <a:latin typeface="Times New Roman" panose="02020603050405020304" pitchFamily="18" charset="0"/>
                <a:ea typeface="+mn-ea"/>
                <a:cs typeface="Times New Roman" panose="02020603050405020304" pitchFamily="18" charset="0"/>
              </a:defRPr>
            </a:lvl2pPr>
            <a:lvl3pPr marL="1031875" indent="-344488" algn="l" defTabSz="914400" rtl="0" eaLnBrk="1" latinLnBrk="0" hangingPunct="1">
              <a:spcBef>
                <a:spcPts val="300"/>
              </a:spcBef>
              <a:buFont typeface="Times New Roman" panose="02020603050405020304" pitchFamily="18" charset="0"/>
              <a:buChar char="−"/>
              <a:defRPr sz="1600" kern="1200">
                <a:solidFill>
                  <a:schemeClr val="bg1">
                    <a:lumMod val="85000"/>
                    <a:lumOff val="15000"/>
                  </a:schemeClr>
                </a:solidFill>
                <a:latin typeface="Times New Roman" panose="02020603050405020304" pitchFamily="18" charset="0"/>
                <a:ea typeface="+mn-ea"/>
                <a:cs typeface="Times New Roman" panose="02020603050405020304" pitchFamily="18" charset="0"/>
              </a:defRPr>
            </a:lvl3pPr>
            <a:lvl4pPr marL="1374775" indent="-342900" algn="l" defTabSz="914400" rtl="0" eaLnBrk="1" latinLnBrk="0" hangingPunct="1">
              <a:spcBef>
                <a:spcPts val="300"/>
              </a:spcBef>
              <a:buFont typeface="Wingdings" panose="05000000000000000000" pitchFamily="2" charset="2"/>
              <a:buChar char="§"/>
              <a:defRPr sz="1400" kern="1200">
                <a:solidFill>
                  <a:schemeClr val="bg1">
                    <a:lumMod val="85000"/>
                    <a:lumOff val="15000"/>
                  </a:schemeClr>
                </a:solidFill>
                <a:latin typeface="Times New Roman" panose="02020603050405020304" pitchFamily="18" charset="0"/>
                <a:ea typeface="+mn-ea"/>
                <a:cs typeface="Times New Roman" panose="02020603050405020304" pitchFamily="18" charset="0"/>
              </a:defRPr>
            </a:lvl4pPr>
            <a:lvl5pPr marL="1711325" indent="-336550" algn="l" defTabSz="914400" rtl="0" eaLnBrk="1" latinLnBrk="0" hangingPunct="1">
              <a:spcBef>
                <a:spcPts val="300"/>
              </a:spcBef>
              <a:buSzPct val="50000"/>
              <a:buFont typeface="Wingdings" panose="05000000000000000000" pitchFamily="2" charset="2"/>
              <a:buChar char="q"/>
              <a:defRPr sz="1400" kern="1200">
                <a:solidFill>
                  <a:schemeClr val="bg1">
                    <a:lumMod val="85000"/>
                    <a:lumOff val="15000"/>
                  </a:schemeClr>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nSpc>
                <a:spcPct val="95000"/>
              </a:lnSpc>
              <a:spcBef>
                <a:spcPts val="0"/>
              </a:spcBef>
              <a:buNone/>
            </a:pPr>
            <a:r>
              <a:rPr lang="en-US" sz="1600" b="1" dirty="0">
                <a:solidFill>
                  <a:srgbClr val="800000"/>
                </a:solidFill>
              </a:rPr>
              <a:t>Zechariah 6:1-8</a:t>
            </a:r>
          </a:p>
          <a:p>
            <a:pPr marL="227013" indent="-227013">
              <a:lnSpc>
                <a:spcPct val="95000"/>
              </a:lnSpc>
              <a:spcBef>
                <a:spcPts val="0"/>
              </a:spcBef>
            </a:pPr>
            <a:r>
              <a:rPr lang="en-US" sz="1400" dirty="0"/>
              <a:t>From between 2 Bronze Mountains</a:t>
            </a:r>
          </a:p>
          <a:p>
            <a:pPr marL="227013" indent="-227013">
              <a:lnSpc>
                <a:spcPct val="95000"/>
              </a:lnSpc>
              <a:spcBef>
                <a:spcPts val="0"/>
              </a:spcBef>
            </a:pPr>
            <a:r>
              <a:rPr lang="en-US" sz="1400" b="1" i="1" dirty="0"/>
              <a:t>Chariots with Horses of Four Colors</a:t>
            </a:r>
            <a:endParaRPr lang="en-US" sz="1400" dirty="0"/>
          </a:p>
          <a:p>
            <a:pPr marL="460375" lvl="1" indent="-225425">
              <a:lnSpc>
                <a:spcPct val="95000"/>
              </a:lnSpc>
              <a:spcBef>
                <a:spcPts val="0"/>
              </a:spcBef>
            </a:pPr>
            <a:r>
              <a:rPr lang="en-US" sz="1200" dirty="0"/>
              <a:t>Red</a:t>
            </a:r>
          </a:p>
          <a:p>
            <a:pPr marL="460375" lvl="1" indent="-225425">
              <a:lnSpc>
                <a:spcPct val="95000"/>
              </a:lnSpc>
              <a:spcBef>
                <a:spcPts val="0"/>
              </a:spcBef>
            </a:pPr>
            <a:r>
              <a:rPr lang="en-US" sz="1200" dirty="0"/>
              <a:t>Black</a:t>
            </a:r>
          </a:p>
          <a:p>
            <a:pPr marL="460375" lvl="1" indent="-225425">
              <a:lnSpc>
                <a:spcPct val="95000"/>
              </a:lnSpc>
              <a:spcBef>
                <a:spcPts val="0"/>
              </a:spcBef>
            </a:pPr>
            <a:r>
              <a:rPr lang="en-US" sz="1200" dirty="0"/>
              <a:t>White</a:t>
            </a:r>
          </a:p>
          <a:p>
            <a:pPr marL="460375" lvl="1" indent="-225425">
              <a:lnSpc>
                <a:spcPct val="95000"/>
              </a:lnSpc>
              <a:spcBef>
                <a:spcPts val="0"/>
              </a:spcBef>
            </a:pPr>
            <a:r>
              <a:rPr lang="en-US" sz="1200" dirty="0"/>
              <a:t>Dapple (Spotted Gray)</a:t>
            </a:r>
          </a:p>
          <a:p>
            <a:pPr marL="227013" indent="-227013">
              <a:lnSpc>
                <a:spcPct val="95000"/>
              </a:lnSpc>
              <a:spcBef>
                <a:spcPts val="0"/>
              </a:spcBef>
            </a:pPr>
            <a:r>
              <a:rPr lang="en-US" sz="1400" i="1" dirty="0">
                <a:solidFill>
                  <a:srgbClr val="800000"/>
                </a:solidFill>
              </a:rPr>
              <a:t>“Four spirits of heaven go out from their station before Lord”</a:t>
            </a:r>
          </a:p>
          <a:p>
            <a:pPr marL="227013" indent="-227013">
              <a:lnSpc>
                <a:spcPct val="95000"/>
              </a:lnSpc>
              <a:spcBef>
                <a:spcPts val="0"/>
              </a:spcBef>
            </a:pPr>
            <a:r>
              <a:rPr lang="en-US" sz="1400" i="1" dirty="0">
                <a:solidFill>
                  <a:srgbClr val="800000"/>
                </a:solidFill>
              </a:rPr>
              <a:t>“Go, walk to and fro throughout the earth.”</a:t>
            </a:r>
          </a:p>
          <a:p>
            <a:pPr marL="227013" indent="-227013">
              <a:lnSpc>
                <a:spcPct val="95000"/>
              </a:lnSpc>
              <a:spcBef>
                <a:spcPts val="0"/>
              </a:spcBef>
            </a:pPr>
            <a:r>
              <a:rPr lang="en-US" sz="1400" i="1" dirty="0">
                <a:solidFill>
                  <a:srgbClr val="800000"/>
                </a:solidFill>
              </a:rPr>
              <a:t>“those who go toward the north country have given rest to My Spirit in the north country”</a:t>
            </a:r>
          </a:p>
          <a:p>
            <a:pPr marL="227013" indent="-227013">
              <a:lnSpc>
                <a:spcPct val="95000"/>
              </a:lnSpc>
              <a:spcBef>
                <a:spcPts val="0"/>
              </a:spcBef>
            </a:pPr>
            <a:r>
              <a:rPr lang="en-US" sz="1400" dirty="0"/>
              <a:t>North associated with Babylon</a:t>
            </a:r>
            <a:r>
              <a:rPr lang="en-US" sz="1400" i="1" dirty="0"/>
              <a:t> </a:t>
            </a:r>
            <a:r>
              <a:rPr lang="en-US" sz="1400" dirty="0"/>
              <a:t>(</a:t>
            </a:r>
            <a:r>
              <a:rPr lang="en-US" sz="1400" b="1" dirty="0">
                <a:solidFill>
                  <a:srgbClr val="800000"/>
                </a:solidFill>
              </a:rPr>
              <a:t>2:1-7</a:t>
            </a:r>
            <a:r>
              <a:rPr lang="en-US" sz="1400" dirty="0"/>
              <a:t>)</a:t>
            </a:r>
          </a:p>
        </p:txBody>
      </p:sp>
    </p:spTree>
    <p:extLst>
      <p:ext uri="{BB962C8B-B14F-4D97-AF65-F5344CB8AC3E}">
        <p14:creationId xmlns:p14="http://schemas.microsoft.com/office/powerpoint/2010/main" val="2044815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500"/>
                                        <p:tgtEl>
                                          <p:spTgt spid="5">
                                            <p:txEl>
                                              <p:pRg st="0" end="0"/>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fade">
                                      <p:cBhvr>
                                        <p:cTn id="15" dur="500"/>
                                        <p:tgtEl>
                                          <p:spTgt spid="5">
                                            <p:txEl>
                                              <p:pRg st="1" end="1"/>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Effect transition="in" filter="fade">
                                      <p:cBhvr>
                                        <p:cTn id="19" dur="500"/>
                                        <p:tgtEl>
                                          <p:spTgt spid="5">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5">
                                            <p:txEl>
                                              <p:pRg st="3" end="3"/>
                                            </p:txEl>
                                          </p:spTgt>
                                        </p:tgtEl>
                                        <p:attrNameLst>
                                          <p:attrName>style.visibility</p:attrName>
                                        </p:attrNameLst>
                                      </p:cBhvr>
                                      <p:to>
                                        <p:strVal val="visible"/>
                                      </p:to>
                                    </p:set>
                                    <p:animEffect transition="in" filter="fade">
                                      <p:cBhvr>
                                        <p:cTn id="24" dur="500"/>
                                        <p:tgtEl>
                                          <p:spTgt spid="5">
                                            <p:txEl>
                                              <p:pRg st="3" end="3"/>
                                            </p:txEl>
                                          </p:spTgt>
                                        </p:tgtEl>
                                      </p:cBhvr>
                                    </p:animEffect>
                                  </p:childTnLst>
                                </p:cTn>
                              </p:par>
                            </p:childTnLst>
                          </p:cTn>
                        </p:par>
                        <p:par>
                          <p:cTn id="25" fill="hold">
                            <p:stCondLst>
                              <p:cond delay="500"/>
                            </p:stCondLst>
                            <p:childTnLst>
                              <p:par>
                                <p:cTn id="26" presetID="10" presetClass="entr" presetSubtype="0" fill="hold" nodeType="afterEffect">
                                  <p:stCondLst>
                                    <p:cond delay="0"/>
                                  </p:stCondLst>
                                  <p:childTnLst>
                                    <p:set>
                                      <p:cBhvr>
                                        <p:cTn id="27" dur="1" fill="hold">
                                          <p:stCondLst>
                                            <p:cond delay="0"/>
                                          </p:stCondLst>
                                        </p:cTn>
                                        <p:tgtEl>
                                          <p:spTgt spid="5">
                                            <p:txEl>
                                              <p:pRg st="4" end="4"/>
                                            </p:txEl>
                                          </p:spTgt>
                                        </p:tgtEl>
                                        <p:attrNameLst>
                                          <p:attrName>style.visibility</p:attrName>
                                        </p:attrNameLst>
                                      </p:cBhvr>
                                      <p:to>
                                        <p:strVal val="visible"/>
                                      </p:to>
                                    </p:set>
                                    <p:animEffect transition="in" filter="fade">
                                      <p:cBhvr>
                                        <p:cTn id="28" dur="500"/>
                                        <p:tgtEl>
                                          <p:spTgt spid="5">
                                            <p:txEl>
                                              <p:pRg st="4" end="4"/>
                                            </p:txEl>
                                          </p:spTgt>
                                        </p:tgtEl>
                                      </p:cBhvr>
                                    </p:animEffect>
                                  </p:childTnLst>
                                </p:cTn>
                              </p:par>
                            </p:childTnLst>
                          </p:cTn>
                        </p:par>
                        <p:par>
                          <p:cTn id="29" fill="hold">
                            <p:stCondLst>
                              <p:cond delay="1000"/>
                            </p:stCondLst>
                            <p:childTnLst>
                              <p:par>
                                <p:cTn id="30" presetID="10" presetClass="entr" presetSubtype="0" fill="hold" nodeType="after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fade">
                                      <p:cBhvr>
                                        <p:cTn id="32" dur="500"/>
                                        <p:tgtEl>
                                          <p:spTgt spid="5">
                                            <p:txEl>
                                              <p:pRg st="5" end="5"/>
                                            </p:txEl>
                                          </p:spTgt>
                                        </p:tgtEl>
                                      </p:cBhvr>
                                    </p:animEffect>
                                  </p:childTnLst>
                                </p:cTn>
                              </p:par>
                            </p:childTnLst>
                          </p:cTn>
                        </p:par>
                        <p:par>
                          <p:cTn id="33" fill="hold">
                            <p:stCondLst>
                              <p:cond delay="1500"/>
                            </p:stCondLst>
                            <p:childTnLst>
                              <p:par>
                                <p:cTn id="34" presetID="10" presetClass="entr" presetSubtype="0" fill="hold" nodeType="afterEffect">
                                  <p:stCondLst>
                                    <p:cond delay="0"/>
                                  </p:stCondLst>
                                  <p:childTnLst>
                                    <p:set>
                                      <p:cBhvr>
                                        <p:cTn id="35" dur="1" fill="hold">
                                          <p:stCondLst>
                                            <p:cond delay="0"/>
                                          </p:stCondLst>
                                        </p:cTn>
                                        <p:tgtEl>
                                          <p:spTgt spid="5">
                                            <p:txEl>
                                              <p:pRg st="6" end="6"/>
                                            </p:txEl>
                                          </p:spTgt>
                                        </p:tgtEl>
                                        <p:attrNameLst>
                                          <p:attrName>style.visibility</p:attrName>
                                        </p:attrNameLst>
                                      </p:cBhvr>
                                      <p:to>
                                        <p:strVal val="visible"/>
                                      </p:to>
                                    </p:set>
                                    <p:animEffect transition="in" filter="fade">
                                      <p:cBhvr>
                                        <p:cTn id="36" dur="500"/>
                                        <p:tgtEl>
                                          <p:spTgt spid="5">
                                            <p:txEl>
                                              <p:pRg st="6" end="6"/>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5">
                                            <p:txEl>
                                              <p:pRg st="7" end="7"/>
                                            </p:txEl>
                                          </p:spTgt>
                                        </p:tgtEl>
                                        <p:attrNameLst>
                                          <p:attrName>style.visibility</p:attrName>
                                        </p:attrNameLst>
                                      </p:cBhvr>
                                      <p:to>
                                        <p:strVal val="visible"/>
                                      </p:to>
                                    </p:set>
                                    <p:animEffect transition="in" filter="fade">
                                      <p:cBhvr>
                                        <p:cTn id="41" dur="500"/>
                                        <p:tgtEl>
                                          <p:spTgt spid="5">
                                            <p:txEl>
                                              <p:pRg st="7" end="7"/>
                                            </p:txEl>
                                          </p:spTgt>
                                        </p:tgtEl>
                                      </p:cBhvr>
                                    </p:animEffect>
                                  </p:childTnLst>
                                </p:cTn>
                              </p:par>
                            </p:childTnLst>
                          </p:cTn>
                        </p:par>
                        <p:par>
                          <p:cTn id="42" fill="hold">
                            <p:stCondLst>
                              <p:cond delay="500"/>
                            </p:stCondLst>
                            <p:childTnLst>
                              <p:par>
                                <p:cTn id="43" presetID="10" presetClass="entr" presetSubtype="0" fill="hold" nodeType="afterEffect">
                                  <p:stCondLst>
                                    <p:cond delay="0"/>
                                  </p:stCondLst>
                                  <p:childTnLst>
                                    <p:set>
                                      <p:cBhvr>
                                        <p:cTn id="44" dur="1" fill="hold">
                                          <p:stCondLst>
                                            <p:cond delay="0"/>
                                          </p:stCondLst>
                                        </p:cTn>
                                        <p:tgtEl>
                                          <p:spTgt spid="5">
                                            <p:txEl>
                                              <p:pRg st="8" end="8"/>
                                            </p:txEl>
                                          </p:spTgt>
                                        </p:tgtEl>
                                        <p:attrNameLst>
                                          <p:attrName>style.visibility</p:attrName>
                                        </p:attrNameLst>
                                      </p:cBhvr>
                                      <p:to>
                                        <p:strVal val="visible"/>
                                      </p:to>
                                    </p:set>
                                    <p:animEffect transition="in" filter="fade">
                                      <p:cBhvr>
                                        <p:cTn id="45" dur="500"/>
                                        <p:tgtEl>
                                          <p:spTgt spid="5">
                                            <p:txEl>
                                              <p:pRg st="8" end="8"/>
                                            </p:txEl>
                                          </p:spTgt>
                                        </p:tgtEl>
                                      </p:cBhvr>
                                    </p:animEffect>
                                  </p:childTnLst>
                                </p:cTn>
                              </p:par>
                            </p:childTnLst>
                          </p:cTn>
                        </p:par>
                        <p:par>
                          <p:cTn id="46" fill="hold">
                            <p:stCondLst>
                              <p:cond delay="1000"/>
                            </p:stCondLst>
                            <p:childTnLst>
                              <p:par>
                                <p:cTn id="47" presetID="10" presetClass="entr" presetSubtype="0" fill="hold" nodeType="afterEffect">
                                  <p:stCondLst>
                                    <p:cond delay="0"/>
                                  </p:stCondLst>
                                  <p:childTnLst>
                                    <p:set>
                                      <p:cBhvr>
                                        <p:cTn id="48" dur="1" fill="hold">
                                          <p:stCondLst>
                                            <p:cond delay="0"/>
                                          </p:stCondLst>
                                        </p:cTn>
                                        <p:tgtEl>
                                          <p:spTgt spid="5">
                                            <p:txEl>
                                              <p:pRg st="9" end="9"/>
                                            </p:txEl>
                                          </p:spTgt>
                                        </p:tgtEl>
                                        <p:attrNameLst>
                                          <p:attrName>style.visibility</p:attrName>
                                        </p:attrNameLst>
                                      </p:cBhvr>
                                      <p:to>
                                        <p:strVal val="visible"/>
                                      </p:to>
                                    </p:set>
                                    <p:animEffect transition="in" filter="fade">
                                      <p:cBhvr>
                                        <p:cTn id="49" dur="500"/>
                                        <p:tgtEl>
                                          <p:spTgt spid="5">
                                            <p:txEl>
                                              <p:pRg st="9" end="9"/>
                                            </p:txEl>
                                          </p:spTgt>
                                        </p:tgtEl>
                                      </p:cBhvr>
                                    </p:animEffect>
                                  </p:childTnLst>
                                </p:cTn>
                              </p:par>
                            </p:childTnLst>
                          </p:cTn>
                        </p:par>
                        <p:par>
                          <p:cTn id="50" fill="hold">
                            <p:stCondLst>
                              <p:cond delay="1500"/>
                            </p:stCondLst>
                            <p:childTnLst>
                              <p:par>
                                <p:cTn id="51" presetID="10" presetClass="entr" presetSubtype="0" fill="hold" nodeType="afterEffect">
                                  <p:stCondLst>
                                    <p:cond delay="0"/>
                                  </p:stCondLst>
                                  <p:childTnLst>
                                    <p:set>
                                      <p:cBhvr>
                                        <p:cTn id="52" dur="1" fill="hold">
                                          <p:stCondLst>
                                            <p:cond delay="0"/>
                                          </p:stCondLst>
                                        </p:cTn>
                                        <p:tgtEl>
                                          <p:spTgt spid="5">
                                            <p:txEl>
                                              <p:pRg st="10" end="10"/>
                                            </p:txEl>
                                          </p:spTgt>
                                        </p:tgtEl>
                                        <p:attrNameLst>
                                          <p:attrName>style.visibility</p:attrName>
                                        </p:attrNameLst>
                                      </p:cBhvr>
                                      <p:to>
                                        <p:strVal val="visible"/>
                                      </p:to>
                                    </p:set>
                                    <p:animEffect transition="in" filter="fade">
                                      <p:cBhvr>
                                        <p:cTn id="53" dur="500"/>
                                        <p:tgtEl>
                                          <p:spTgt spid="5">
                                            <p:txEl>
                                              <p:pRg st="10" end="10"/>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5">
                                            <p:txEl>
                                              <p:pRg st="11" end="11"/>
                                            </p:txEl>
                                          </p:spTgt>
                                        </p:tgtEl>
                                        <p:attrNameLst>
                                          <p:attrName>style.visibility</p:attrName>
                                        </p:attrNameLst>
                                      </p:cBhvr>
                                      <p:to>
                                        <p:strVal val="visible"/>
                                      </p:to>
                                    </p:set>
                                    <p:animEffect transition="in" filter="fade">
                                      <p:cBhvr>
                                        <p:cTn id="58" dur="500"/>
                                        <p:tgtEl>
                                          <p:spTgt spid="5">
                                            <p:txEl>
                                              <p:pRg st="11" end="11"/>
                                            </p:txEl>
                                          </p:spTgt>
                                        </p:tgtEl>
                                      </p:cBhvr>
                                    </p:animEffect>
                                  </p:childTnLst>
                                </p:cTn>
                              </p:par>
                            </p:childTnLst>
                          </p:cTn>
                        </p:par>
                        <p:par>
                          <p:cTn id="59" fill="hold">
                            <p:stCondLst>
                              <p:cond delay="500"/>
                            </p:stCondLst>
                            <p:childTnLst>
                              <p:par>
                                <p:cTn id="60" presetID="10" presetClass="entr" presetSubtype="0" fill="hold" nodeType="afterEffect">
                                  <p:stCondLst>
                                    <p:cond delay="0"/>
                                  </p:stCondLst>
                                  <p:childTnLst>
                                    <p:set>
                                      <p:cBhvr>
                                        <p:cTn id="61" dur="1" fill="hold">
                                          <p:stCondLst>
                                            <p:cond delay="0"/>
                                          </p:stCondLst>
                                        </p:cTn>
                                        <p:tgtEl>
                                          <p:spTgt spid="5">
                                            <p:txEl>
                                              <p:pRg st="12" end="12"/>
                                            </p:txEl>
                                          </p:spTgt>
                                        </p:tgtEl>
                                        <p:attrNameLst>
                                          <p:attrName>style.visibility</p:attrName>
                                        </p:attrNameLst>
                                      </p:cBhvr>
                                      <p:to>
                                        <p:strVal val="visible"/>
                                      </p:to>
                                    </p:set>
                                    <p:animEffect transition="in" filter="fade">
                                      <p:cBhvr>
                                        <p:cTn id="62" dur="500"/>
                                        <p:tgtEl>
                                          <p:spTgt spid="5">
                                            <p:txEl>
                                              <p:pRg st="12" end="12"/>
                                            </p:txEl>
                                          </p:spTgt>
                                        </p:tgtEl>
                                      </p:cBhvr>
                                    </p:animEffect>
                                  </p:childTnLst>
                                </p:cTn>
                              </p:par>
                            </p:childTnLst>
                          </p:cTn>
                        </p:par>
                        <p:par>
                          <p:cTn id="63" fill="hold">
                            <p:stCondLst>
                              <p:cond delay="1000"/>
                            </p:stCondLst>
                            <p:childTnLst>
                              <p:par>
                                <p:cTn id="64" presetID="10" presetClass="entr" presetSubtype="0" fill="hold" nodeType="afterEffect">
                                  <p:stCondLst>
                                    <p:cond delay="0"/>
                                  </p:stCondLst>
                                  <p:childTnLst>
                                    <p:set>
                                      <p:cBhvr>
                                        <p:cTn id="65" dur="1" fill="hold">
                                          <p:stCondLst>
                                            <p:cond delay="0"/>
                                          </p:stCondLst>
                                        </p:cTn>
                                        <p:tgtEl>
                                          <p:spTgt spid="5">
                                            <p:txEl>
                                              <p:pRg st="13" end="13"/>
                                            </p:txEl>
                                          </p:spTgt>
                                        </p:tgtEl>
                                        <p:attrNameLst>
                                          <p:attrName>style.visibility</p:attrName>
                                        </p:attrNameLst>
                                      </p:cBhvr>
                                      <p:to>
                                        <p:strVal val="visible"/>
                                      </p:to>
                                    </p:set>
                                    <p:animEffect transition="in" filter="fade">
                                      <p:cBhvr>
                                        <p:cTn id="66" dur="500"/>
                                        <p:tgtEl>
                                          <p:spTgt spid="5">
                                            <p:txEl>
                                              <p:pRg st="13" end="13"/>
                                            </p:txEl>
                                          </p:spTgt>
                                        </p:tgtEl>
                                      </p:cBhvr>
                                    </p:animEffect>
                                  </p:childTnLst>
                                </p:cTn>
                              </p:par>
                            </p:childTnLst>
                          </p:cTn>
                        </p:par>
                        <p:par>
                          <p:cTn id="67" fill="hold">
                            <p:stCondLst>
                              <p:cond delay="1500"/>
                            </p:stCondLst>
                            <p:childTnLst>
                              <p:par>
                                <p:cTn id="68" presetID="10" presetClass="entr" presetSubtype="0" fill="hold" nodeType="afterEffect">
                                  <p:stCondLst>
                                    <p:cond delay="0"/>
                                  </p:stCondLst>
                                  <p:childTnLst>
                                    <p:set>
                                      <p:cBhvr>
                                        <p:cTn id="69" dur="1" fill="hold">
                                          <p:stCondLst>
                                            <p:cond delay="0"/>
                                          </p:stCondLst>
                                        </p:cTn>
                                        <p:tgtEl>
                                          <p:spTgt spid="5">
                                            <p:txEl>
                                              <p:pRg st="14" end="14"/>
                                            </p:txEl>
                                          </p:spTgt>
                                        </p:tgtEl>
                                        <p:attrNameLst>
                                          <p:attrName>style.visibility</p:attrName>
                                        </p:attrNameLst>
                                      </p:cBhvr>
                                      <p:to>
                                        <p:strVal val="visible"/>
                                      </p:to>
                                    </p:set>
                                    <p:animEffect transition="in" filter="fade">
                                      <p:cBhvr>
                                        <p:cTn id="70" dur="500"/>
                                        <p:tgtEl>
                                          <p:spTgt spid="5">
                                            <p:txEl>
                                              <p:pRg st="14" end="14"/>
                                            </p:txEl>
                                          </p:spTgt>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nodeType="clickEffect">
                                  <p:stCondLst>
                                    <p:cond delay="0"/>
                                  </p:stCondLst>
                                  <p:childTnLst>
                                    <p:set>
                                      <p:cBhvr>
                                        <p:cTn id="74" dur="1" fill="hold">
                                          <p:stCondLst>
                                            <p:cond delay="0"/>
                                          </p:stCondLst>
                                        </p:cTn>
                                        <p:tgtEl>
                                          <p:spTgt spid="5">
                                            <p:txEl>
                                              <p:pRg st="15" end="15"/>
                                            </p:txEl>
                                          </p:spTgt>
                                        </p:tgtEl>
                                        <p:attrNameLst>
                                          <p:attrName>style.visibility</p:attrName>
                                        </p:attrNameLst>
                                      </p:cBhvr>
                                      <p:to>
                                        <p:strVal val="visible"/>
                                      </p:to>
                                    </p:set>
                                    <p:animEffect transition="in" filter="fade">
                                      <p:cBhvr>
                                        <p:cTn id="75" dur="500"/>
                                        <p:tgtEl>
                                          <p:spTgt spid="5">
                                            <p:txEl>
                                              <p:pRg st="15" end="15"/>
                                            </p:txEl>
                                          </p:spTgt>
                                        </p:tgtEl>
                                      </p:cBhvr>
                                    </p:animEffect>
                                  </p:childTnLst>
                                </p:cTn>
                              </p:par>
                            </p:childTnLst>
                          </p:cTn>
                        </p:par>
                        <p:par>
                          <p:cTn id="76" fill="hold">
                            <p:stCondLst>
                              <p:cond delay="500"/>
                            </p:stCondLst>
                            <p:childTnLst>
                              <p:par>
                                <p:cTn id="77" presetID="10" presetClass="entr" presetSubtype="0" fill="hold" nodeType="afterEffect">
                                  <p:stCondLst>
                                    <p:cond delay="0"/>
                                  </p:stCondLst>
                                  <p:childTnLst>
                                    <p:set>
                                      <p:cBhvr>
                                        <p:cTn id="78" dur="1" fill="hold">
                                          <p:stCondLst>
                                            <p:cond delay="0"/>
                                          </p:stCondLst>
                                        </p:cTn>
                                        <p:tgtEl>
                                          <p:spTgt spid="5">
                                            <p:txEl>
                                              <p:pRg st="16" end="16"/>
                                            </p:txEl>
                                          </p:spTgt>
                                        </p:tgtEl>
                                        <p:attrNameLst>
                                          <p:attrName>style.visibility</p:attrName>
                                        </p:attrNameLst>
                                      </p:cBhvr>
                                      <p:to>
                                        <p:strVal val="visible"/>
                                      </p:to>
                                    </p:set>
                                    <p:animEffect transition="in" filter="fade">
                                      <p:cBhvr>
                                        <p:cTn id="79" dur="500"/>
                                        <p:tgtEl>
                                          <p:spTgt spid="5">
                                            <p:txEl>
                                              <p:pRg st="16" end="16"/>
                                            </p:txEl>
                                          </p:spTgt>
                                        </p:tgtEl>
                                      </p:cBhvr>
                                    </p:animEffect>
                                  </p:childTnLst>
                                </p:cTn>
                              </p:par>
                            </p:childTnLst>
                          </p:cTn>
                        </p:par>
                        <p:par>
                          <p:cTn id="80" fill="hold">
                            <p:stCondLst>
                              <p:cond delay="1000"/>
                            </p:stCondLst>
                            <p:childTnLst>
                              <p:par>
                                <p:cTn id="81" presetID="10" presetClass="entr" presetSubtype="0" fill="hold" nodeType="afterEffect">
                                  <p:stCondLst>
                                    <p:cond delay="0"/>
                                  </p:stCondLst>
                                  <p:childTnLst>
                                    <p:set>
                                      <p:cBhvr>
                                        <p:cTn id="82" dur="1" fill="hold">
                                          <p:stCondLst>
                                            <p:cond delay="0"/>
                                          </p:stCondLst>
                                        </p:cTn>
                                        <p:tgtEl>
                                          <p:spTgt spid="5">
                                            <p:txEl>
                                              <p:pRg st="17" end="17"/>
                                            </p:txEl>
                                          </p:spTgt>
                                        </p:tgtEl>
                                        <p:attrNameLst>
                                          <p:attrName>style.visibility</p:attrName>
                                        </p:attrNameLst>
                                      </p:cBhvr>
                                      <p:to>
                                        <p:strVal val="visible"/>
                                      </p:to>
                                    </p:set>
                                    <p:animEffect transition="in" filter="fade">
                                      <p:cBhvr>
                                        <p:cTn id="83" dur="500"/>
                                        <p:tgtEl>
                                          <p:spTgt spid="5">
                                            <p:txEl>
                                              <p:pRg st="17" end="17"/>
                                            </p:txEl>
                                          </p:spTgt>
                                        </p:tgtEl>
                                      </p:cBhvr>
                                    </p:animEffect>
                                  </p:childTnLst>
                                </p:cTn>
                              </p:par>
                            </p:childTnLst>
                          </p:cTn>
                        </p:par>
                        <p:par>
                          <p:cTn id="84" fill="hold">
                            <p:stCondLst>
                              <p:cond delay="1500"/>
                            </p:stCondLst>
                            <p:childTnLst>
                              <p:par>
                                <p:cTn id="85" presetID="10" presetClass="entr" presetSubtype="0" fill="hold" nodeType="afterEffect">
                                  <p:stCondLst>
                                    <p:cond delay="0"/>
                                  </p:stCondLst>
                                  <p:childTnLst>
                                    <p:set>
                                      <p:cBhvr>
                                        <p:cTn id="86" dur="1" fill="hold">
                                          <p:stCondLst>
                                            <p:cond delay="0"/>
                                          </p:stCondLst>
                                        </p:cTn>
                                        <p:tgtEl>
                                          <p:spTgt spid="5">
                                            <p:txEl>
                                              <p:pRg st="18" end="18"/>
                                            </p:txEl>
                                          </p:spTgt>
                                        </p:tgtEl>
                                        <p:attrNameLst>
                                          <p:attrName>style.visibility</p:attrName>
                                        </p:attrNameLst>
                                      </p:cBhvr>
                                      <p:to>
                                        <p:strVal val="visible"/>
                                      </p:to>
                                    </p:set>
                                    <p:animEffect transition="in" filter="fade">
                                      <p:cBhvr>
                                        <p:cTn id="87" dur="500"/>
                                        <p:tgtEl>
                                          <p:spTgt spid="5">
                                            <p:txEl>
                                              <p:pRg st="18" end="18"/>
                                            </p:txEl>
                                          </p:spTgt>
                                        </p:tgtEl>
                                      </p:cBhvr>
                                    </p:animEffect>
                                  </p:childTnLst>
                                </p:cTn>
                              </p:par>
                            </p:childTnLst>
                          </p:cTn>
                        </p:par>
                        <p:par>
                          <p:cTn id="88" fill="hold">
                            <p:stCondLst>
                              <p:cond delay="2000"/>
                            </p:stCondLst>
                            <p:childTnLst>
                              <p:par>
                                <p:cTn id="89" presetID="10" presetClass="entr" presetSubtype="0" fill="hold" nodeType="afterEffect">
                                  <p:stCondLst>
                                    <p:cond delay="0"/>
                                  </p:stCondLst>
                                  <p:childTnLst>
                                    <p:set>
                                      <p:cBhvr>
                                        <p:cTn id="90" dur="1" fill="hold">
                                          <p:stCondLst>
                                            <p:cond delay="0"/>
                                          </p:stCondLst>
                                        </p:cTn>
                                        <p:tgtEl>
                                          <p:spTgt spid="5">
                                            <p:txEl>
                                              <p:pRg st="19" end="19"/>
                                            </p:txEl>
                                          </p:spTgt>
                                        </p:tgtEl>
                                        <p:attrNameLst>
                                          <p:attrName>style.visibility</p:attrName>
                                        </p:attrNameLst>
                                      </p:cBhvr>
                                      <p:to>
                                        <p:strVal val="visible"/>
                                      </p:to>
                                    </p:set>
                                    <p:animEffect transition="in" filter="fade">
                                      <p:cBhvr>
                                        <p:cTn id="91" dur="500"/>
                                        <p:tgtEl>
                                          <p:spTgt spid="5">
                                            <p:txEl>
                                              <p:pRg st="19" end="1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Four Horsemen of Revelation</a:t>
            </a:r>
          </a:p>
        </p:txBody>
      </p:sp>
      <p:sp>
        <p:nvSpPr>
          <p:cNvPr id="5" name="Content Placeholder 2"/>
          <p:cNvSpPr txBox="1">
            <a:spLocks/>
          </p:cNvSpPr>
          <p:nvPr/>
        </p:nvSpPr>
        <p:spPr>
          <a:xfrm>
            <a:off x="123217" y="975917"/>
            <a:ext cx="4027251" cy="4124386"/>
          </a:xfrm>
          <a:prstGeom prst="rect">
            <a:avLst/>
          </a:prstGeom>
          <a:ln w="15875">
            <a:solidFill>
              <a:schemeClr val="bg1">
                <a:lumMod val="75000"/>
                <a:lumOff val="25000"/>
              </a:schemeClr>
            </a:solidFill>
          </a:ln>
        </p:spPr>
        <p:txBody>
          <a:bodyPr vert="horz" lIns="45720" tIns="45720" rIns="45720" bIns="45720" rtlCol="0" anchor="t" anchorCtr="0">
            <a:noAutofit/>
          </a:bodyPr>
          <a:lstStyle>
            <a:lvl1pPr marL="344488" indent="-344488" algn="l" defTabSz="914400" rtl="0" eaLnBrk="1" latinLnBrk="0" hangingPunct="1">
              <a:spcBef>
                <a:spcPts val="300"/>
              </a:spcBef>
              <a:buFont typeface="Times New Roman" panose="02020603050405020304" pitchFamily="18" charset="0"/>
              <a:buChar char="†"/>
              <a:defRPr sz="2400" kern="1200">
                <a:solidFill>
                  <a:schemeClr val="bg1">
                    <a:lumMod val="85000"/>
                    <a:lumOff val="15000"/>
                  </a:schemeClr>
                </a:solidFill>
                <a:latin typeface="Times New Roman" panose="02020603050405020304" pitchFamily="18" charset="0"/>
                <a:ea typeface="+mn-ea"/>
                <a:cs typeface="Times New Roman" panose="02020603050405020304" pitchFamily="18" charset="0"/>
              </a:defRPr>
            </a:lvl1pPr>
            <a:lvl2pPr marL="687388" indent="-342900" algn="l" defTabSz="914400" rtl="0" eaLnBrk="1" latinLnBrk="0" hangingPunct="1">
              <a:spcBef>
                <a:spcPts val="300"/>
              </a:spcBef>
              <a:buFont typeface="Arial" panose="020B0604020202020204" pitchFamily="34" charset="0"/>
              <a:buChar char="•"/>
              <a:defRPr sz="2000" kern="1200">
                <a:solidFill>
                  <a:schemeClr val="bg1">
                    <a:lumMod val="85000"/>
                    <a:lumOff val="15000"/>
                  </a:schemeClr>
                </a:solidFill>
                <a:latin typeface="Times New Roman" panose="02020603050405020304" pitchFamily="18" charset="0"/>
                <a:ea typeface="+mn-ea"/>
                <a:cs typeface="Times New Roman" panose="02020603050405020304" pitchFamily="18" charset="0"/>
              </a:defRPr>
            </a:lvl2pPr>
            <a:lvl3pPr marL="1031875" indent="-344488" algn="l" defTabSz="914400" rtl="0" eaLnBrk="1" latinLnBrk="0" hangingPunct="1">
              <a:spcBef>
                <a:spcPts val="300"/>
              </a:spcBef>
              <a:buFont typeface="Times New Roman" panose="02020603050405020304" pitchFamily="18" charset="0"/>
              <a:buChar char="−"/>
              <a:defRPr sz="1600" kern="1200">
                <a:solidFill>
                  <a:schemeClr val="bg1">
                    <a:lumMod val="85000"/>
                    <a:lumOff val="15000"/>
                  </a:schemeClr>
                </a:solidFill>
                <a:latin typeface="Times New Roman" panose="02020603050405020304" pitchFamily="18" charset="0"/>
                <a:ea typeface="+mn-ea"/>
                <a:cs typeface="Times New Roman" panose="02020603050405020304" pitchFamily="18" charset="0"/>
              </a:defRPr>
            </a:lvl3pPr>
            <a:lvl4pPr marL="1374775" indent="-342900" algn="l" defTabSz="914400" rtl="0" eaLnBrk="1" latinLnBrk="0" hangingPunct="1">
              <a:spcBef>
                <a:spcPts val="300"/>
              </a:spcBef>
              <a:buFont typeface="Wingdings" panose="05000000000000000000" pitchFamily="2" charset="2"/>
              <a:buChar char="§"/>
              <a:defRPr sz="1400" kern="1200">
                <a:solidFill>
                  <a:schemeClr val="bg1">
                    <a:lumMod val="85000"/>
                    <a:lumOff val="15000"/>
                  </a:schemeClr>
                </a:solidFill>
                <a:latin typeface="Times New Roman" panose="02020603050405020304" pitchFamily="18" charset="0"/>
                <a:ea typeface="+mn-ea"/>
                <a:cs typeface="Times New Roman" panose="02020603050405020304" pitchFamily="18" charset="0"/>
              </a:defRPr>
            </a:lvl4pPr>
            <a:lvl5pPr marL="1711325" indent="-336550" algn="l" defTabSz="914400" rtl="0" eaLnBrk="1" latinLnBrk="0" hangingPunct="1">
              <a:spcBef>
                <a:spcPts val="300"/>
              </a:spcBef>
              <a:buSzPct val="50000"/>
              <a:buFont typeface="Wingdings" panose="05000000000000000000" pitchFamily="2" charset="2"/>
              <a:buChar char="q"/>
              <a:defRPr sz="1400" kern="1200">
                <a:solidFill>
                  <a:schemeClr val="bg1">
                    <a:lumMod val="85000"/>
                    <a:lumOff val="15000"/>
                  </a:schemeClr>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nSpc>
                <a:spcPct val="95000"/>
              </a:lnSpc>
              <a:spcBef>
                <a:spcPts val="0"/>
              </a:spcBef>
              <a:buNone/>
            </a:pPr>
            <a:r>
              <a:rPr lang="en-US" sz="1600" b="1" dirty="0">
                <a:solidFill>
                  <a:srgbClr val="800000"/>
                </a:solidFill>
              </a:rPr>
              <a:t>Revelation 6</a:t>
            </a:r>
          </a:p>
          <a:p>
            <a:pPr>
              <a:lnSpc>
                <a:spcPct val="95000"/>
              </a:lnSpc>
              <a:spcBef>
                <a:spcPts val="0"/>
              </a:spcBef>
            </a:pPr>
            <a:r>
              <a:rPr lang="en-US" sz="1400" dirty="0"/>
              <a:t>Each unleashed by opening a seal.</a:t>
            </a:r>
          </a:p>
          <a:p>
            <a:pPr>
              <a:lnSpc>
                <a:spcPct val="95000"/>
              </a:lnSpc>
              <a:spcBef>
                <a:spcPts val="0"/>
              </a:spcBef>
            </a:pPr>
            <a:r>
              <a:rPr lang="en-US" sz="1400" dirty="0"/>
              <a:t>Each introduced by a different </a:t>
            </a:r>
            <a:r>
              <a:rPr lang="en-US" sz="1400" i="1" dirty="0">
                <a:solidFill>
                  <a:srgbClr val="800000"/>
                </a:solidFill>
              </a:rPr>
              <a:t>“living creature”</a:t>
            </a:r>
            <a:r>
              <a:rPr lang="en-US" sz="1400" i="1" dirty="0"/>
              <a:t>.</a:t>
            </a:r>
          </a:p>
          <a:p>
            <a:pPr>
              <a:lnSpc>
                <a:spcPct val="95000"/>
              </a:lnSpc>
              <a:spcBef>
                <a:spcPts val="0"/>
              </a:spcBef>
            </a:pPr>
            <a:r>
              <a:rPr lang="en-US" sz="1400" b="1" i="1" dirty="0"/>
              <a:t>White Horse</a:t>
            </a:r>
          </a:p>
          <a:p>
            <a:pPr marL="569913" lvl="1" indent="-225425">
              <a:lnSpc>
                <a:spcPct val="95000"/>
              </a:lnSpc>
              <a:spcBef>
                <a:spcPts val="0"/>
              </a:spcBef>
            </a:pPr>
            <a:r>
              <a:rPr lang="en-US" sz="1200" dirty="0"/>
              <a:t>Bow</a:t>
            </a:r>
          </a:p>
          <a:p>
            <a:pPr marL="569913" lvl="1" indent="-225425">
              <a:lnSpc>
                <a:spcPct val="95000"/>
              </a:lnSpc>
              <a:spcBef>
                <a:spcPts val="0"/>
              </a:spcBef>
            </a:pPr>
            <a:r>
              <a:rPr lang="en-US" sz="1200" dirty="0"/>
              <a:t>Given a Crown (</a:t>
            </a:r>
            <a:r>
              <a:rPr lang="en-US" sz="1200" i="1" dirty="0" err="1"/>
              <a:t>stephanos</a:t>
            </a:r>
            <a:r>
              <a:rPr lang="en-US" sz="1200" dirty="0"/>
              <a:t>)</a:t>
            </a:r>
          </a:p>
          <a:p>
            <a:pPr marL="569913" lvl="1" indent="-225425">
              <a:lnSpc>
                <a:spcPct val="95000"/>
              </a:lnSpc>
              <a:spcBef>
                <a:spcPts val="0"/>
              </a:spcBef>
            </a:pPr>
            <a:r>
              <a:rPr lang="en-US" sz="1200" i="1" dirty="0">
                <a:solidFill>
                  <a:srgbClr val="800000"/>
                </a:solidFill>
              </a:rPr>
              <a:t>“Went out conquering and to conquer”</a:t>
            </a:r>
          </a:p>
          <a:p>
            <a:pPr>
              <a:lnSpc>
                <a:spcPct val="95000"/>
              </a:lnSpc>
              <a:spcBef>
                <a:spcPts val="0"/>
              </a:spcBef>
            </a:pPr>
            <a:r>
              <a:rPr lang="en-US" sz="1400" b="1" i="1" dirty="0"/>
              <a:t>Fiery, Red Horse</a:t>
            </a:r>
          </a:p>
          <a:p>
            <a:pPr marL="569913" lvl="1" indent="-225425">
              <a:lnSpc>
                <a:spcPct val="95000"/>
              </a:lnSpc>
              <a:spcBef>
                <a:spcPts val="0"/>
              </a:spcBef>
            </a:pPr>
            <a:r>
              <a:rPr lang="en-US" sz="1200" dirty="0"/>
              <a:t>Granted to take peace from earth</a:t>
            </a:r>
          </a:p>
          <a:p>
            <a:pPr marL="569913" lvl="1" indent="-225425">
              <a:lnSpc>
                <a:spcPct val="95000"/>
              </a:lnSpc>
              <a:spcBef>
                <a:spcPts val="0"/>
              </a:spcBef>
            </a:pPr>
            <a:r>
              <a:rPr lang="en-US" sz="1200" dirty="0"/>
              <a:t>People kill one another</a:t>
            </a:r>
          </a:p>
          <a:p>
            <a:pPr marL="569913" lvl="1" indent="-225425">
              <a:lnSpc>
                <a:spcPct val="95000"/>
              </a:lnSpc>
              <a:spcBef>
                <a:spcPts val="0"/>
              </a:spcBef>
            </a:pPr>
            <a:r>
              <a:rPr lang="en-US" sz="1200" dirty="0"/>
              <a:t>Given a great sword</a:t>
            </a:r>
          </a:p>
          <a:p>
            <a:pPr>
              <a:lnSpc>
                <a:spcPct val="95000"/>
              </a:lnSpc>
              <a:spcBef>
                <a:spcPts val="0"/>
              </a:spcBef>
            </a:pPr>
            <a:r>
              <a:rPr lang="en-US" sz="1400" b="1" i="1" dirty="0"/>
              <a:t>Black Horse</a:t>
            </a:r>
          </a:p>
          <a:p>
            <a:pPr marL="569913" lvl="1" indent="-225425">
              <a:lnSpc>
                <a:spcPct val="95000"/>
              </a:lnSpc>
              <a:spcBef>
                <a:spcPts val="0"/>
              </a:spcBef>
            </a:pPr>
            <a:r>
              <a:rPr lang="en-US" sz="1200" i="1" dirty="0">
                <a:solidFill>
                  <a:srgbClr val="800000"/>
                </a:solidFill>
              </a:rPr>
              <a:t>“Pair of scales in his hand”</a:t>
            </a:r>
          </a:p>
          <a:p>
            <a:pPr marL="569913" lvl="1" indent="-225425">
              <a:lnSpc>
                <a:spcPct val="95000"/>
              </a:lnSpc>
              <a:spcBef>
                <a:spcPts val="0"/>
              </a:spcBef>
            </a:pPr>
            <a:r>
              <a:rPr lang="en-US" sz="1200" dirty="0"/>
              <a:t>Common foods increase price</a:t>
            </a:r>
          </a:p>
          <a:p>
            <a:pPr marL="569913" lvl="1" indent="-225425">
              <a:lnSpc>
                <a:spcPct val="95000"/>
              </a:lnSpc>
              <a:spcBef>
                <a:spcPts val="0"/>
              </a:spcBef>
            </a:pPr>
            <a:r>
              <a:rPr lang="en-US" sz="1200" i="1" dirty="0">
                <a:solidFill>
                  <a:srgbClr val="800000"/>
                </a:solidFill>
              </a:rPr>
              <a:t>“Do not harm the oil and the wine”</a:t>
            </a:r>
            <a:endParaRPr lang="en-US" sz="1200" i="1" dirty="0"/>
          </a:p>
          <a:p>
            <a:pPr>
              <a:lnSpc>
                <a:spcPct val="95000"/>
              </a:lnSpc>
              <a:spcBef>
                <a:spcPts val="0"/>
              </a:spcBef>
            </a:pPr>
            <a:r>
              <a:rPr lang="en-US" sz="1400" b="1" i="1" dirty="0"/>
              <a:t>Pale Horse</a:t>
            </a:r>
          </a:p>
          <a:p>
            <a:pPr marL="569913" lvl="1" indent="-225425">
              <a:lnSpc>
                <a:spcPct val="95000"/>
              </a:lnSpc>
              <a:spcBef>
                <a:spcPts val="0"/>
              </a:spcBef>
            </a:pPr>
            <a:r>
              <a:rPr lang="en-US" sz="1200" i="1" dirty="0">
                <a:solidFill>
                  <a:srgbClr val="800000"/>
                </a:solidFill>
              </a:rPr>
              <a:t>“Name of him who sat on it was Death”</a:t>
            </a:r>
          </a:p>
          <a:p>
            <a:pPr marL="569913" lvl="1" indent="-225425">
              <a:lnSpc>
                <a:spcPct val="95000"/>
              </a:lnSpc>
              <a:spcBef>
                <a:spcPts val="0"/>
              </a:spcBef>
            </a:pPr>
            <a:r>
              <a:rPr lang="en-US" sz="1200" i="1" dirty="0">
                <a:solidFill>
                  <a:srgbClr val="800000"/>
                </a:solidFill>
              </a:rPr>
              <a:t>“Hades followed with him”</a:t>
            </a:r>
          </a:p>
          <a:p>
            <a:pPr marL="569913" lvl="1" indent="-225425">
              <a:lnSpc>
                <a:spcPct val="95000"/>
              </a:lnSpc>
              <a:spcBef>
                <a:spcPts val="0"/>
              </a:spcBef>
            </a:pPr>
            <a:r>
              <a:rPr lang="en-US" sz="1200" i="1" dirty="0">
                <a:solidFill>
                  <a:srgbClr val="800000"/>
                </a:solidFill>
              </a:rPr>
              <a:t>“Power given to them over fourth of earth to kill”</a:t>
            </a:r>
          </a:p>
          <a:p>
            <a:pPr marL="569913" lvl="1" indent="-225425">
              <a:lnSpc>
                <a:spcPct val="95000"/>
              </a:lnSpc>
              <a:spcBef>
                <a:spcPts val="0"/>
              </a:spcBef>
            </a:pPr>
            <a:r>
              <a:rPr lang="en-US" sz="1200" dirty="0"/>
              <a:t>With sword, hunger, death, and by beasts of earth.</a:t>
            </a:r>
          </a:p>
        </p:txBody>
      </p:sp>
      <p:sp>
        <p:nvSpPr>
          <p:cNvPr id="6" name="Content Placeholder 2"/>
          <p:cNvSpPr>
            <a:spLocks noGrp="1"/>
          </p:cNvSpPr>
          <p:nvPr>
            <p:ph sz="quarter" idx="10"/>
          </p:nvPr>
        </p:nvSpPr>
        <p:spPr>
          <a:xfrm>
            <a:off x="4249850" y="975917"/>
            <a:ext cx="4846649" cy="4144488"/>
          </a:xfrm>
        </p:spPr>
        <p:txBody>
          <a:bodyPr/>
          <a:lstStyle/>
          <a:p>
            <a:pPr>
              <a:spcBef>
                <a:spcPts val="200"/>
              </a:spcBef>
            </a:pPr>
            <a:r>
              <a:rPr lang="en-US" sz="1700" dirty="0"/>
              <a:t>Like in </a:t>
            </a:r>
            <a:r>
              <a:rPr lang="en-US" sz="1700" b="1" dirty="0">
                <a:solidFill>
                  <a:srgbClr val="800000"/>
                </a:solidFill>
              </a:rPr>
              <a:t>Zechariah</a:t>
            </a:r>
            <a:r>
              <a:rPr lang="en-US" sz="1700" dirty="0"/>
              <a:t>, unleashed agents of vengeance sent to reckon and bring peace to God’s Spirit.</a:t>
            </a:r>
          </a:p>
          <a:p>
            <a:pPr>
              <a:spcBef>
                <a:spcPts val="200"/>
              </a:spcBef>
              <a:buFont typeface="+mj-lt"/>
              <a:buAutoNum type="arabicPeriod"/>
            </a:pPr>
            <a:r>
              <a:rPr lang="en-US" sz="1700" dirty="0"/>
              <a:t>Represent military conquest – victory of external conquerors and invaders (e.g., Parthia).</a:t>
            </a:r>
          </a:p>
          <a:p>
            <a:pPr marL="342900" indent="-342900">
              <a:spcBef>
                <a:spcPts val="200"/>
              </a:spcBef>
              <a:buFont typeface="+mj-lt"/>
              <a:buAutoNum type="arabicPeriod"/>
            </a:pPr>
            <a:endParaRPr lang="en-US" sz="1700" dirty="0"/>
          </a:p>
          <a:p>
            <a:pPr>
              <a:spcBef>
                <a:spcPts val="200"/>
              </a:spcBef>
              <a:buFont typeface="+mj-lt"/>
              <a:buAutoNum type="arabicPeriod"/>
            </a:pPr>
            <a:r>
              <a:rPr lang="en-US" sz="1700" dirty="0"/>
              <a:t>Represent internal strife, treachery, people turning on each other (</a:t>
            </a:r>
            <a:r>
              <a:rPr lang="en-US" sz="1700" i="1" dirty="0">
                <a:solidFill>
                  <a:srgbClr val="800000"/>
                </a:solidFill>
              </a:rPr>
              <a:t>“spirit of ill will”</a:t>
            </a:r>
            <a:r>
              <a:rPr lang="en-US" sz="1700" dirty="0"/>
              <a:t>, </a:t>
            </a:r>
            <a:r>
              <a:rPr lang="en-US" sz="1700" b="1" dirty="0">
                <a:solidFill>
                  <a:srgbClr val="800000"/>
                </a:solidFill>
              </a:rPr>
              <a:t>Judges 9:7-24; Zec. 8:10-17; 14:13</a:t>
            </a:r>
            <a:r>
              <a:rPr lang="en-US" sz="1700" dirty="0"/>
              <a:t>;</a:t>
            </a:r>
            <a:r>
              <a:rPr lang="en-US" sz="1700" dirty="0">
                <a:solidFill>
                  <a:srgbClr val="800000"/>
                </a:solidFill>
              </a:rPr>
              <a:t> </a:t>
            </a:r>
            <a:r>
              <a:rPr lang="en-US" sz="1700" i="1" dirty="0">
                <a:solidFill>
                  <a:srgbClr val="800000"/>
                </a:solidFill>
              </a:rPr>
              <a:t>“iron, clay”</a:t>
            </a:r>
            <a:r>
              <a:rPr lang="en-US" sz="1700" dirty="0">
                <a:solidFill>
                  <a:srgbClr val="800000"/>
                </a:solidFill>
              </a:rPr>
              <a:t>,</a:t>
            </a:r>
            <a:r>
              <a:rPr lang="en-US" sz="1700" b="1" dirty="0">
                <a:solidFill>
                  <a:srgbClr val="800000"/>
                </a:solidFill>
              </a:rPr>
              <a:t> Dan. 2:41-43</a:t>
            </a:r>
            <a:r>
              <a:rPr lang="en-US" sz="1700" dirty="0"/>
              <a:t>).</a:t>
            </a:r>
          </a:p>
          <a:p>
            <a:pPr>
              <a:spcBef>
                <a:spcPts val="200"/>
              </a:spcBef>
              <a:buFont typeface="+mj-lt"/>
              <a:buAutoNum type="arabicPeriod"/>
            </a:pPr>
            <a:r>
              <a:rPr lang="en-US" sz="1700" dirty="0"/>
              <a:t>Represent economic disasters – eating food by measure (</a:t>
            </a:r>
            <a:r>
              <a:rPr lang="en-US" sz="1700" b="1" dirty="0">
                <a:solidFill>
                  <a:srgbClr val="800000"/>
                </a:solidFill>
              </a:rPr>
              <a:t>Lev. 26:26-29; Lam. 5:10</a:t>
            </a:r>
            <a:r>
              <a:rPr lang="en-US" sz="1700" dirty="0"/>
              <a:t>) – famines, siege, etc. (</a:t>
            </a:r>
            <a:r>
              <a:rPr lang="en-US" sz="1700" b="1" dirty="0">
                <a:solidFill>
                  <a:srgbClr val="800000"/>
                </a:solidFill>
              </a:rPr>
              <a:t>Eze. 4:9-17; 2 Kings 6:25-30</a:t>
            </a:r>
            <a:r>
              <a:rPr lang="en-US" sz="1700" dirty="0"/>
              <a:t>).</a:t>
            </a:r>
          </a:p>
          <a:p>
            <a:pPr>
              <a:spcBef>
                <a:spcPts val="200"/>
              </a:spcBef>
              <a:buFont typeface="+mj-lt"/>
              <a:buAutoNum type="arabicPeriod"/>
            </a:pPr>
            <a:r>
              <a:rPr lang="en-US" sz="1700" dirty="0"/>
              <a:t>Represent significant death (but not everyone) caused by all the previous and additional natural disasters (</a:t>
            </a:r>
            <a:r>
              <a:rPr lang="en-US" sz="1700" b="1" dirty="0">
                <a:solidFill>
                  <a:srgbClr val="800000"/>
                </a:solidFill>
              </a:rPr>
              <a:t>Ezekiel 5:5-17; </a:t>
            </a:r>
            <a:r>
              <a:rPr lang="en-US" sz="1700" b="1" u="sng" dirty="0">
                <a:solidFill>
                  <a:srgbClr val="800000"/>
                </a:solidFill>
              </a:rPr>
              <a:t>14:13-21</a:t>
            </a:r>
            <a:r>
              <a:rPr lang="en-US" sz="1700" dirty="0">
                <a:solidFill>
                  <a:srgbClr val="800000"/>
                </a:solidFill>
              </a:rPr>
              <a:t>, </a:t>
            </a:r>
            <a:r>
              <a:rPr lang="en-US" sz="1700" i="1" dirty="0">
                <a:solidFill>
                  <a:srgbClr val="800000"/>
                </a:solidFill>
              </a:rPr>
              <a:t>“My </a:t>
            </a:r>
            <a:r>
              <a:rPr lang="en-US" sz="1700" b="1" i="1" u="sng" dirty="0">
                <a:solidFill>
                  <a:srgbClr val="800000"/>
                </a:solidFill>
              </a:rPr>
              <a:t>four</a:t>
            </a:r>
            <a:r>
              <a:rPr lang="en-US" sz="1700" i="1" dirty="0">
                <a:solidFill>
                  <a:srgbClr val="800000"/>
                </a:solidFill>
              </a:rPr>
              <a:t> severe judgments”</a:t>
            </a:r>
            <a:r>
              <a:rPr lang="en-US" sz="1700" dirty="0"/>
              <a:t>).</a:t>
            </a:r>
          </a:p>
        </p:txBody>
      </p:sp>
    </p:spTree>
    <p:extLst>
      <p:ext uri="{BB962C8B-B14F-4D97-AF65-F5344CB8AC3E}">
        <p14:creationId xmlns:p14="http://schemas.microsoft.com/office/powerpoint/2010/main" val="4114993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fade">
                                      <p:cBhvr>
                                        <p:cTn id="11" dur="500"/>
                                        <p:tgtEl>
                                          <p:spTgt spid="6">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6">
                                            <p:txEl>
                                              <p:pRg st="1" end="1"/>
                                            </p:txEl>
                                          </p:spTgt>
                                        </p:tgtEl>
                                        <p:attrNameLst>
                                          <p:attrName>style.visibility</p:attrName>
                                        </p:attrNameLst>
                                      </p:cBhvr>
                                      <p:to>
                                        <p:strVal val="visible"/>
                                      </p:to>
                                    </p:set>
                                    <p:animEffect transition="in" filter="fade">
                                      <p:cBhvr>
                                        <p:cTn id="16" dur="500"/>
                                        <p:tgtEl>
                                          <p:spTgt spid="6">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6">
                                            <p:txEl>
                                              <p:pRg st="3" end="3"/>
                                            </p:txEl>
                                          </p:spTgt>
                                        </p:tgtEl>
                                        <p:attrNameLst>
                                          <p:attrName>style.visibility</p:attrName>
                                        </p:attrNameLst>
                                      </p:cBhvr>
                                      <p:to>
                                        <p:strVal val="visible"/>
                                      </p:to>
                                    </p:set>
                                    <p:animEffect transition="in" filter="fade">
                                      <p:cBhvr>
                                        <p:cTn id="21" dur="500"/>
                                        <p:tgtEl>
                                          <p:spTgt spid="6">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6">
                                            <p:txEl>
                                              <p:pRg st="4" end="4"/>
                                            </p:txEl>
                                          </p:spTgt>
                                        </p:tgtEl>
                                        <p:attrNameLst>
                                          <p:attrName>style.visibility</p:attrName>
                                        </p:attrNameLst>
                                      </p:cBhvr>
                                      <p:to>
                                        <p:strVal val="visible"/>
                                      </p:to>
                                    </p:set>
                                    <p:animEffect transition="in" filter="fade">
                                      <p:cBhvr>
                                        <p:cTn id="26" dur="500"/>
                                        <p:tgtEl>
                                          <p:spTgt spid="6">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6">
                                            <p:txEl>
                                              <p:pRg st="5" end="5"/>
                                            </p:txEl>
                                          </p:spTgt>
                                        </p:tgtEl>
                                        <p:attrNameLst>
                                          <p:attrName>style.visibility</p:attrName>
                                        </p:attrNameLst>
                                      </p:cBhvr>
                                      <p:to>
                                        <p:strVal val="visible"/>
                                      </p:to>
                                    </p:set>
                                    <p:animEffect transition="in" filter="fade">
                                      <p:cBhvr>
                                        <p:cTn id="31"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Alternative Idealist View</a:t>
            </a:r>
            <a:endParaRPr lang="en-US" dirty="0"/>
          </a:p>
        </p:txBody>
      </p:sp>
      <p:sp>
        <p:nvSpPr>
          <p:cNvPr id="3" name="Content Placeholder 2"/>
          <p:cNvSpPr>
            <a:spLocks noGrp="1"/>
          </p:cNvSpPr>
          <p:nvPr>
            <p:ph sz="quarter" idx="10"/>
          </p:nvPr>
        </p:nvSpPr>
        <p:spPr/>
        <p:txBody>
          <a:bodyPr/>
          <a:lstStyle/>
          <a:p>
            <a:pPr>
              <a:lnSpc>
                <a:spcPct val="95000"/>
              </a:lnSpc>
              <a:spcBef>
                <a:spcPts val="0"/>
              </a:spcBef>
            </a:pPr>
            <a:r>
              <a:rPr lang="en-US" sz="2000" dirty="0"/>
              <a:t>Chapter 5 represents the worthiness of Christ to execute the gospel (i.e., come to earth, become the Lamb).</a:t>
            </a:r>
          </a:p>
          <a:p>
            <a:pPr>
              <a:lnSpc>
                <a:spcPct val="95000"/>
              </a:lnSpc>
              <a:spcBef>
                <a:spcPts val="0"/>
              </a:spcBef>
            </a:pPr>
            <a:r>
              <a:rPr lang="en-US" sz="2000" dirty="0"/>
              <a:t>Rider on </a:t>
            </a:r>
            <a:r>
              <a:rPr lang="en-US" sz="2000" b="1" i="1" dirty="0"/>
              <a:t>white</a:t>
            </a:r>
            <a:r>
              <a:rPr lang="en-US" sz="2000" dirty="0"/>
              <a:t> horse is Jesus, through Christianity converting lost souls, conquering in the Messianic kingdom (</a:t>
            </a:r>
            <a:r>
              <a:rPr lang="en-US" sz="2000" b="1" dirty="0">
                <a:solidFill>
                  <a:srgbClr val="800000"/>
                </a:solidFill>
              </a:rPr>
              <a:t>Daniel 2:44; Ephesians 2:17</a:t>
            </a:r>
            <a:r>
              <a:rPr lang="en-US" sz="2000" dirty="0"/>
              <a:t>).</a:t>
            </a:r>
          </a:p>
          <a:p>
            <a:pPr>
              <a:lnSpc>
                <a:spcPct val="95000"/>
              </a:lnSpc>
              <a:spcBef>
                <a:spcPts val="0"/>
              </a:spcBef>
            </a:pPr>
            <a:r>
              <a:rPr lang="en-US" sz="2000" dirty="0"/>
              <a:t>God is referred to using a bow to conqueror (</a:t>
            </a:r>
            <a:r>
              <a:rPr lang="en-US" sz="2000" b="1" dirty="0">
                <a:solidFill>
                  <a:srgbClr val="800000"/>
                </a:solidFill>
              </a:rPr>
              <a:t>Psalm 7:10-13; 45:3-6; Hab. 3:8-9</a:t>
            </a:r>
            <a:r>
              <a:rPr lang="en-US" sz="2000" dirty="0"/>
              <a:t>).</a:t>
            </a:r>
          </a:p>
          <a:p>
            <a:pPr>
              <a:lnSpc>
                <a:spcPct val="95000"/>
              </a:lnSpc>
              <a:spcBef>
                <a:spcPts val="0"/>
              </a:spcBef>
            </a:pPr>
            <a:r>
              <a:rPr lang="en-US" sz="2000" b="1" i="1" dirty="0"/>
              <a:t>Red</a:t>
            </a:r>
            <a:r>
              <a:rPr lang="en-US" sz="2000" dirty="0"/>
              <a:t> horse represents persecution that follows conversion (</a:t>
            </a:r>
            <a:r>
              <a:rPr lang="en-US" sz="2000" b="1" dirty="0">
                <a:solidFill>
                  <a:srgbClr val="800000"/>
                </a:solidFill>
              </a:rPr>
              <a:t>Matthew 10:16-42</a:t>
            </a:r>
            <a:r>
              <a:rPr lang="en-US" sz="2000" dirty="0"/>
              <a:t>.  Compare parallel usage of sword, peace, and family.).</a:t>
            </a:r>
          </a:p>
          <a:p>
            <a:pPr>
              <a:lnSpc>
                <a:spcPct val="95000"/>
              </a:lnSpc>
              <a:spcBef>
                <a:spcPts val="0"/>
              </a:spcBef>
            </a:pPr>
            <a:r>
              <a:rPr lang="en-US" sz="2000" b="1" i="1" dirty="0"/>
              <a:t>Black</a:t>
            </a:r>
            <a:r>
              <a:rPr lang="en-US" sz="2000" dirty="0"/>
              <a:t> horse represents economic persecution.  Rich will oppress poor Christians by overcharging them.</a:t>
            </a:r>
          </a:p>
          <a:p>
            <a:pPr>
              <a:lnSpc>
                <a:spcPct val="95000"/>
              </a:lnSpc>
              <a:spcBef>
                <a:spcPts val="0"/>
              </a:spcBef>
            </a:pPr>
            <a:r>
              <a:rPr lang="en-US" sz="2000" b="1" i="1" dirty="0"/>
              <a:t>Gray</a:t>
            </a:r>
            <a:r>
              <a:rPr lang="en-US" sz="2000" dirty="0"/>
              <a:t> horse represents death that follows – both to Christians and persecutors.</a:t>
            </a:r>
          </a:p>
          <a:p>
            <a:pPr>
              <a:lnSpc>
                <a:spcPct val="95000"/>
              </a:lnSpc>
              <a:spcBef>
                <a:spcPts val="0"/>
              </a:spcBef>
            </a:pPr>
            <a:r>
              <a:rPr lang="en-US" sz="2000" dirty="0"/>
              <a:t>Although there is much truth to this being a valid timeline or process …</a:t>
            </a:r>
          </a:p>
          <a:p>
            <a:pPr>
              <a:lnSpc>
                <a:spcPct val="95000"/>
              </a:lnSpc>
              <a:spcBef>
                <a:spcPts val="0"/>
              </a:spcBef>
            </a:pPr>
            <a:r>
              <a:rPr lang="en-US" sz="2000" dirty="0"/>
              <a:t>Which view best fits OT usage of symbols?</a:t>
            </a:r>
          </a:p>
          <a:p>
            <a:pPr>
              <a:lnSpc>
                <a:spcPct val="95000"/>
              </a:lnSpc>
              <a:spcBef>
                <a:spcPts val="0"/>
              </a:spcBef>
            </a:pPr>
            <a:r>
              <a:rPr lang="en-US" sz="2000" dirty="0"/>
              <a:t>Which view fits timeline of context?  (See chapter 5 and 7.)</a:t>
            </a:r>
          </a:p>
          <a:p>
            <a:pPr>
              <a:lnSpc>
                <a:spcPct val="95000"/>
              </a:lnSpc>
              <a:spcBef>
                <a:spcPts val="0"/>
              </a:spcBef>
            </a:pPr>
            <a:r>
              <a:rPr lang="en-US" sz="2000" dirty="0"/>
              <a:t>Which view best addresses the tribulation of the saints?</a:t>
            </a:r>
          </a:p>
          <a:p>
            <a:pPr>
              <a:lnSpc>
                <a:spcPct val="95000"/>
              </a:lnSpc>
              <a:spcBef>
                <a:spcPts val="0"/>
              </a:spcBef>
            </a:pPr>
            <a:endParaRPr lang="en-US" sz="2000" dirty="0"/>
          </a:p>
        </p:txBody>
      </p:sp>
    </p:spTree>
    <p:extLst>
      <p:ext uri="{BB962C8B-B14F-4D97-AF65-F5344CB8AC3E}">
        <p14:creationId xmlns:p14="http://schemas.microsoft.com/office/powerpoint/2010/main" val="1901406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fade">
                                      <p:cBhvr>
                                        <p:cTn id="5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Could Jesus Be Rider on White Horse?</a:t>
            </a:r>
          </a:p>
        </p:txBody>
      </p:sp>
      <p:sp>
        <p:nvSpPr>
          <p:cNvPr id="3" name="Content Placeholder 2"/>
          <p:cNvSpPr>
            <a:spLocks noGrp="1"/>
          </p:cNvSpPr>
          <p:nvPr>
            <p:ph sz="quarter" idx="10"/>
          </p:nvPr>
        </p:nvSpPr>
        <p:spPr/>
        <p:txBody>
          <a:bodyPr/>
          <a:lstStyle/>
          <a:p>
            <a:pPr marL="457200" lvl="0" indent="-457200">
              <a:spcBef>
                <a:spcPts val="200"/>
              </a:spcBef>
              <a:buFont typeface="+mj-lt"/>
              <a:buAutoNum type="arabicPeriod" startAt="2"/>
            </a:pPr>
            <a:r>
              <a:rPr lang="en-US" dirty="0"/>
              <a:t>Who could be represented by the rider on the white horse?  How does this fit with the chronology established in chapters </a:t>
            </a:r>
            <a:r>
              <a:rPr lang="en-US" b="1" dirty="0">
                <a:solidFill>
                  <a:srgbClr val="800000"/>
                </a:solidFill>
              </a:rPr>
              <a:t>1</a:t>
            </a:r>
            <a:r>
              <a:rPr lang="en-US" dirty="0"/>
              <a:t>, </a:t>
            </a:r>
            <a:r>
              <a:rPr lang="en-US" b="1" dirty="0">
                <a:solidFill>
                  <a:srgbClr val="800000"/>
                </a:solidFill>
              </a:rPr>
              <a:t>4</a:t>
            </a:r>
            <a:r>
              <a:rPr lang="en-US" dirty="0"/>
              <a:t>, and </a:t>
            </a:r>
            <a:r>
              <a:rPr lang="en-US" b="1" dirty="0">
                <a:solidFill>
                  <a:srgbClr val="800000"/>
                </a:solidFill>
              </a:rPr>
              <a:t>5</a:t>
            </a:r>
            <a:r>
              <a:rPr lang="en-US" dirty="0"/>
              <a:t>?</a:t>
            </a:r>
          </a:p>
          <a:p>
            <a:pPr marL="0" indent="0">
              <a:spcBef>
                <a:spcPts val="200"/>
              </a:spcBef>
              <a:buNone/>
            </a:pPr>
            <a:r>
              <a:rPr lang="en-US" i="1" dirty="0">
                <a:solidFill>
                  <a:srgbClr val="800000"/>
                </a:solidFill>
              </a:rPr>
              <a:t>Now I saw </a:t>
            </a:r>
            <a:r>
              <a:rPr lang="en-US" b="1" i="1" dirty="0">
                <a:solidFill>
                  <a:srgbClr val="800000"/>
                </a:solidFill>
              </a:rPr>
              <a:t>when </a:t>
            </a:r>
            <a:r>
              <a:rPr lang="en-US" b="1" i="1" u="sng" dirty="0">
                <a:solidFill>
                  <a:srgbClr val="800000"/>
                </a:solidFill>
              </a:rPr>
              <a:t>the Lamb opened</a:t>
            </a:r>
            <a:r>
              <a:rPr lang="en-US" b="1" i="1" dirty="0">
                <a:solidFill>
                  <a:srgbClr val="800000"/>
                </a:solidFill>
              </a:rPr>
              <a:t> one of the seals</a:t>
            </a:r>
            <a:r>
              <a:rPr lang="en-US" i="1" dirty="0">
                <a:solidFill>
                  <a:srgbClr val="800000"/>
                </a:solidFill>
              </a:rPr>
              <a:t>; and I heard one of the four living creatures saying with a voice like thunder, “Come and see.”  And I looked, and behold, </a:t>
            </a:r>
            <a:r>
              <a:rPr lang="en-US" b="1" i="1" dirty="0">
                <a:solidFill>
                  <a:srgbClr val="800000"/>
                </a:solidFill>
              </a:rPr>
              <a:t>a white </a:t>
            </a:r>
            <a:r>
              <a:rPr lang="en-US" b="1" i="1" u="sng" dirty="0">
                <a:solidFill>
                  <a:srgbClr val="800000"/>
                </a:solidFill>
              </a:rPr>
              <a:t>horse</a:t>
            </a:r>
            <a:r>
              <a:rPr lang="en-US" i="1" dirty="0">
                <a:solidFill>
                  <a:srgbClr val="800000"/>
                </a:solidFill>
              </a:rPr>
              <a:t>. He who sat on it </a:t>
            </a:r>
            <a:r>
              <a:rPr lang="en-US" b="1" i="1" dirty="0">
                <a:solidFill>
                  <a:srgbClr val="800000"/>
                </a:solidFill>
              </a:rPr>
              <a:t>had a bow</a:t>
            </a:r>
            <a:r>
              <a:rPr lang="en-US" i="1" dirty="0">
                <a:solidFill>
                  <a:srgbClr val="800000"/>
                </a:solidFill>
              </a:rPr>
              <a:t>; and </a:t>
            </a:r>
            <a:r>
              <a:rPr lang="en-US" b="1" i="1" dirty="0">
                <a:solidFill>
                  <a:srgbClr val="800000"/>
                </a:solidFill>
              </a:rPr>
              <a:t>a crown was </a:t>
            </a:r>
            <a:r>
              <a:rPr lang="en-US" b="1" i="1" u="sng" dirty="0">
                <a:solidFill>
                  <a:srgbClr val="800000"/>
                </a:solidFill>
              </a:rPr>
              <a:t>given</a:t>
            </a:r>
            <a:r>
              <a:rPr lang="en-US" b="1" i="1" dirty="0">
                <a:solidFill>
                  <a:srgbClr val="800000"/>
                </a:solidFill>
              </a:rPr>
              <a:t> to him</a:t>
            </a:r>
            <a:r>
              <a:rPr lang="en-US" i="1" dirty="0">
                <a:solidFill>
                  <a:srgbClr val="800000"/>
                </a:solidFill>
              </a:rPr>
              <a:t>, and he </a:t>
            </a:r>
            <a:r>
              <a:rPr lang="en-US" b="1" i="1" dirty="0">
                <a:solidFill>
                  <a:srgbClr val="800000"/>
                </a:solidFill>
              </a:rPr>
              <a:t>went out conquering and to conquer</a:t>
            </a:r>
            <a:r>
              <a:rPr lang="en-US" i="1" dirty="0">
                <a:solidFill>
                  <a:srgbClr val="800000"/>
                </a:solidFill>
              </a:rPr>
              <a:t>. </a:t>
            </a:r>
            <a:r>
              <a:rPr lang="en-US" dirty="0"/>
              <a:t>(</a:t>
            </a:r>
            <a:r>
              <a:rPr lang="en-US" b="1" dirty="0">
                <a:solidFill>
                  <a:srgbClr val="800000"/>
                </a:solidFill>
              </a:rPr>
              <a:t>6:1-2</a:t>
            </a:r>
            <a:r>
              <a:rPr lang="en-US" dirty="0"/>
              <a:t>)</a:t>
            </a:r>
          </a:p>
          <a:p>
            <a:pPr>
              <a:spcBef>
                <a:spcPts val="200"/>
              </a:spcBef>
            </a:pPr>
            <a:r>
              <a:rPr lang="en-US" dirty="0"/>
              <a:t>Especially odd that Jesus is unleashed by </a:t>
            </a:r>
            <a:r>
              <a:rPr lang="en-US" b="1" i="1" dirty="0"/>
              <a:t>Himself</a:t>
            </a:r>
            <a:r>
              <a:rPr lang="en-US" dirty="0"/>
              <a:t> – even as a symbol.</a:t>
            </a:r>
          </a:p>
          <a:p>
            <a:pPr>
              <a:spcBef>
                <a:spcPts val="200"/>
              </a:spcBef>
            </a:pPr>
            <a:r>
              <a:rPr lang="en-US" dirty="0"/>
              <a:t>Jesus appears on white horse later, but so do His saints (</a:t>
            </a:r>
            <a:r>
              <a:rPr lang="en-US" b="1" dirty="0">
                <a:solidFill>
                  <a:srgbClr val="800000"/>
                </a:solidFill>
              </a:rPr>
              <a:t>19:11-14</a:t>
            </a:r>
            <a:r>
              <a:rPr lang="en-US" dirty="0"/>
              <a:t>).</a:t>
            </a:r>
          </a:p>
          <a:p>
            <a:pPr>
              <a:spcBef>
                <a:spcPts val="200"/>
              </a:spcBef>
            </a:pPr>
            <a:r>
              <a:rPr lang="en-US" dirty="0"/>
              <a:t>This rider is </a:t>
            </a:r>
            <a:r>
              <a:rPr lang="en-US" b="1" i="1" dirty="0"/>
              <a:t>given</a:t>
            </a:r>
            <a:r>
              <a:rPr lang="en-US" dirty="0"/>
              <a:t> a </a:t>
            </a:r>
            <a:r>
              <a:rPr lang="en-US" i="1" dirty="0" err="1"/>
              <a:t>stephanos</a:t>
            </a:r>
            <a:r>
              <a:rPr lang="en-US" dirty="0"/>
              <a:t>.  Later, Jesus has many </a:t>
            </a:r>
            <a:r>
              <a:rPr lang="en-US" i="1" dirty="0"/>
              <a:t>diadems</a:t>
            </a:r>
            <a:r>
              <a:rPr lang="en-US" dirty="0"/>
              <a:t> (</a:t>
            </a:r>
            <a:r>
              <a:rPr lang="en-US" b="1" dirty="0">
                <a:solidFill>
                  <a:srgbClr val="800000"/>
                </a:solidFill>
              </a:rPr>
              <a:t>19:12</a:t>
            </a:r>
            <a:r>
              <a:rPr lang="en-US" dirty="0"/>
              <a:t>).</a:t>
            </a:r>
          </a:p>
        </p:txBody>
      </p:sp>
    </p:spTree>
    <p:extLst>
      <p:ext uri="{BB962C8B-B14F-4D97-AF65-F5344CB8AC3E}">
        <p14:creationId xmlns:p14="http://schemas.microsoft.com/office/powerpoint/2010/main" val="3073308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the_lion_of_the_tribe_of_judah-still-16x9">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Revolution">
      <a:majorFont>
        <a:latin typeface="Trebuchet MS"/>
        <a:ea typeface=""/>
        <a:cs typeface=""/>
        <a:font script="Jpan" typeface="ＭＳ ゴシック"/>
        <a:font script="Hans" typeface="宋体"/>
        <a:font script="Hant" typeface="新細明體"/>
      </a:majorFont>
      <a:minorFont>
        <a:latin typeface="Trebuchet MS"/>
        <a:ea typeface=""/>
        <a:cs typeface=""/>
        <a:font script="Jpan" typeface="ＭＳ ゴシック"/>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the_lion_of_the_tribe_of_judah-still-16x9</Template>
  <TotalTime>13590</TotalTime>
  <Words>2418</Words>
  <Application>Microsoft Office PowerPoint</Application>
  <PresentationFormat>On-screen Show (16:9)</PresentationFormat>
  <Paragraphs>159</Paragraphs>
  <Slides>16</Slides>
  <Notes>0</Notes>
  <HiddenSlides>1</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Arial</vt:lpstr>
      <vt:lpstr>Calibri</vt:lpstr>
      <vt:lpstr>Impact</vt:lpstr>
      <vt:lpstr>Times New Roman</vt:lpstr>
      <vt:lpstr>Trebuchet MS</vt:lpstr>
      <vt:lpstr>Wingdings</vt:lpstr>
      <vt:lpstr>the_lion_of_the_tribe_of_judah-still-16x9</vt:lpstr>
      <vt:lpstr>Revelation Trust God</vt:lpstr>
      <vt:lpstr>PowerPoint Presentation</vt:lpstr>
      <vt:lpstr>First Four Seals:  The Four Horsemen</vt:lpstr>
      <vt:lpstr>Who Are the Four Horsemen?</vt:lpstr>
      <vt:lpstr>The Four Horsemen of Zechariah</vt:lpstr>
      <vt:lpstr>Comparing Revelation to Zechariah</vt:lpstr>
      <vt:lpstr>The Four Horsemen of Revelation</vt:lpstr>
      <vt:lpstr>Alternative Idealist View</vt:lpstr>
      <vt:lpstr>Could Jesus Be Rider on White Horse?</vt:lpstr>
      <vt:lpstr>Could Jesus Be Rider on White Horse?</vt:lpstr>
      <vt:lpstr>Unbalanced Scales</vt:lpstr>
      <vt:lpstr>PowerPoint Presentation</vt:lpstr>
      <vt:lpstr>“Souls Under the Altar”</vt:lpstr>
      <vt:lpstr>“How Long until You Avenge?”</vt:lpstr>
      <vt:lpstr>PowerPoint Presentation</vt:lpstr>
      <vt:lpstr>The End of the World?</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Revelation - Trust God</dc:title>
  <dc:creator>C. Trevor Bowen</dc:creator>
  <cp:lastModifiedBy>Trevor Bowen</cp:lastModifiedBy>
  <cp:revision>1243</cp:revision>
  <dcterms:created xsi:type="dcterms:W3CDTF">2017-04-01T00:42:32Z</dcterms:created>
  <dcterms:modified xsi:type="dcterms:W3CDTF">2023-02-02T15:50:04Z</dcterms:modified>
</cp:coreProperties>
</file>