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533" r:id="rId2"/>
    <p:sldId id="543" r:id="rId3"/>
    <p:sldId id="859" r:id="rId4"/>
    <p:sldId id="860" r:id="rId5"/>
    <p:sldId id="896" r:id="rId6"/>
    <p:sldId id="897" r:id="rId7"/>
    <p:sldId id="861" r:id="rId8"/>
    <p:sldId id="862" r:id="rId9"/>
    <p:sldId id="863" r:id="rId10"/>
    <p:sldId id="864" r:id="rId11"/>
    <p:sldId id="865" r:id="rId12"/>
    <p:sldId id="866" r:id="rId13"/>
    <p:sldId id="867" r:id="rId14"/>
    <p:sldId id="868" r:id="rId15"/>
    <p:sldId id="882" r:id="rId16"/>
    <p:sldId id="869" r:id="rId17"/>
    <p:sldId id="884" r:id="rId18"/>
    <p:sldId id="550" r:id="rId19"/>
    <p:sldId id="885" r:id="rId20"/>
    <p:sldId id="552" r:id="rId21"/>
    <p:sldId id="886" r:id="rId22"/>
    <p:sldId id="551" r:id="rId23"/>
    <p:sldId id="887" r:id="rId24"/>
    <p:sldId id="872" r:id="rId25"/>
    <p:sldId id="558" r:id="rId26"/>
    <p:sldId id="895" r:id="rId27"/>
    <p:sldId id="876" r:id="rId28"/>
    <p:sldId id="877" r:id="rId29"/>
    <p:sldId id="878" r:id="rId30"/>
    <p:sldId id="561" r:id="rId31"/>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C5C1FF"/>
    <a:srgbClr val="FFC1CD"/>
    <a:srgbClr val="FF99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snapToObjects="1">
      <p:cViewPr varScale="1">
        <p:scale>
          <a:sx n="143" d="100"/>
          <a:sy n="143" d="100"/>
        </p:scale>
        <p:origin x="642" y="120"/>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7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C2C66D22-6B8F-4752-8C98-976BC731DB6B}" type="datetimeFigureOut">
              <a:rPr lang="en-US" smtClean="0"/>
              <a:t>1/25/2023</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8EFAD72D-30BF-4F18-8E38-00BE0381C4F5}" type="slidenum">
              <a:rPr lang="en-US" smtClean="0"/>
              <a:t>‹#›</a:t>
            </a:fld>
            <a:endParaRPr lang="en-US"/>
          </a:p>
        </p:txBody>
      </p:sp>
    </p:spTree>
    <p:extLst>
      <p:ext uri="{BB962C8B-B14F-4D97-AF65-F5344CB8AC3E}">
        <p14:creationId xmlns:p14="http://schemas.microsoft.com/office/powerpoint/2010/main" val="2995688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2039C9-4EB9-4FE5-A220-06E6BC87B3AD}" type="slidenum">
              <a:rPr lang="en-US" altLang="en-US"/>
              <a:pPr/>
              <a:t>13</a:t>
            </a:fld>
            <a:endParaRPr lang="en-US" altLang="en-US"/>
          </a:p>
        </p:txBody>
      </p:sp>
      <p:sp>
        <p:nvSpPr>
          <p:cNvPr id="282626" name="Rectangle 2"/>
          <p:cNvSpPr>
            <a:spLocks noGrp="1" noRot="1" noChangeAspect="1" noChangeArrowheads="1" noTextEdit="1"/>
          </p:cNvSpPr>
          <p:nvPr>
            <p:ph type="sldImg"/>
          </p:nvPr>
        </p:nvSpPr>
        <p:spPr>
          <a:xfrm>
            <a:off x="422275" y="704850"/>
            <a:ext cx="6257925" cy="3519488"/>
          </a:xfrm>
          <a:ln/>
        </p:spPr>
      </p:sp>
      <p:sp>
        <p:nvSpPr>
          <p:cNvPr id="282627"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746627" y="4253454"/>
            <a:ext cx="3460750" cy="280152"/>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746626" y="503345"/>
            <a:ext cx="4213306" cy="3568593"/>
          </a:xfrm>
        </p:spPr>
        <p:txBody>
          <a:bodyPr/>
          <a:lstStyle>
            <a:lvl1pPr>
              <a:defRPr sz="4800"/>
            </a:lvl1pPr>
          </a:lstStyle>
          <a:p>
            <a:r>
              <a:rPr lang="en-US" dirty="0"/>
              <a:t>Add Your Title</a:t>
            </a:r>
          </a:p>
        </p:txBody>
      </p:sp>
      <p:sp>
        <p:nvSpPr>
          <p:cNvPr id="7" name="Text Placeholder 3"/>
          <p:cNvSpPr>
            <a:spLocks noGrp="1"/>
          </p:cNvSpPr>
          <p:nvPr>
            <p:ph type="body" sz="quarter" idx="11" hasCustomPrompt="1"/>
          </p:nvPr>
        </p:nvSpPr>
        <p:spPr>
          <a:xfrm>
            <a:off x="4746627" y="4253453"/>
            <a:ext cx="4213306" cy="407611"/>
          </a:xfrm>
        </p:spPr>
        <p:txBody>
          <a:bodyPr>
            <a:noAutofit/>
          </a:bodyPr>
          <a:lstStyle>
            <a:lvl1pPr marL="0" indent="0" algn="ctr">
              <a:buNone/>
              <a:defRPr sz="2400" b="1">
                <a:latin typeface="Arial" panose="020B0604020202020204" pitchFamily="34" charset="0"/>
                <a:cs typeface="Arial" panose="020B0604020202020204" pitchFamily="34" charset="0"/>
              </a:defRPr>
            </a:lvl1pPr>
          </a:lstStyle>
          <a:p>
            <a:pPr lvl="0"/>
            <a:r>
              <a:rPr lang="en-US" dirty="0"/>
              <a:t>Add Your Subtitle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alphaModFix amt="75000"/>
            <a:lum bright="70000" contrast="-70000"/>
            <a:extLst>
              <a:ext uri="{BEBA8EAE-BF5A-486C-A8C5-ECC9F3942E4B}">
                <a14:imgProps xmlns:a14="http://schemas.microsoft.com/office/drawing/2010/main">
                  <a14:imgLayer r:embed="rId3">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lvl1pPr>
              <a:defRPr>
                <a:solidFill>
                  <a:schemeClr val="bg1">
                    <a:lumMod val="85000"/>
                    <a:lumOff val="15000"/>
                  </a:schemeClr>
                </a:solidFill>
              </a:defRPr>
            </a:lvl1pPr>
          </a:lstStyle>
          <a:p>
            <a:r>
              <a:rPr lang="en-US" dirty="0"/>
              <a:t>Click to edit Master title style</a:t>
            </a:r>
          </a:p>
        </p:txBody>
      </p:sp>
      <p:sp>
        <p:nvSpPr>
          <p:cNvPr id="8" name="Content Placeholder 7"/>
          <p:cNvSpPr>
            <a:spLocks noGrp="1"/>
          </p:cNvSpPr>
          <p:nvPr>
            <p:ph sz="quarter" idx="10"/>
          </p:nvPr>
        </p:nvSpPr>
        <p:spPr>
          <a:xfrm>
            <a:off x="47501" y="914400"/>
            <a:ext cx="9048998" cy="4144488"/>
          </a:xfrm>
        </p:spPr>
        <p:txBody>
          <a:bodyPr/>
          <a:lstStyle>
            <a:lvl1pPr marL="344488" indent="-344488">
              <a:defRPr>
                <a:solidFill>
                  <a:schemeClr val="bg1">
                    <a:lumMod val="85000"/>
                    <a:lumOff val="15000"/>
                  </a:schemeClr>
                </a:solidFill>
              </a:defRPr>
            </a:lvl1pPr>
            <a:lvl2pPr marL="687388" indent="-342900">
              <a:buFont typeface="Arial" panose="020B0604020202020204" pitchFamily="34" charset="0"/>
              <a:buChar char="•"/>
              <a:defRPr>
                <a:solidFill>
                  <a:schemeClr val="bg1">
                    <a:lumMod val="85000"/>
                    <a:lumOff val="15000"/>
                  </a:schemeClr>
                </a:solidFill>
              </a:defRPr>
            </a:lvl2pPr>
            <a:lvl3pPr marL="1031875" indent="-344488">
              <a:buFont typeface="Times New Roman" panose="02020603050405020304" pitchFamily="18" charset="0"/>
              <a:buChar char="−"/>
              <a:defRPr>
                <a:solidFill>
                  <a:schemeClr val="bg1">
                    <a:lumMod val="85000"/>
                    <a:lumOff val="15000"/>
                  </a:schemeClr>
                </a:solidFill>
              </a:defRPr>
            </a:lvl3pPr>
            <a:lvl4pPr marL="1374775" indent="-342900">
              <a:buFont typeface="Wingdings" panose="05000000000000000000" pitchFamily="2" charset="2"/>
              <a:buChar char="§"/>
              <a:defRPr>
                <a:solidFill>
                  <a:schemeClr val="bg1">
                    <a:lumMod val="85000"/>
                    <a:lumOff val="15000"/>
                  </a:schemeClr>
                </a:solidFill>
              </a:defRPr>
            </a:lvl4pPr>
            <a:lvl5pPr marL="1711325" indent="-336550">
              <a:buSzPct val="50000"/>
              <a:buFont typeface="Wingdings" panose="05000000000000000000" pitchFamily="2" charset="2"/>
              <a:buChar char="q"/>
              <a:defRPr>
                <a:solidFill>
                  <a:schemeClr val="bg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118750" y="907391"/>
            <a:ext cx="7494197" cy="27432"/>
          </a:xfrm>
          <a:prstGeom prst="rect">
            <a:avLst/>
          </a:prstGeom>
          <a:gradFill flip="none" rotWithShape="1">
            <a:gsLst>
              <a:gs pos="22000">
                <a:srgbClr val="800000"/>
              </a:gs>
              <a:gs pos="0">
                <a:srgbClr val="800000"/>
              </a:gs>
              <a:gs pos="69000">
                <a:schemeClr val="accent1">
                  <a:shade val="67500"/>
                  <a:satMod val="115000"/>
                </a:schemeClr>
              </a:gs>
              <a:gs pos="100000">
                <a:schemeClr val="tx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60130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9"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a:t>Add Your Subtitle</a:t>
            </a:r>
          </a:p>
        </p:txBody>
      </p:sp>
    </p:spTree>
    <p:extLst>
      <p:ext uri="{BB962C8B-B14F-4D97-AF65-F5344CB8AC3E}">
        <p14:creationId xmlns:p14="http://schemas.microsoft.com/office/powerpoint/2010/main" val="194105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a:t>Add Your Subtitle</a:t>
            </a:r>
          </a:p>
        </p:txBody>
      </p:sp>
    </p:spTree>
    <p:extLst>
      <p:ext uri="{BB962C8B-B14F-4D97-AF65-F5344CB8AC3E}">
        <p14:creationId xmlns:p14="http://schemas.microsoft.com/office/powerpoint/2010/main" val="363040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91108" y="391682"/>
            <a:ext cx="8160063" cy="4354160"/>
          </a:xfrm>
        </p:spPr>
        <p:txBody>
          <a:bodyPr anchor="ctr"/>
          <a:lstStyle>
            <a:lvl1pPr marL="0" indent="0" algn="ctr">
              <a:buFont typeface="Arial"/>
              <a:buNone/>
              <a:defRPr sz="5400">
                <a:latin typeface="Impact" panose="020B0806030902050204" pitchFamily="34" charset="0"/>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610649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alphaModFix amt="75000"/>
            <a:lum/>
            <a:extLst>
              <a:ext uri="{BEBA8EAE-BF5A-486C-A8C5-ECC9F3942E4B}">
                <a14:imgProps xmlns:a14="http://schemas.microsoft.com/office/drawing/2010/main">
                  <a14:imgLayer r:embed="rId12">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7501" y="914400"/>
            <a:ext cx="9048998" cy="4185672"/>
          </a:xfrm>
          <a:prstGeom prst="rect">
            <a:avLst/>
          </a:prstGeom>
        </p:spPr>
        <p:txBody>
          <a:bodyPr vert="horz" lIns="45720" tIns="45720" rIns="45720" bIns="4572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5" r:id="rId4"/>
    <p:sldLayoutId id="2147483652" r:id="rId5"/>
    <p:sldLayoutId id="2147483656" r:id="rId6"/>
    <p:sldLayoutId id="2147483650" r:id="rId7"/>
    <p:sldLayoutId id="2147483657" r:id="rId8"/>
    <p:sldLayoutId id="2147483658" r:id="rId9"/>
  </p:sldLayoutIdLst>
  <p:txStyles>
    <p:titleStyle>
      <a:lvl1pPr algn="ctr" defTabSz="914400" rtl="0" eaLnBrk="1" latinLnBrk="0" hangingPunct="1">
        <a:spcBef>
          <a:spcPct val="0"/>
        </a:spcBef>
        <a:buNone/>
        <a:defRPr sz="4400" kern="1200">
          <a:solidFill>
            <a:schemeClr val="tx1"/>
          </a:solidFill>
          <a:latin typeface="Impact" panose="020B0806030902050204" pitchFamily="34" charset="0"/>
          <a:ea typeface="+mj-ea"/>
          <a:cs typeface="Impact" panose="020B0806030902050204" pitchFamily="34" charset="0"/>
        </a:defRPr>
      </a:lvl1pPr>
    </p:titleStyle>
    <p:bodyStyle>
      <a:lvl1pPr marL="231775" indent="-231775" algn="l" defTabSz="914400" rtl="0" eaLnBrk="1" latinLnBrk="0" hangingPunct="1">
        <a:spcBef>
          <a:spcPts val="300"/>
        </a:spcBef>
        <a:buFont typeface="Times New Roman" panose="02020603050405020304" pitchFamily="18"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57200" indent="-225425" algn="l" defTabSz="914400" rtl="0" eaLnBrk="1" latinLnBrk="0" hangingPunct="1">
        <a:spcBef>
          <a:spcPts val="300"/>
        </a:spcBef>
        <a:buFont typeface="Times New Roman"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8975" indent="-231775" algn="l" defTabSz="914400" rtl="0" eaLnBrk="1" latinLnBrk="0" hangingPunct="1">
        <a:spcBef>
          <a:spcPts val="300"/>
        </a:spcBef>
        <a:buFont typeface="Times New Roman" panose="02020603050405020304" pitchFamily="18" charset="0"/>
        <a:buChar char="†"/>
        <a:defRPr sz="1600" kern="1200">
          <a:solidFill>
            <a:schemeClr val="tx1"/>
          </a:solidFill>
          <a:latin typeface="Times New Roman" panose="02020603050405020304" pitchFamily="18" charset="0"/>
          <a:ea typeface="+mn-ea"/>
          <a:cs typeface="Times New Roman" panose="02020603050405020304" pitchFamily="18" charset="0"/>
        </a:defRPr>
      </a:lvl3pPr>
      <a:lvl4pPr marL="914400" indent="-22542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4pPr>
      <a:lvl5pPr marL="1146175" indent="-23177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p:txBody>
          <a:bodyPr>
            <a:noAutofit/>
          </a:bodyPr>
          <a:lstStyle/>
          <a:p>
            <a:r>
              <a:rPr lang="en-US" sz="1800" b="1" dirty="0"/>
              <a:t>Appendix: </a:t>
            </a:r>
            <a:br>
              <a:rPr lang="en-US" sz="1800" b="1" dirty="0"/>
            </a:br>
            <a:r>
              <a:rPr lang="en-US" sz="1800" b="1" dirty="0"/>
              <a:t>Related Prophecies of Daniel</a:t>
            </a:r>
          </a:p>
        </p:txBody>
      </p:sp>
    </p:spTree>
    <p:extLst>
      <p:ext uri="{BB962C8B-B14F-4D97-AF65-F5344CB8AC3E}">
        <p14:creationId xmlns:p14="http://schemas.microsoft.com/office/powerpoint/2010/main" val="371343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Beasts – #4</a:t>
            </a:r>
          </a:p>
        </p:txBody>
      </p:sp>
      <p:sp>
        <p:nvSpPr>
          <p:cNvPr id="3" name="Content Placeholder 2"/>
          <p:cNvSpPr>
            <a:spLocks noGrp="1"/>
          </p:cNvSpPr>
          <p:nvPr>
            <p:ph sz="quarter" idx="10"/>
          </p:nvPr>
        </p:nvSpPr>
        <p:spPr/>
        <p:txBody>
          <a:bodyPr/>
          <a:lstStyle/>
          <a:p>
            <a:pPr marL="457200" indent="-457200">
              <a:buFont typeface="+mj-lt"/>
              <a:buAutoNum type="arabicPeriod" startAt="8"/>
            </a:pPr>
            <a:r>
              <a:rPr lang="en-US" sz="2100" dirty="0"/>
              <a:t>Describe the four beasts.  What is suggested by their descriptions?</a:t>
            </a:r>
          </a:p>
          <a:p>
            <a:pPr marL="0" lvl="0" indent="0">
              <a:buNone/>
            </a:pPr>
            <a:r>
              <a:rPr lang="en-US" sz="2100" i="1" dirty="0">
                <a:solidFill>
                  <a:srgbClr val="800000"/>
                </a:solidFill>
              </a:rPr>
              <a:t>“After this I saw in the night visions, and behold, </a:t>
            </a:r>
            <a:r>
              <a:rPr lang="en-US" sz="2100" b="1" i="1" dirty="0">
                <a:solidFill>
                  <a:srgbClr val="800000"/>
                </a:solidFill>
              </a:rPr>
              <a:t>a fourth beast, </a:t>
            </a:r>
            <a:r>
              <a:rPr lang="en-US" sz="2100" b="1" i="1" u="sng" dirty="0">
                <a:solidFill>
                  <a:srgbClr val="800000"/>
                </a:solidFill>
              </a:rPr>
              <a:t>dreadful</a:t>
            </a:r>
            <a:r>
              <a:rPr lang="en-US" sz="2100" b="1" i="1" dirty="0">
                <a:solidFill>
                  <a:srgbClr val="800000"/>
                </a:solidFill>
              </a:rPr>
              <a:t> and </a:t>
            </a:r>
            <a:r>
              <a:rPr lang="en-US" sz="2100" b="1" i="1" u="sng" dirty="0">
                <a:solidFill>
                  <a:srgbClr val="800000"/>
                </a:solidFill>
              </a:rPr>
              <a:t>terrible</a:t>
            </a:r>
            <a:r>
              <a:rPr lang="en-US" sz="2100" b="1" i="1" dirty="0">
                <a:solidFill>
                  <a:srgbClr val="800000"/>
                </a:solidFill>
              </a:rPr>
              <a:t>, exceedingly </a:t>
            </a:r>
            <a:r>
              <a:rPr lang="en-US" sz="2100" b="1" i="1" u="sng" dirty="0">
                <a:solidFill>
                  <a:srgbClr val="800000"/>
                </a:solidFill>
              </a:rPr>
              <a:t>strong</a:t>
            </a:r>
            <a:r>
              <a:rPr lang="en-US" sz="2100" i="1" dirty="0">
                <a:solidFill>
                  <a:srgbClr val="800000"/>
                </a:solidFill>
              </a:rPr>
              <a:t>. It had </a:t>
            </a:r>
            <a:r>
              <a:rPr lang="en-US" sz="2100" b="1" i="1" dirty="0">
                <a:solidFill>
                  <a:srgbClr val="800000"/>
                </a:solidFill>
              </a:rPr>
              <a:t>huge </a:t>
            </a:r>
            <a:r>
              <a:rPr lang="en-US" sz="2100" b="1" i="1" u="sng" dirty="0">
                <a:solidFill>
                  <a:srgbClr val="800000"/>
                </a:solidFill>
              </a:rPr>
              <a:t>iron teeth</a:t>
            </a:r>
            <a:r>
              <a:rPr lang="en-US" sz="2100" i="1" dirty="0">
                <a:solidFill>
                  <a:srgbClr val="800000"/>
                </a:solidFill>
              </a:rPr>
              <a:t>; it was </a:t>
            </a:r>
            <a:r>
              <a:rPr lang="en-US" sz="2100" b="1" i="1" u="sng" dirty="0">
                <a:solidFill>
                  <a:srgbClr val="800000"/>
                </a:solidFill>
              </a:rPr>
              <a:t>devouring</a:t>
            </a:r>
            <a:r>
              <a:rPr lang="en-US" sz="2100" b="1" i="1" dirty="0">
                <a:solidFill>
                  <a:srgbClr val="800000"/>
                </a:solidFill>
              </a:rPr>
              <a:t>, </a:t>
            </a:r>
            <a:r>
              <a:rPr lang="en-US" sz="2100" b="1" i="1" u="sng" dirty="0">
                <a:solidFill>
                  <a:srgbClr val="800000"/>
                </a:solidFill>
              </a:rPr>
              <a:t>breaking</a:t>
            </a:r>
            <a:r>
              <a:rPr lang="en-US" sz="2100" b="1" i="1" dirty="0">
                <a:solidFill>
                  <a:srgbClr val="800000"/>
                </a:solidFill>
              </a:rPr>
              <a:t> in pieces, and </a:t>
            </a:r>
            <a:r>
              <a:rPr lang="en-US" sz="2100" b="1" i="1" u="sng" dirty="0">
                <a:solidFill>
                  <a:srgbClr val="800000"/>
                </a:solidFill>
              </a:rPr>
              <a:t>trampling</a:t>
            </a:r>
            <a:r>
              <a:rPr lang="en-US" sz="2100" b="1" i="1" dirty="0">
                <a:solidFill>
                  <a:srgbClr val="800000"/>
                </a:solidFill>
              </a:rPr>
              <a:t> the residue</a:t>
            </a:r>
            <a:r>
              <a:rPr lang="en-US" sz="2100" i="1" dirty="0">
                <a:solidFill>
                  <a:srgbClr val="800000"/>
                </a:solidFill>
              </a:rPr>
              <a:t> with its feet. It was </a:t>
            </a:r>
            <a:r>
              <a:rPr lang="en-US" sz="2100" b="1" i="1" u="sng" dirty="0">
                <a:solidFill>
                  <a:srgbClr val="800000"/>
                </a:solidFill>
              </a:rPr>
              <a:t>different</a:t>
            </a:r>
            <a:r>
              <a:rPr lang="en-US" sz="2100" b="1" i="1" dirty="0">
                <a:solidFill>
                  <a:srgbClr val="800000"/>
                </a:solidFill>
              </a:rPr>
              <a:t> from all the beasts</a:t>
            </a:r>
            <a:r>
              <a:rPr lang="en-US" sz="2100" i="1" dirty="0">
                <a:solidFill>
                  <a:srgbClr val="800000"/>
                </a:solidFill>
              </a:rPr>
              <a:t> that were before it, and it </a:t>
            </a:r>
            <a:r>
              <a:rPr lang="en-US" sz="2100" b="1" i="1" dirty="0">
                <a:solidFill>
                  <a:srgbClr val="800000"/>
                </a:solidFill>
              </a:rPr>
              <a:t>had </a:t>
            </a:r>
            <a:r>
              <a:rPr lang="en-US" sz="2100" b="1" i="1" u="sng" dirty="0">
                <a:solidFill>
                  <a:srgbClr val="800000"/>
                </a:solidFill>
              </a:rPr>
              <a:t>ten horns</a:t>
            </a:r>
            <a:r>
              <a:rPr lang="en-US" sz="2100" i="1" dirty="0">
                <a:solidFill>
                  <a:srgbClr val="800000"/>
                </a:solidFill>
              </a:rPr>
              <a:t>.” </a:t>
            </a:r>
            <a:r>
              <a:rPr lang="en-US" sz="2100" dirty="0"/>
              <a:t>(</a:t>
            </a:r>
            <a:r>
              <a:rPr lang="en-US" sz="2100" b="1" dirty="0">
                <a:solidFill>
                  <a:srgbClr val="800000"/>
                </a:solidFill>
              </a:rPr>
              <a:t>7:7</a:t>
            </a:r>
            <a:r>
              <a:rPr lang="en-US" sz="2100" dirty="0"/>
              <a:t>)</a:t>
            </a:r>
          </a:p>
          <a:p>
            <a:r>
              <a:rPr lang="en-US" sz="2100" dirty="0"/>
              <a:t>Not like any beast known to man at that time.</a:t>
            </a:r>
          </a:p>
          <a:p>
            <a:r>
              <a:rPr lang="en-US" sz="2100" i="1" dirty="0">
                <a:solidFill>
                  <a:srgbClr val="800000"/>
                </a:solidFill>
              </a:rPr>
              <a:t>“dreadful, terrible, exceedingly strong”</a:t>
            </a:r>
            <a:r>
              <a:rPr lang="en-US" sz="2100" dirty="0"/>
              <a:t> – more terrifying, ferocious</a:t>
            </a:r>
          </a:p>
          <a:p>
            <a:r>
              <a:rPr lang="en-US" sz="2100" i="1" dirty="0">
                <a:solidFill>
                  <a:srgbClr val="800000"/>
                </a:solidFill>
              </a:rPr>
              <a:t>“huge iron teeth”</a:t>
            </a:r>
            <a:r>
              <a:rPr lang="en-US" sz="2100" dirty="0"/>
              <a:t> – great power to consume, devour</a:t>
            </a:r>
          </a:p>
          <a:p>
            <a:r>
              <a:rPr lang="en-US" sz="2100" i="1" dirty="0">
                <a:solidFill>
                  <a:srgbClr val="800000"/>
                </a:solidFill>
              </a:rPr>
              <a:t>“devouring, breaking, trampling”</a:t>
            </a:r>
            <a:r>
              <a:rPr lang="en-US" sz="2100" dirty="0"/>
              <a:t> – leaving no remnant of predecessors</a:t>
            </a:r>
          </a:p>
          <a:p>
            <a:r>
              <a:rPr lang="en-US" sz="2100" i="1" dirty="0">
                <a:solidFill>
                  <a:srgbClr val="800000"/>
                </a:solidFill>
              </a:rPr>
              <a:t>“different”</a:t>
            </a:r>
            <a:r>
              <a:rPr lang="en-US" sz="2100" dirty="0"/>
              <a:t> – emphasizes uniqueness compared to others, but how?</a:t>
            </a:r>
          </a:p>
          <a:p>
            <a:r>
              <a:rPr lang="en-US" sz="2100" i="1" dirty="0">
                <a:solidFill>
                  <a:srgbClr val="800000"/>
                </a:solidFill>
              </a:rPr>
              <a:t>“ten horns”</a:t>
            </a:r>
            <a:r>
              <a:rPr lang="en-US" sz="2100" dirty="0"/>
              <a:t> – full, complete power to conquer – peak of human empire, power</a:t>
            </a:r>
          </a:p>
        </p:txBody>
      </p:sp>
    </p:spTree>
    <p:extLst>
      <p:ext uri="{BB962C8B-B14F-4D97-AF65-F5344CB8AC3E}">
        <p14:creationId xmlns:p14="http://schemas.microsoft.com/office/powerpoint/2010/main" val="243432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BC55B-E0C9-8ACB-C4EB-D74FC6214FBA}"/>
              </a:ext>
            </a:extLst>
          </p:cNvPr>
          <p:cNvSpPr>
            <a:spLocks noGrp="1"/>
          </p:cNvSpPr>
          <p:nvPr>
            <p:ph type="title"/>
          </p:nvPr>
        </p:nvSpPr>
        <p:spPr/>
        <p:txBody>
          <a:bodyPr/>
          <a:lstStyle/>
          <a:p>
            <a:r>
              <a:rPr lang="en-US" dirty="0"/>
              <a:t>Four Beasts = Four Kingdoms</a:t>
            </a:r>
          </a:p>
        </p:txBody>
      </p:sp>
      <p:sp>
        <p:nvSpPr>
          <p:cNvPr id="3" name="Content Placeholder 2">
            <a:extLst>
              <a:ext uri="{FF2B5EF4-FFF2-40B4-BE49-F238E27FC236}">
                <a16:creationId xmlns:a16="http://schemas.microsoft.com/office/drawing/2014/main" id="{3EE943C8-68B1-D443-103B-9F82B1AE3F88}"/>
              </a:ext>
            </a:extLst>
          </p:cNvPr>
          <p:cNvSpPr>
            <a:spLocks noGrp="1"/>
          </p:cNvSpPr>
          <p:nvPr>
            <p:ph sz="quarter" idx="10"/>
          </p:nvPr>
        </p:nvSpPr>
        <p:spPr/>
        <p:txBody>
          <a:bodyPr/>
          <a:lstStyle/>
          <a:p>
            <a:pPr marL="457200" indent="-457200">
              <a:buFont typeface="+mj-lt"/>
              <a:buAutoNum type="arabicPeriod" startAt="9"/>
            </a:pPr>
            <a:r>
              <a:rPr lang="en-US" sz="2300" dirty="0"/>
              <a:t>How do these beasts compare to the segments of the statue from Nebuchadnezzar’s dream (</a:t>
            </a:r>
            <a:r>
              <a:rPr lang="en-US" sz="2300" b="1" dirty="0">
                <a:solidFill>
                  <a:srgbClr val="800000"/>
                </a:solidFill>
              </a:rPr>
              <a:t>2:28-45</a:t>
            </a:r>
            <a:r>
              <a:rPr lang="en-US" sz="2300" dirty="0"/>
              <a:t>)?</a:t>
            </a:r>
          </a:p>
          <a:p>
            <a:pPr marL="0" indent="0">
              <a:buNone/>
            </a:pPr>
            <a:r>
              <a:rPr lang="en-US" sz="2300" i="1" dirty="0">
                <a:solidFill>
                  <a:srgbClr val="800000"/>
                </a:solidFill>
              </a:rPr>
              <a:t>I, Daniel, was grieved in my spirit within my body, and the visions of my head troubled me.  I came near to one of those who stood by, and asked him the truth of all this. So he told me and made known to me the interpretation of these things: “Those </a:t>
            </a:r>
            <a:r>
              <a:rPr lang="en-US" sz="2300" b="1" i="1" dirty="0">
                <a:solidFill>
                  <a:srgbClr val="800000"/>
                </a:solidFill>
              </a:rPr>
              <a:t>great beasts</a:t>
            </a:r>
            <a:r>
              <a:rPr lang="en-US" sz="2300" i="1" dirty="0">
                <a:solidFill>
                  <a:srgbClr val="800000"/>
                </a:solidFill>
              </a:rPr>
              <a:t>, which are four, </a:t>
            </a:r>
            <a:r>
              <a:rPr lang="en-US" sz="2300" b="1" i="1" dirty="0">
                <a:solidFill>
                  <a:srgbClr val="800000"/>
                </a:solidFill>
              </a:rPr>
              <a:t>are </a:t>
            </a:r>
            <a:r>
              <a:rPr lang="en-US" sz="2300" b="1" i="1" u="sng" dirty="0">
                <a:solidFill>
                  <a:srgbClr val="800000"/>
                </a:solidFill>
              </a:rPr>
              <a:t>four kings</a:t>
            </a:r>
            <a:r>
              <a:rPr lang="en-US" sz="2300" b="1" i="1" dirty="0">
                <a:solidFill>
                  <a:srgbClr val="800000"/>
                </a:solidFill>
              </a:rPr>
              <a:t> which </a:t>
            </a:r>
            <a:r>
              <a:rPr lang="en-US" sz="2300" b="1" i="1" u="sng" dirty="0">
                <a:solidFill>
                  <a:srgbClr val="800000"/>
                </a:solidFill>
              </a:rPr>
              <a:t>arise</a:t>
            </a:r>
            <a:r>
              <a:rPr lang="en-US" sz="2300" b="1" i="1" dirty="0">
                <a:solidFill>
                  <a:srgbClr val="800000"/>
                </a:solidFill>
              </a:rPr>
              <a:t> out of the earth</a:t>
            </a:r>
            <a:r>
              <a:rPr lang="en-US" sz="2300" i="1" dirty="0">
                <a:solidFill>
                  <a:srgbClr val="800000"/>
                </a:solidFill>
              </a:rPr>
              <a:t>. … The </a:t>
            </a:r>
            <a:r>
              <a:rPr lang="en-US" sz="2300" b="1" i="1" dirty="0">
                <a:solidFill>
                  <a:srgbClr val="800000"/>
                </a:solidFill>
              </a:rPr>
              <a:t>fourth beast shall be A </a:t>
            </a:r>
            <a:r>
              <a:rPr lang="en-US" sz="2300" b="1" i="1" u="sng" dirty="0">
                <a:solidFill>
                  <a:srgbClr val="800000"/>
                </a:solidFill>
              </a:rPr>
              <a:t>fourth kingdom</a:t>
            </a:r>
            <a:r>
              <a:rPr lang="en-US" sz="2300" b="1" i="1" dirty="0">
                <a:solidFill>
                  <a:srgbClr val="800000"/>
                </a:solidFill>
              </a:rPr>
              <a:t> on earth</a:t>
            </a:r>
            <a:r>
              <a:rPr lang="en-US" sz="2300" i="1" dirty="0">
                <a:solidFill>
                  <a:srgbClr val="800000"/>
                </a:solidFill>
              </a:rPr>
              <a:t>, Which shall be </a:t>
            </a:r>
            <a:r>
              <a:rPr lang="en-US" sz="2300" b="1" i="1" dirty="0">
                <a:solidFill>
                  <a:srgbClr val="800000"/>
                </a:solidFill>
              </a:rPr>
              <a:t>different from all </a:t>
            </a:r>
            <a:r>
              <a:rPr lang="en-US" sz="2300" b="1" i="1" u="sng" dirty="0">
                <a:solidFill>
                  <a:srgbClr val="800000"/>
                </a:solidFill>
              </a:rPr>
              <a:t>other kingdoms</a:t>
            </a:r>
            <a:r>
              <a:rPr lang="en-US" sz="2300" i="1" dirty="0">
                <a:solidFill>
                  <a:srgbClr val="800000"/>
                </a:solidFill>
              </a:rPr>
              <a:t>, And shall devour </a:t>
            </a:r>
            <a:r>
              <a:rPr lang="en-US" sz="2300" b="1" i="1" dirty="0">
                <a:solidFill>
                  <a:srgbClr val="800000"/>
                </a:solidFill>
              </a:rPr>
              <a:t>the </a:t>
            </a:r>
            <a:r>
              <a:rPr lang="en-US" sz="2300" b="1" i="1" u="sng" dirty="0">
                <a:solidFill>
                  <a:srgbClr val="800000"/>
                </a:solidFill>
              </a:rPr>
              <a:t>whole earth</a:t>
            </a:r>
            <a:r>
              <a:rPr lang="en-US" sz="2300" i="1" dirty="0">
                <a:solidFill>
                  <a:srgbClr val="800000"/>
                </a:solidFill>
              </a:rPr>
              <a:t>, Trample it and break it in pieces.” </a:t>
            </a:r>
            <a:r>
              <a:rPr lang="en-US" sz="2300" dirty="0"/>
              <a:t>(</a:t>
            </a:r>
            <a:r>
              <a:rPr lang="en-US" sz="2300" b="1" dirty="0">
                <a:solidFill>
                  <a:srgbClr val="800000"/>
                </a:solidFill>
              </a:rPr>
              <a:t>7:15-23</a:t>
            </a:r>
            <a:r>
              <a:rPr lang="en-US" sz="2300" dirty="0"/>
              <a:t>)</a:t>
            </a:r>
          </a:p>
          <a:p>
            <a:r>
              <a:rPr lang="en-US" sz="2300" dirty="0"/>
              <a:t>Like </a:t>
            </a:r>
            <a:r>
              <a:rPr lang="en-US" sz="2300" b="1" dirty="0">
                <a:solidFill>
                  <a:srgbClr val="800000"/>
                </a:solidFill>
              </a:rPr>
              <a:t>Daniel 2</a:t>
            </a:r>
            <a:r>
              <a:rPr lang="en-US" sz="2300" dirty="0"/>
              <a:t>, each represents a different kingdom, world empire.</a:t>
            </a:r>
          </a:p>
          <a:p>
            <a:r>
              <a:rPr lang="en-US" sz="2300" dirty="0"/>
              <a:t>Like </a:t>
            </a:r>
            <a:r>
              <a:rPr lang="en-US" sz="2300" b="1" dirty="0">
                <a:solidFill>
                  <a:srgbClr val="800000"/>
                </a:solidFill>
              </a:rPr>
              <a:t>Daniel 2</a:t>
            </a:r>
            <a:r>
              <a:rPr lang="en-US" sz="2300" dirty="0"/>
              <a:t>, kingdoms are personified by their leading king.</a:t>
            </a:r>
          </a:p>
        </p:txBody>
      </p:sp>
    </p:spTree>
    <p:extLst>
      <p:ext uri="{BB962C8B-B14F-4D97-AF65-F5344CB8AC3E}">
        <p14:creationId xmlns:p14="http://schemas.microsoft.com/office/powerpoint/2010/main" val="178627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BC55B-E0C9-8ACB-C4EB-D74FC6214FBA}"/>
              </a:ext>
            </a:extLst>
          </p:cNvPr>
          <p:cNvSpPr>
            <a:spLocks noGrp="1"/>
          </p:cNvSpPr>
          <p:nvPr>
            <p:ph type="title"/>
          </p:nvPr>
        </p:nvSpPr>
        <p:spPr/>
        <p:txBody>
          <a:bodyPr/>
          <a:lstStyle/>
          <a:p>
            <a:r>
              <a:rPr lang="en-US" dirty="0"/>
              <a:t>Four Beasts = Four Kingdoms</a:t>
            </a:r>
          </a:p>
        </p:txBody>
      </p:sp>
      <p:sp>
        <p:nvSpPr>
          <p:cNvPr id="3" name="Content Placeholder 2">
            <a:extLst>
              <a:ext uri="{FF2B5EF4-FFF2-40B4-BE49-F238E27FC236}">
                <a16:creationId xmlns:a16="http://schemas.microsoft.com/office/drawing/2014/main" id="{3EE943C8-68B1-D443-103B-9F82B1AE3F88}"/>
              </a:ext>
            </a:extLst>
          </p:cNvPr>
          <p:cNvSpPr>
            <a:spLocks noGrp="1"/>
          </p:cNvSpPr>
          <p:nvPr>
            <p:ph sz="quarter" idx="10"/>
          </p:nvPr>
        </p:nvSpPr>
        <p:spPr/>
        <p:txBody>
          <a:bodyPr/>
          <a:lstStyle/>
          <a:p>
            <a:r>
              <a:rPr lang="en-US" dirty="0"/>
              <a:t>Four kingdoms of </a:t>
            </a:r>
            <a:r>
              <a:rPr lang="en-US" b="1" dirty="0">
                <a:solidFill>
                  <a:srgbClr val="800000"/>
                </a:solidFill>
              </a:rPr>
              <a:t>Daniel 2</a:t>
            </a:r>
            <a:r>
              <a:rPr lang="en-US" dirty="0"/>
              <a:t> are </a:t>
            </a:r>
            <a:r>
              <a:rPr lang="en-US" b="1" i="1" dirty="0"/>
              <a:t>same kingdoms </a:t>
            </a:r>
            <a:r>
              <a:rPr lang="en-US" dirty="0"/>
              <a:t>of </a:t>
            </a:r>
            <a:r>
              <a:rPr lang="en-US" b="1" dirty="0">
                <a:solidFill>
                  <a:srgbClr val="800000"/>
                </a:solidFill>
              </a:rPr>
              <a:t>Daniel 7</a:t>
            </a:r>
            <a:r>
              <a:rPr lang="en-US" dirty="0"/>
              <a:t>.</a:t>
            </a:r>
          </a:p>
          <a:p>
            <a:pPr lvl="1"/>
            <a:r>
              <a:rPr lang="en-US" dirty="0"/>
              <a:t>History does not permit other “world empires” from Nebuchadnezzar to Jesus.</a:t>
            </a:r>
          </a:p>
          <a:p>
            <a:r>
              <a:rPr lang="en-US" dirty="0"/>
              <a:t>4</a:t>
            </a:r>
            <a:r>
              <a:rPr lang="en-US" baseline="30000" dirty="0"/>
              <a:t>th</a:t>
            </a:r>
            <a:r>
              <a:rPr lang="en-US" dirty="0"/>
              <a:t> kingdom of </a:t>
            </a:r>
            <a:r>
              <a:rPr lang="en-US" b="1" dirty="0">
                <a:solidFill>
                  <a:srgbClr val="800000"/>
                </a:solidFill>
              </a:rPr>
              <a:t>Daniel 2 </a:t>
            </a:r>
            <a:r>
              <a:rPr lang="en-US" dirty="0"/>
              <a:t>has multiple similarities to 4</a:t>
            </a:r>
            <a:r>
              <a:rPr lang="en-US" baseline="30000" dirty="0"/>
              <a:t>th</a:t>
            </a:r>
            <a:r>
              <a:rPr lang="en-US" dirty="0"/>
              <a:t> beast:</a:t>
            </a:r>
          </a:p>
          <a:p>
            <a:pPr lvl="1"/>
            <a:r>
              <a:rPr lang="en-US" dirty="0"/>
              <a:t>Iron, breaks in pieces, shatters, crush all other kingdoms (</a:t>
            </a:r>
            <a:r>
              <a:rPr lang="en-US" b="1" dirty="0">
                <a:solidFill>
                  <a:srgbClr val="800000"/>
                </a:solidFill>
              </a:rPr>
              <a:t>2:40</a:t>
            </a:r>
            <a:r>
              <a:rPr lang="en-US" dirty="0"/>
              <a:t>).</a:t>
            </a:r>
          </a:p>
          <a:p>
            <a:pPr lvl="1"/>
            <a:r>
              <a:rPr lang="en-US" dirty="0"/>
              <a:t>Huge iron teeth, devouring, breaking in pieces, trampling residue (</a:t>
            </a:r>
            <a:r>
              <a:rPr lang="en-US" b="1" dirty="0">
                <a:solidFill>
                  <a:srgbClr val="800000"/>
                </a:solidFill>
              </a:rPr>
              <a:t>7:7, 19, 23</a:t>
            </a:r>
            <a:r>
              <a:rPr lang="en-US" dirty="0"/>
              <a:t>).</a:t>
            </a:r>
          </a:p>
          <a:p>
            <a:r>
              <a:rPr lang="en-US" dirty="0"/>
              <a:t>Similar judgment is executed against the whole in the 4</a:t>
            </a:r>
            <a:r>
              <a:rPr lang="en-US" baseline="30000" dirty="0"/>
              <a:t>th</a:t>
            </a:r>
            <a:r>
              <a:rPr lang="en-US" dirty="0"/>
              <a:t> beast’s reign:</a:t>
            </a:r>
          </a:p>
          <a:p>
            <a:pPr lvl="1"/>
            <a:r>
              <a:rPr lang="en-US" dirty="0"/>
              <a:t>Stone cut without hands, strikes image in 4</a:t>
            </a:r>
            <a:r>
              <a:rPr lang="en-US" baseline="30000" dirty="0"/>
              <a:t>th</a:t>
            </a:r>
            <a:r>
              <a:rPr lang="en-US" dirty="0"/>
              <a:t> segment, destroys image, no trace of previous, turns into a kingdom that covers the whole earth (</a:t>
            </a:r>
            <a:r>
              <a:rPr lang="en-US" b="1" dirty="0">
                <a:solidFill>
                  <a:srgbClr val="800000"/>
                </a:solidFill>
              </a:rPr>
              <a:t>2:34-35, 44-45</a:t>
            </a:r>
            <a:r>
              <a:rPr lang="en-US" dirty="0"/>
              <a:t>).</a:t>
            </a:r>
          </a:p>
          <a:p>
            <a:pPr lvl="1"/>
            <a:r>
              <a:rPr lang="en-US" dirty="0"/>
              <a:t>Ancient of Days issues judgment, 4</a:t>
            </a:r>
            <a:r>
              <a:rPr lang="en-US" baseline="30000" dirty="0"/>
              <a:t>th</a:t>
            </a:r>
            <a:r>
              <a:rPr lang="en-US" dirty="0"/>
              <a:t> beast slain, body destroyed, Son of Man receives a kingdom over the whole earth (</a:t>
            </a:r>
            <a:r>
              <a:rPr lang="en-US" b="1" dirty="0">
                <a:solidFill>
                  <a:srgbClr val="800000"/>
                </a:solidFill>
              </a:rPr>
              <a:t>7:9, 11-14, 22, 26-27</a:t>
            </a:r>
            <a:r>
              <a:rPr lang="en-US" dirty="0"/>
              <a:t>).</a:t>
            </a:r>
          </a:p>
        </p:txBody>
      </p:sp>
    </p:spTree>
    <p:extLst>
      <p:ext uri="{BB962C8B-B14F-4D97-AF65-F5344CB8AC3E}">
        <p14:creationId xmlns:p14="http://schemas.microsoft.com/office/powerpoint/2010/main" val="315665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r>
              <a:rPr lang="en-US" altLang="en-US" dirty="0"/>
              <a:t>Comparing the Visions</a:t>
            </a:r>
          </a:p>
        </p:txBody>
      </p:sp>
      <p:sp>
        <p:nvSpPr>
          <p:cNvPr id="281620" name="Rectangle 20"/>
          <p:cNvSpPr>
            <a:spLocks noGrp="1" noChangeArrowheads="1"/>
          </p:cNvSpPr>
          <p:nvPr>
            <p:ph sz="quarter" idx="10"/>
          </p:nvPr>
        </p:nvSpPr>
        <p:spPr>
          <a:xfrm>
            <a:off x="1811462" y="1211495"/>
            <a:ext cx="1450558" cy="589842"/>
          </a:xfrm>
          <a:noFill/>
          <a:ln/>
        </p:spPr>
        <p:txBody>
          <a:bodyPr/>
          <a:lstStyle/>
          <a:p>
            <a:pPr marL="0" indent="0" algn="ctr">
              <a:lnSpc>
                <a:spcPct val="80000"/>
              </a:lnSpc>
              <a:buFont typeface="Wingdings" pitchFamily="2" charset="2"/>
              <a:buNone/>
            </a:pPr>
            <a:r>
              <a:rPr lang="en-US" altLang="en-US" sz="1400" b="1" dirty="0">
                <a:solidFill>
                  <a:srgbClr val="800000"/>
                </a:solidFill>
              </a:rPr>
              <a:t>Babylon</a:t>
            </a:r>
          </a:p>
          <a:p>
            <a:pPr marL="0" indent="0" algn="ctr">
              <a:lnSpc>
                <a:spcPct val="80000"/>
              </a:lnSpc>
              <a:buFont typeface="Wingdings" pitchFamily="2" charset="2"/>
              <a:buNone/>
            </a:pPr>
            <a:r>
              <a:rPr lang="en-US" altLang="en-US" sz="1400" dirty="0"/>
              <a:t>612-539 B.C. (73)</a:t>
            </a:r>
          </a:p>
        </p:txBody>
      </p:sp>
      <p:sp>
        <p:nvSpPr>
          <p:cNvPr id="281604" name="Rectangle 4"/>
          <p:cNvSpPr>
            <a:spLocks noChangeArrowheads="1"/>
          </p:cNvSpPr>
          <p:nvPr/>
        </p:nvSpPr>
        <p:spPr bwMode="auto">
          <a:xfrm>
            <a:off x="3927434" y="1211495"/>
            <a:ext cx="1295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lnSpc>
                <a:spcPct val="80000"/>
              </a:lnSpc>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Head of Gold</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05" name="Rectangle 5"/>
          <p:cNvSpPr>
            <a:spLocks noChangeArrowheads="1"/>
          </p:cNvSpPr>
          <p:nvPr/>
        </p:nvSpPr>
        <p:spPr bwMode="auto">
          <a:xfrm>
            <a:off x="3927434" y="172584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Arms &amp; Chest of Silver</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06" name="Rectangle 6"/>
          <p:cNvSpPr>
            <a:spLocks noChangeArrowheads="1"/>
          </p:cNvSpPr>
          <p:nvPr/>
        </p:nvSpPr>
        <p:spPr bwMode="auto">
          <a:xfrm>
            <a:off x="3927434" y="246879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t>Belly and Thighs of Bronze</a:t>
            </a:r>
            <a:endParaRPr lang="en-US" altLang="en-US" sz="1400" dirty="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07" name="Rectangle 7"/>
          <p:cNvSpPr>
            <a:spLocks noChangeArrowheads="1"/>
          </p:cNvSpPr>
          <p:nvPr/>
        </p:nvSpPr>
        <p:spPr bwMode="auto">
          <a:xfrm>
            <a:off x="3927434" y="344561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Legs of Iron with Feet mixed with Clay</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12" name="Rectangle 12"/>
          <p:cNvSpPr>
            <a:spLocks noChangeArrowheads="1"/>
          </p:cNvSpPr>
          <p:nvPr/>
        </p:nvSpPr>
        <p:spPr bwMode="auto">
          <a:xfrm>
            <a:off x="6167855" y="1211495"/>
            <a:ext cx="1295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lnSpc>
                <a:spcPct val="80000"/>
              </a:lnSpc>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Lion</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13" name="Rectangle 13"/>
          <p:cNvSpPr>
            <a:spLocks noChangeArrowheads="1"/>
          </p:cNvSpPr>
          <p:nvPr/>
        </p:nvSpPr>
        <p:spPr bwMode="auto">
          <a:xfrm>
            <a:off x="6167855" y="172584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itchFamily="2" charset="2"/>
              <a:buChar char="n"/>
              <a:defRPr sz="3000">
                <a:solidFill>
                  <a:schemeClr val="tx1"/>
                </a:solidFill>
                <a:latin typeface="Arial" charset="0"/>
              </a:defRPr>
            </a:lvl1pPr>
            <a:lvl2pPr marL="66992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022350" indent="-350838">
              <a:spcBef>
                <a:spcPct val="20000"/>
              </a:spcBef>
              <a:buClr>
                <a:schemeClr val="accent1"/>
              </a:buClr>
              <a:buSzPct val="65000"/>
              <a:buFont typeface="Wingdings" pitchFamily="2" charset="2"/>
              <a:buChar char="n"/>
              <a:defRPr sz="2200">
                <a:solidFill>
                  <a:schemeClr val="tx1"/>
                </a:solidFill>
                <a:latin typeface="Arial" charset="0"/>
              </a:defRPr>
            </a:lvl3pPr>
            <a:lvl4pPr marL="1339850" indent="-315913">
              <a:spcBef>
                <a:spcPct val="20000"/>
              </a:spcBef>
              <a:buClr>
                <a:schemeClr val="accent2"/>
              </a:buClr>
              <a:buSzPct val="70000"/>
              <a:buFont typeface="Wingdings" pitchFamily="2" charset="2"/>
              <a:buChar char="q"/>
              <a:defRPr sz="2000">
                <a:solidFill>
                  <a:schemeClr val="tx1"/>
                </a:solidFill>
                <a:latin typeface="Arial" charset="0"/>
              </a:defRPr>
            </a:lvl4pPr>
            <a:lvl5pPr marL="1681163" indent="-339725">
              <a:spcBef>
                <a:spcPct val="20000"/>
              </a:spcBef>
              <a:buClr>
                <a:schemeClr val="accent1"/>
              </a:buClr>
              <a:buSzPct val="75000"/>
              <a:buFont typeface="Wingdings" pitchFamily="2" charset="2"/>
              <a:buChar char="§"/>
              <a:defRPr sz="2000">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Bear</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14" name="Rectangle 14"/>
          <p:cNvSpPr>
            <a:spLocks noChangeArrowheads="1"/>
          </p:cNvSpPr>
          <p:nvPr/>
        </p:nvSpPr>
        <p:spPr bwMode="auto">
          <a:xfrm>
            <a:off x="6167855" y="246879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itchFamily="2" charset="2"/>
              <a:buChar char="n"/>
              <a:defRPr sz="3000">
                <a:solidFill>
                  <a:schemeClr val="tx1"/>
                </a:solidFill>
                <a:latin typeface="Arial" charset="0"/>
              </a:defRPr>
            </a:lvl1pPr>
            <a:lvl2pPr marL="66992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022350" indent="-350838">
              <a:spcBef>
                <a:spcPct val="20000"/>
              </a:spcBef>
              <a:buClr>
                <a:schemeClr val="accent1"/>
              </a:buClr>
              <a:buSzPct val="65000"/>
              <a:buFont typeface="Wingdings" pitchFamily="2" charset="2"/>
              <a:buChar char="n"/>
              <a:defRPr sz="2200">
                <a:solidFill>
                  <a:schemeClr val="tx1"/>
                </a:solidFill>
                <a:latin typeface="Arial" charset="0"/>
              </a:defRPr>
            </a:lvl3pPr>
            <a:lvl4pPr marL="1339850" indent="-315913">
              <a:spcBef>
                <a:spcPct val="20000"/>
              </a:spcBef>
              <a:buClr>
                <a:schemeClr val="accent2"/>
              </a:buClr>
              <a:buSzPct val="70000"/>
              <a:buFont typeface="Wingdings" pitchFamily="2" charset="2"/>
              <a:buChar char="q"/>
              <a:defRPr sz="2000">
                <a:solidFill>
                  <a:schemeClr val="tx1"/>
                </a:solidFill>
                <a:latin typeface="Arial" charset="0"/>
              </a:defRPr>
            </a:lvl4pPr>
            <a:lvl5pPr marL="1681163" indent="-339725">
              <a:spcBef>
                <a:spcPct val="20000"/>
              </a:spcBef>
              <a:buClr>
                <a:schemeClr val="accent1"/>
              </a:buClr>
              <a:buSzPct val="75000"/>
              <a:buFont typeface="Wingdings" pitchFamily="2" charset="2"/>
              <a:buChar char="§"/>
              <a:defRPr sz="2000">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Leopard</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15" name="Rectangle 15"/>
          <p:cNvSpPr>
            <a:spLocks noChangeArrowheads="1"/>
          </p:cNvSpPr>
          <p:nvPr/>
        </p:nvSpPr>
        <p:spPr bwMode="auto">
          <a:xfrm>
            <a:off x="6015455" y="3445615"/>
            <a:ext cx="1600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t>Dreadful with</a:t>
            </a:r>
            <a:b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br>
            <a: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t>Iron Teeth and </a:t>
            </a:r>
            <a:b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br>
            <a: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t>10 Horns and Great Words</a:t>
            </a:r>
            <a:endParaRPr lang="en-US" altLang="en-US" sz="1400" dirty="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17" name="Rectangle 17"/>
          <p:cNvSpPr>
            <a:spLocks noChangeArrowheads="1"/>
          </p:cNvSpPr>
          <p:nvPr/>
        </p:nvSpPr>
        <p:spPr bwMode="auto">
          <a:xfrm>
            <a:off x="3775034" y="982895"/>
            <a:ext cx="1600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lnSpc>
                <a:spcPct val="80000"/>
              </a:lnSpc>
              <a:buFont typeface="Wingdings" pitchFamily="2" charset="2"/>
              <a:buNone/>
            </a:pPr>
            <a:r>
              <a:rPr lang="en-US" altLang="en-US" sz="1400" b="1" u="sng">
                <a:solidFill>
                  <a:srgbClr val="800000"/>
                </a:solidFill>
                <a:latin typeface="Times New Roman" panose="02020603050405020304" pitchFamily="18" charset="0"/>
                <a:cs typeface="Times New Roman" panose="02020603050405020304" pitchFamily="18" charset="0"/>
              </a:rPr>
              <a:t>Daniel 2</a:t>
            </a:r>
          </a:p>
        </p:txBody>
      </p:sp>
      <p:sp>
        <p:nvSpPr>
          <p:cNvPr id="281619" name="Rectangle 19"/>
          <p:cNvSpPr>
            <a:spLocks noChangeArrowheads="1"/>
          </p:cNvSpPr>
          <p:nvPr/>
        </p:nvSpPr>
        <p:spPr bwMode="auto">
          <a:xfrm>
            <a:off x="6091655" y="982895"/>
            <a:ext cx="1447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lnSpc>
                <a:spcPct val="80000"/>
              </a:lnSpc>
              <a:buFont typeface="Wingdings" pitchFamily="2" charset="2"/>
              <a:buNone/>
            </a:pPr>
            <a:r>
              <a:rPr lang="en-US" altLang="en-US" sz="1400" b="1" u="sng" dirty="0">
                <a:solidFill>
                  <a:srgbClr val="800000"/>
                </a:solidFill>
                <a:latin typeface="Times New Roman" panose="02020603050405020304" pitchFamily="18" charset="0"/>
                <a:cs typeface="Times New Roman" panose="02020603050405020304" pitchFamily="18" charset="0"/>
              </a:rPr>
              <a:t>Daniel 7</a:t>
            </a:r>
          </a:p>
        </p:txBody>
      </p:sp>
      <p:sp>
        <p:nvSpPr>
          <p:cNvPr id="281621" name="Rectangle 21"/>
          <p:cNvSpPr>
            <a:spLocks noChangeArrowheads="1"/>
          </p:cNvSpPr>
          <p:nvPr/>
        </p:nvSpPr>
        <p:spPr bwMode="auto">
          <a:xfrm>
            <a:off x="1734229" y="1725845"/>
            <a:ext cx="1605024"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itchFamily="2" charset="2"/>
              <a:buChar char="n"/>
              <a:defRPr sz="3000">
                <a:solidFill>
                  <a:schemeClr val="tx1"/>
                </a:solidFill>
                <a:latin typeface="Arial" charset="0"/>
              </a:defRPr>
            </a:lvl1pPr>
            <a:lvl2pPr marL="66992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022350" indent="-350838">
              <a:spcBef>
                <a:spcPct val="20000"/>
              </a:spcBef>
              <a:buClr>
                <a:schemeClr val="accent1"/>
              </a:buClr>
              <a:buSzPct val="65000"/>
              <a:buFont typeface="Wingdings" pitchFamily="2" charset="2"/>
              <a:buChar char="n"/>
              <a:defRPr sz="2200">
                <a:solidFill>
                  <a:schemeClr val="tx1"/>
                </a:solidFill>
                <a:latin typeface="Arial" charset="0"/>
              </a:defRPr>
            </a:lvl3pPr>
            <a:lvl4pPr marL="1339850" indent="-315913">
              <a:spcBef>
                <a:spcPct val="20000"/>
              </a:spcBef>
              <a:buClr>
                <a:schemeClr val="accent2"/>
              </a:buClr>
              <a:buSzPct val="70000"/>
              <a:buFont typeface="Wingdings" pitchFamily="2" charset="2"/>
              <a:buChar char="q"/>
              <a:defRPr sz="2000">
                <a:solidFill>
                  <a:schemeClr val="tx1"/>
                </a:solidFill>
                <a:latin typeface="Arial" charset="0"/>
              </a:defRPr>
            </a:lvl4pPr>
            <a:lvl5pPr marL="1681163" indent="-339725">
              <a:spcBef>
                <a:spcPct val="20000"/>
              </a:spcBef>
              <a:buClr>
                <a:schemeClr val="accent1"/>
              </a:buClr>
              <a:buSzPct val="75000"/>
              <a:buFont typeface="Wingdings" pitchFamily="2" charset="2"/>
              <a:buChar char="§"/>
              <a:defRPr sz="2000">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dirty="0" err="1">
                <a:solidFill>
                  <a:srgbClr val="800000"/>
                </a:solidFill>
                <a:latin typeface="Times New Roman" panose="02020603050405020304" pitchFamily="18" charset="0"/>
                <a:cs typeface="Times New Roman" panose="02020603050405020304" pitchFamily="18" charset="0"/>
              </a:rPr>
              <a:t>Medo</a:t>
            </a:r>
            <a:r>
              <a:rPr lang="en-US" altLang="en-US" sz="1400" b="1" dirty="0">
                <a:solidFill>
                  <a:srgbClr val="800000"/>
                </a:solidFill>
                <a:latin typeface="Times New Roman" panose="02020603050405020304" pitchFamily="18" charset="0"/>
                <a:cs typeface="Times New Roman" panose="02020603050405020304" pitchFamily="18" charset="0"/>
              </a:rPr>
              <a:t>-Persia</a:t>
            </a:r>
          </a:p>
          <a:p>
            <a:pPr algn="ctr">
              <a:buFont typeface="Wingdings" pitchFamily="2" charset="2"/>
              <a:buNone/>
            </a:pPr>
            <a:r>
              <a:rPr lang="en-US" altLang="en-US" sz="1400" dirty="0">
                <a:solidFill>
                  <a:schemeClr val="bg1">
                    <a:lumMod val="85000"/>
                    <a:lumOff val="15000"/>
                  </a:schemeClr>
                </a:solidFill>
                <a:latin typeface="Times New Roman" panose="02020603050405020304" pitchFamily="18" charset="0"/>
                <a:cs typeface="Times New Roman" panose="02020603050405020304" pitchFamily="18" charset="0"/>
              </a:rPr>
              <a:t>539-331 B.C. (208)</a:t>
            </a:r>
          </a:p>
        </p:txBody>
      </p:sp>
      <p:sp>
        <p:nvSpPr>
          <p:cNvPr id="281622" name="Rectangle 22"/>
          <p:cNvSpPr>
            <a:spLocks noChangeArrowheads="1"/>
          </p:cNvSpPr>
          <p:nvPr/>
        </p:nvSpPr>
        <p:spPr bwMode="auto">
          <a:xfrm>
            <a:off x="1734229" y="2468795"/>
            <a:ext cx="1605024"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itchFamily="2" charset="2"/>
              <a:buChar char="n"/>
              <a:defRPr sz="3000">
                <a:solidFill>
                  <a:schemeClr val="tx1"/>
                </a:solidFill>
                <a:latin typeface="Arial" charset="0"/>
              </a:defRPr>
            </a:lvl1pPr>
            <a:lvl2pPr marL="66992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022350" indent="-350838">
              <a:spcBef>
                <a:spcPct val="20000"/>
              </a:spcBef>
              <a:buClr>
                <a:schemeClr val="accent1"/>
              </a:buClr>
              <a:buSzPct val="65000"/>
              <a:buFont typeface="Wingdings" pitchFamily="2" charset="2"/>
              <a:buChar char="n"/>
              <a:defRPr sz="2200">
                <a:solidFill>
                  <a:schemeClr val="tx1"/>
                </a:solidFill>
                <a:latin typeface="Arial" charset="0"/>
              </a:defRPr>
            </a:lvl3pPr>
            <a:lvl4pPr marL="1339850" indent="-315913">
              <a:spcBef>
                <a:spcPct val="20000"/>
              </a:spcBef>
              <a:buClr>
                <a:schemeClr val="accent2"/>
              </a:buClr>
              <a:buSzPct val="70000"/>
              <a:buFont typeface="Wingdings" pitchFamily="2" charset="2"/>
              <a:buChar char="q"/>
              <a:defRPr sz="2000">
                <a:solidFill>
                  <a:schemeClr val="tx1"/>
                </a:solidFill>
                <a:latin typeface="Arial" charset="0"/>
              </a:defRPr>
            </a:lvl4pPr>
            <a:lvl5pPr marL="1681163" indent="-339725">
              <a:spcBef>
                <a:spcPct val="20000"/>
              </a:spcBef>
              <a:buClr>
                <a:schemeClr val="accent1"/>
              </a:buClr>
              <a:buSzPct val="75000"/>
              <a:buFont typeface="Wingdings" pitchFamily="2" charset="2"/>
              <a:buChar char="§"/>
              <a:defRPr sz="2000">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dirty="0">
                <a:solidFill>
                  <a:srgbClr val="800000"/>
                </a:solidFill>
                <a:latin typeface="Times New Roman" panose="02020603050405020304" pitchFamily="18" charset="0"/>
                <a:cs typeface="Times New Roman" panose="02020603050405020304" pitchFamily="18" charset="0"/>
              </a:rPr>
              <a:t>Greece</a:t>
            </a:r>
          </a:p>
          <a:p>
            <a:pPr algn="ctr">
              <a:buFont typeface="Wingdings" pitchFamily="2" charset="2"/>
              <a:buNone/>
            </a:pPr>
            <a:r>
              <a:rPr lang="en-US" altLang="en-US" sz="1400" dirty="0">
                <a:solidFill>
                  <a:schemeClr val="bg1">
                    <a:lumMod val="85000"/>
                    <a:lumOff val="15000"/>
                  </a:schemeClr>
                </a:solidFill>
                <a:latin typeface="Times New Roman" panose="02020603050405020304" pitchFamily="18" charset="0"/>
                <a:cs typeface="Times New Roman" panose="02020603050405020304" pitchFamily="18" charset="0"/>
              </a:rPr>
              <a:t>331-64 B.C. (267)</a:t>
            </a:r>
          </a:p>
        </p:txBody>
      </p:sp>
      <p:sp>
        <p:nvSpPr>
          <p:cNvPr id="281623" name="Rectangle 23"/>
          <p:cNvSpPr>
            <a:spLocks noChangeArrowheads="1"/>
          </p:cNvSpPr>
          <p:nvPr/>
        </p:nvSpPr>
        <p:spPr bwMode="auto">
          <a:xfrm>
            <a:off x="1544575" y="3445615"/>
            <a:ext cx="1984332"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itchFamily="2" charset="2"/>
              <a:buChar char="n"/>
              <a:defRPr sz="3000">
                <a:solidFill>
                  <a:schemeClr val="tx1"/>
                </a:solidFill>
                <a:latin typeface="Arial" charset="0"/>
              </a:defRPr>
            </a:lvl1pPr>
            <a:lvl2pPr marL="66992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022350" indent="-350838">
              <a:spcBef>
                <a:spcPct val="20000"/>
              </a:spcBef>
              <a:buClr>
                <a:schemeClr val="accent1"/>
              </a:buClr>
              <a:buSzPct val="65000"/>
              <a:buFont typeface="Wingdings" pitchFamily="2" charset="2"/>
              <a:buChar char="n"/>
              <a:defRPr sz="2200">
                <a:solidFill>
                  <a:schemeClr val="tx1"/>
                </a:solidFill>
                <a:latin typeface="Arial" charset="0"/>
              </a:defRPr>
            </a:lvl3pPr>
            <a:lvl4pPr marL="1339850" indent="-315913">
              <a:spcBef>
                <a:spcPct val="20000"/>
              </a:spcBef>
              <a:buClr>
                <a:schemeClr val="accent2"/>
              </a:buClr>
              <a:buSzPct val="70000"/>
              <a:buFont typeface="Wingdings" pitchFamily="2" charset="2"/>
              <a:buChar char="q"/>
              <a:defRPr sz="2000">
                <a:solidFill>
                  <a:schemeClr val="tx1"/>
                </a:solidFill>
                <a:latin typeface="Arial" charset="0"/>
              </a:defRPr>
            </a:lvl4pPr>
            <a:lvl5pPr marL="1681163" indent="-339725">
              <a:spcBef>
                <a:spcPct val="20000"/>
              </a:spcBef>
              <a:buClr>
                <a:schemeClr val="accent1"/>
              </a:buClr>
              <a:buSzPct val="75000"/>
              <a:buFont typeface="Wingdings" pitchFamily="2" charset="2"/>
              <a:buChar char="§"/>
              <a:defRPr sz="2000">
                <a:solidFill>
                  <a:schemeClr val="tx1"/>
                </a:solidFill>
                <a:latin typeface="Arial" charset="0"/>
              </a:defRPr>
            </a:lvl5pPr>
            <a:lvl6pPr marL="21383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5955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0527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509963"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dirty="0">
                <a:solidFill>
                  <a:srgbClr val="800000"/>
                </a:solidFill>
                <a:latin typeface="Times New Roman" panose="02020603050405020304" pitchFamily="18" charset="0"/>
                <a:cs typeface="Times New Roman" panose="02020603050405020304" pitchFamily="18" charset="0"/>
              </a:rPr>
              <a:t>Rome </a:t>
            </a:r>
          </a:p>
          <a:p>
            <a:pPr algn="ctr">
              <a:buFont typeface="Wingdings" pitchFamily="2" charset="2"/>
              <a:buNone/>
            </a:pPr>
            <a:r>
              <a:rPr lang="en-US" altLang="en-US" sz="1400" dirty="0">
                <a:solidFill>
                  <a:schemeClr val="bg1">
                    <a:lumMod val="85000"/>
                    <a:lumOff val="15000"/>
                  </a:schemeClr>
                </a:solidFill>
                <a:latin typeface="Times New Roman" panose="02020603050405020304" pitchFamily="18" charset="0"/>
                <a:cs typeface="Times New Roman" panose="02020603050405020304" pitchFamily="18" charset="0"/>
              </a:rPr>
              <a:t>64 B.C. - 476 AD (540)</a:t>
            </a:r>
          </a:p>
        </p:txBody>
      </p:sp>
      <p:sp>
        <p:nvSpPr>
          <p:cNvPr id="281624" name="Rectangle 24"/>
          <p:cNvSpPr>
            <a:spLocks noChangeArrowheads="1"/>
          </p:cNvSpPr>
          <p:nvPr/>
        </p:nvSpPr>
        <p:spPr bwMode="auto">
          <a:xfrm>
            <a:off x="1812841" y="982895"/>
            <a:ext cx="1447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lnSpc>
                <a:spcPct val="80000"/>
              </a:lnSpc>
              <a:buFont typeface="Wingdings" pitchFamily="2" charset="2"/>
              <a:buNone/>
            </a:pPr>
            <a:r>
              <a:rPr lang="en-US" altLang="en-US" sz="1400" b="1" u="sng" dirty="0">
                <a:solidFill>
                  <a:srgbClr val="800000"/>
                </a:solidFill>
                <a:latin typeface="Times New Roman" panose="02020603050405020304" pitchFamily="18" charset="0"/>
                <a:cs typeface="Times New Roman" panose="02020603050405020304" pitchFamily="18" charset="0"/>
              </a:rPr>
              <a:t>History</a:t>
            </a:r>
          </a:p>
        </p:txBody>
      </p:sp>
      <p:sp>
        <p:nvSpPr>
          <p:cNvPr id="281626" name="Rectangle 26"/>
          <p:cNvSpPr>
            <a:spLocks noChangeArrowheads="1"/>
          </p:cNvSpPr>
          <p:nvPr/>
        </p:nvSpPr>
        <p:spPr bwMode="auto">
          <a:xfrm>
            <a:off x="3927434" y="445323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t>4 Sections – </a:t>
            </a:r>
            <a:b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br>
            <a:r>
              <a:rPr lang="en-US" altLang="en-US" sz="1400" b="1" dirty="0">
                <a:solidFill>
                  <a:schemeClr val="bg1">
                    <a:lumMod val="85000"/>
                    <a:lumOff val="15000"/>
                  </a:schemeClr>
                </a:solidFill>
                <a:latin typeface="Times New Roman" panose="02020603050405020304" pitchFamily="18" charset="0"/>
                <a:cs typeface="Times New Roman" panose="02020603050405020304" pitchFamily="18" charset="0"/>
              </a:rPr>
              <a:t>1 Body</a:t>
            </a:r>
            <a:endParaRPr lang="en-US" altLang="en-US" sz="1400" dirty="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28" name="Rectangle 28"/>
          <p:cNvSpPr>
            <a:spLocks noChangeArrowheads="1"/>
          </p:cNvSpPr>
          <p:nvPr/>
        </p:nvSpPr>
        <p:spPr bwMode="auto">
          <a:xfrm>
            <a:off x="6015455" y="4453235"/>
            <a:ext cx="1600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a:solidFill>
                  <a:schemeClr val="bg1">
                    <a:lumMod val="85000"/>
                    <a:lumOff val="15000"/>
                  </a:schemeClr>
                </a:solidFill>
                <a:latin typeface="Times New Roman" panose="02020603050405020304" pitchFamily="18" charset="0"/>
                <a:cs typeface="Times New Roman" panose="02020603050405020304" pitchFamily="18" charset="0"/>
              </a:rPr>
              <a:t>4 Beasts</a:t>
            </a:r>
            <a:endParaRPr lang="en-US" altLang="en-US" sz="1400">
              <a:solidFill>
                <a:schemeClr val="bg1">
                  <a:lumMod val="85000"/>
                  <a:lumOff val="15000"/>
                </a:schemeClr>
              </a:solidFill>
              <a:latin typeface="Times New Roman" panose="02020603050405020304" pitchFamily="18" charset="0"/>
              <a:cs typeface="Times New Roman" panose="02020603050405020304" pitchFamily="18" charset="0"/>
            </a:endParaRPr>
          </a:p>
        </p:txBody>
      </p:sp>
      <p:sp>
        <p:nvSpPr>
          <p:cNvPr id="281629" name="Rectangle 29"/>
          <p:cNvSpPr>
            <a:spLocks noChangeArrowheads="1"/>
          </p:cNvSpPr>
          <p:nvPr/>
        </p:nvSpPr>
        <p:spPr bwMode="auto">
          <a:xfrm>
            <a:off x="1889041" y="4453235"/>
            <a:ext cx="1295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SzPct val="65000"/>
              <a:buFont typeface="Wingdings" pitchFamily="2" charset="2"/>
              <a:buChar char="n"/>
              <a:defRPr sz="3000">
                <a:solidFill>
                  <a:schemeClr val="tx1"/>
                </a:solidFill>
                <a:latin typeface="Arial" charset="0"/>
              </a:defRPr>
            </a:lvl1pPr>
            <a:lvl2pPr marL="727075" indent="-325438">
              <a:spcBef>
                <a:spcPct val="20000"/>
              </a:spcBef>
              <a:buClr>
                <a:schemeClr val="accent2"/>
              </a:buClr>
              <a:buSzPct val="60000"/>
              <a:buFont typeface="Wingdings" pitchFamily="2" charset="2"/>
              <a:buChar char="q"/>
              <a:defRPr sz="2600">
                <a:solidFill>
                  <a:schemeClr val="tx1"/>
                </a:solidFill>
                <a:latin typeface="Arial" charset="0"/>
              </a:defRPr>
            </a:lvl2pPr>
            <a:lvl3pPr marL="1192213" indent="-350838">
              <a:spcBef>
                <a:spcPct val="20000"/>
              </a:spcBef>
              <a:buClr>
                <a:schemeClr val="accent1"/>
              </a:buClr>
              <a:buSzPct val="65000"/>
              <a:buFont typeface="Wingdings" pitchFamily="2" charset="2"/>
              <a:buChar char="n"/>
              <a:defRPr sz="2200">
                <a:solidFill>
                  <a:schemeClr val="tx1"/>
                </a:solidFill>
                <a:latin typeface="Arial" charset="0"/>
              </a:defRPr>
            </a:lvl3pPr>
            <a:lvl4pPr marL="1622425" indent="-315913">
              <a:spcBef>
                <a:spcPct val="20000"/>
              </a:spcBef>
              <a:buClr>
                <a:schemeClr val="accent2"/>
              </a:buClr>
              <a:buSzPct val="70000"/>
              <a:buFont typeface="Wingdings" pitchFamily="2" charset="2"/>
              <a:buChar char="q"/>
              <a:defRPr sz="2000">
                <a:solidFill>
                  <a:schemeClr val="tx1"/>
                </a:solidFill>
                <a:latin typeface="Arial" charset="0"/>
              </a:defRPr>
            </a:lvl4pPr>
            <a:lvl5pPr marL="2076450" indent="-339725">
              <a:spcBef>
                <a:spcPct val="20000"/>
              </a:spcBef>
              <a:buClr>
                <a:schemeClr val="accent1"/>
              </a:buClr>
              <a:buSzPct val="75000"/>
              <a:buFont typeface="Wingdings" pitchFamily="2" charset="2"/>
              <a:buChar char="§"/>
              <a:defRPr sz="2000">
                <a:solidFill>
                  <a:schemeClr val="tx1"/>
                </a:solidFill>
                <a:latin typeface="Arial" charset="0"/>
              </a:defRPr>
            </a:lvl5pPr>
            <a:lvl6pPr marL="25336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908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480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905250" indent="-339725" fontAlgn="base">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ctr">
              <a:buFont typeface="Wingdings" pitchFamily="2" charset="2"/>
              <a:buNone/>
            </a:pPr>
            <a:r>
              <a:rPr lang="en-US" altLang="en-US" sz="1400" b="1" dirty="0">
                <a:solidFill>
                  <a:srgbClr val="800000"/>
                </a:solidFill>
                <a:latin typeface="Times New Roman" panose="02020603050405020304" pitchFamily="18" charset="0"/>
                <a:cs typeface="Times New Roman" panose="02020603050405020304" pitchFamily="18" charset="0"/>
              </a:rPr>
              <a:t>4 World Empires</a:t>
            </a:r>
            <a:endParaRPr lang="en-US" altLang="en-US" sz="1400" dirty="0">
              <a:solidFill>
                <a:srgbClr val="800000"/>
              </a:solidFill>
              <a:latin typeface="Times New Roman" panose="02020603050405020304" pitchFamily="18" charset="0"/>
              <a:cs typeface="Times New Roman" panose="02020603050405020304" pitchFamily="18" charset="0"/>
            </a:endParaRPr>
          </a:p>
        </p:txBody>
      </p:sp>
      <p:pic>
        <p:nvPicPr>
          <p:cNvPr id="28" name="Picture 6" descr="statu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6031" y="992518"/>
            <a:ext cx="1391194" cy="406637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C65F886D-93FB-DC1A-2559-6176B824A8A1}"/>
              </a:ext>
            </a:extLst>
          </p:cNvPr>
          <p:cNvSpPr/>
          <p:nvPr/>
        </p:nvSpPr>
        <p:spPr>
          <a:xfrm>
            <a:off x="914399" y="3339253"/>
            <a:ext cx="8182099" cy="1131534"/>
          </a:xfrm>
          <a:prstGeom prst="ellipse">
            <a:avLst/>
          </a:prstGeom>
          <a:noFill/>
          <a:ln w="5715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2155863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1624"/>
                                        </p:tgtEl>
                                        <p:attrNameLst>
                                          <p:attrName>style.visibility</p:attrName>
                                        </p:attrNameLst>
                                      </p:cBhvr>
                                      <p:to>
                                        <p:strVal val="visible"/>
                                      </p:to>
                                    </p:set>
                                    <p:animEffect transition="in" filter="fade">
                                      <p:cBhvr>
                                        <p:cTn id="7" dur="500"/>
                                        <p:tgtEl>
                                          <p:spTgt spid="2816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1620">
                                            <p:bg/>
                                          </p:spTgt>
                                        </p:tgtEl>
                                        <p:attrNameLst>
                                          <p:attrName>style.visibility</p:attrName>
                                        </p:attrNameLst>
                                      </p:cBhvr>
                                      <p:to>
                                        <p:strVal val="visible"/>
                                      </p:to>
                                    </p:set>
                                    <p:animEffect transition="in" filter="fade">
                                      <p:cBhvr>
                                        <p:cTn id="11" dur="500"/>
                                        <p:tgtEl>
                                          <p:spTgt spid="281620">
                                            <p:bg/>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81620">
                                            <p:txEl>
                                              <p:pRg st="0" end="0"/>
                                            </p:txEl>
                                          </p:spTgt>
                                        </p:tgtEl>
                                        <p:attrNameLst>
                                          <p:attrName>style.visibility</p:attrName>
                                        </p:attrNameLst>
                                      </p:cBhvr>
                                      <p:to>
                                        <p:strVal val="visible"/>
                                      </p:to>
                                    </p:set>
                                    <p:animEffect transition="in" filter="fade">
                                      <p:cBhvr>
                                        <p:cTn id="15" dur="500"/>
                                        <p:tgtEl>
                                          <p:spTgt spid="281620">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81620">
                                            <p:txEl>
                                              <p:pRg st="1" end="1"/>
                                            </p:txEl>
                                          </p:spTgt>
                                        </p:tgtEl>
                                        <p:attrNameLst>
                                          <p:attrName>style.visibility</p:attrName>
                                        </p:attrNameLst>
                                      </p:cBhvr>
                                      <p:to>
                                        <p:strVal val="visible"/>
                                      </p:to>
                                    </p:set>
                                    <p:animEffect transition="in" filter="fade">
                                      <p:cBhvr>
                                        <p:cTn id="19" dur="500"/>
                                        <p:tgtEl>
                                          <p:spTgt spid="281620">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81621"/>
                                        </p:tgtEl>
                                        <p:attrNameLst>
                                          <p:attrName>style.visibility</p:attrName>
                                        </p:attrNameLst>
                                      </p:cBhvr>
                                      <p:to>
                                        <p:strVal val="visible"/>
                                      </p:to>
                                    </p:set>
                                    <p:animEffect transition="in" filter="fade">
                                      <p:cBhvr>
                                        <p:cTn id="23" dur="500"/>
                                        <p:tgtEl>
                                          <p:spTgt spid="28162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81622"/>
                                        </p:tgtEl>
                                        <p:attrNameLst>
                                          <p:attrName>style.visibility</p:attrName>
                                        </p:attrNameLst>
                                      </p:cBhvr>
                                      <p:to>
                                        <p:strVal val="visible"/>
                                      </p:to>
                                    </p:set>
                                    <p:animEffect transition="in" filter="fade">
                                      <p:cBhvr>
                                        <p:cTn id="27" dur="500"/>
                                        <p:tgtEl>
                                          <p:spTgt spid="28162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81623"/>
                                        </p:tgtEl>
                                        <p:attrNameLst>
                                          <p:attrName>style.visibility</p:attrName>
                                        </p:attrNameLst>
                                      </p:cBhvr>
                                      <p:to>
                                        <p:strVal val="visible"/>
                                      </p:to>
                                    </p:set>
                                    <p:animEffect transition="in" filter="fade">
                                      <p:cBhvr>
                                        <p:cTn id="31" dur="500"/>
                                        <p:tgtEl>
                                          <p:spTgt spid="28162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81617"/>
                                        </p:tgtEl>
                                        <p:attrNameLst>
                                          <p:attrName>style.visibility</p:attrName>
                                        </p:attrNameLst>
                                      </p:cBhvr>
                                      <p:to>
                                        <p:strVal val="visible"/>
                                      </p:to>
                                    </p:set>
                                    <p:animEffect transition="in" filter="fade">
                                      <p:cBhvr>
                                        <p:cTn id="36" dur="500"/>
                                        <p:tgtEl>
                                          <p:spTgt spid="281617"/>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281604"/>
                                        </p:tgtEl>
                                        <p:attrNameLst>
                                          <p:attrName>style.visibility</p:attrName>
                                        </p:attrNameLst>
                                      </p:cBhvr>
                                      <p:to>
                                        <p:strVal val="visible"/>
                                      </p:to>
                                    </p:set>
                                    <p:animEffect transition="in" filter="fade">
                                      <p:cBhvr>
                                        <p:cTn id="40" dur="500"/>
                                        <p:tgtEl>
                                          <p:spTgt spid="281604"/>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281605"/>
                                        </p:tgtEl>
                                        <p:attrNameLst>
                                          <p:attrName>style.visibility</p:attrName>
                                        </p:attrNameLst>
                                      </p:cBhvr>
                                      <p:to>
                                        <p:strVal val="visible"/>
                                      </p:to>
                                    </p:set>
                                    <p:animEffect transition="in" filter="fade">
                                      <p:cBhvr>
                                        <p:cTn id="44" dur="500"/>
                                        <p:tgtEl>
                                          <p:spTgt spid="281605"/>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281606"/>
                                        </p:tgtEl>
                                        <p:attrNameLst>
                                          <p:attrName>style.visibility</p:attrName>
                                        </p:attrNameLst>
                                      </p:cBhvr>
                                      <p:to>
                                        <p:strVal val="visible"/>
                                      </p:to>
                                    </p:set>
                                    <p:animEffect transition="in" filter="fade">
                                      <p:cBhvr>
                                        <p:cTn id="48" dur="500"/>
                                        <p:tgtEl>
                                          <p:spTgt spid="281606"/>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281607"/>
                                        </p:tgtEl>
                                        <p:attrNameLst>
                                          <p:attrName>style.visibility</p:attrName>
                                        </p:attrNameLst>
                                      </p:cBhvr>
                                      <p:to>
                                        <p:strVal val="visible"/>
                                      </p:to>
                                    </p:set>
                                    <p:animEffect transition="in" filter="fade">
                                      <p:cBhvr>
                                        <p:cTn id="52" dur="500"/>
                                        <p:tgtEl>
                                          <p:spTgt spid="28160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81619"/>
                                        </p:tgtEl>
                                        <p:attrNameLst>
                                          <p:attrName>style.visibility</p:attrName>
                                        </p:attrNameLst>
                                      </p:cBhvr>
                                      <p:to>
                                        <p:strVal val="visible"/>
                                      </p:to>
                                    </p:set>
                                    <p:animEffect transition="in" filter="fade">
                                      <p:cBhvr>
                                        <p:cTn id="57" dur="500"/>
                                        <p:tgtEl>
                                          <p:spTgt spid="281619"/>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281612"/>
                                        </p:tgtEl>
                                        <p:attrNameLst>
                                          <p:attrName>style.visibility</p:attrName>
                                        </p:attrNameLst>
                                      </p:cBhvr>
                                      <p:to>
                                        <p:strVal val="visible"/>
                                      </p:to>
                                    </p:set>
                                    <p:animEffect transition="in" filter="fade">
                                      <p:cBhvr>
                                        <p:cTn id="61" dur="500"/>
                                        <p:tgtEl>
                                          <p:spTgt spid="281612"/>
                                        </p:tgtEl>
                                      </p:cBhvr>
                                    </p:animEffect>
                                  </p:childTnLst>
                                </p:cTn>
                              </p:par>
                            </p:childTnLst>
                          </p:cTn>
                        </p:par>
                        <p:par>
                          <p:cTn id="62" fill="hold">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281613"/>
                                        </p:tgtEl>
                                        <p:attrNameLst>
                                          <p:attrName>style.visibility</p:attrName>
                                        </p:attrNameLst>
                                      </p:cBhvr>
                                      <p:to>
                                        <p:strVal val="visible"/>
                                      </p:to>
                                    </p:set>
                                    <p:animEffect transition="in" filter="fade">
                                      <p:cBhvr>
                                        <p:cTn id="65" dur="500"/>
                                        <p:tgtEl>
                                          <p:spTgt spid="281613"/>
                                        </p:tgtEl>
                                      </p:cBhvr>
                                    </p:animEffect>
                                  </p:childTnLst>
                                </p:cTn>
                              </p:par>
                            </p:childTnLst>
                          </p:cTn>
                        </p:par>
                        <p:par>
                          <p:cTn id="66" fill="hold">
                            <p:stCondLst>
                              <p:cond delay="1500"/>
                            </p:stCondLst>
                            <p:childTnLst>
                              <p:par>
                                <p:cTn id="67" presetID="10" presetClass="entr" presetSubtype="0" fill="hold" grpId="0" nodeType="afterEffect">
                                  <p:stCondLst>
                                    <p:cond delay="0"/>
                                  </p:stCondLst>
                                  <p:childTnLst>
                                    <p:set>
                                      <p:cBhvr>
                                        <p:cTn id="68" dur="1" fill="hold">
                                          <p:stCondLst>
                                            <p:cond delay="0"/>
                                          </p:stCondLst>
                                        </p:cTn>
                                        <p:tgtEl>
                                          <p:spTgt spid="281614"/>
                                        </p:tgtEl>
                                        <p:attrNameLst>
                                          <p:attrName>style.visibility</p:attrName>
                                        </p:attrNameLst>
                                      </p:cBhvr>
                                      <p:to>
                                        <p:strVal val="visible"/>
                                      </p:to>
                                    </p:set>
                                    <p:animEffect transition="in" filter="fade">
                                      <p:cBhvr>
                                        <p:cTn id="69" dur="500"/>
                                        <p:tgtEl>
                                          <p:spTgt spid="281614"/>
                                        </p:tgtEl>
                                      </p:cBhvr>
                                    </p:animEffect>
                                  </p:childTnLst>
                                </p:cTn>
                              </p:par>
                            </p:childTnLst>
                          </p:cTn>
                        </p:par>
                        <p:par>
                          <p:cTn id="70" fill="hold">
                            <p:stCondLst>
                              <p:cond delay="2000"/>
                            </p:stCondLst>
                            <p:childTnLst>
                              <p:par>
                                <p:cTn id="71" presetID="10" presetClass="entr" presetSubtype="0" fill="hold" grpId="0" nodeType="afterEffect">
                                  <p:stCondLst>
                                    <p:cond delay="0"/>
                                  </p:stCondLst>
                                  <p:childTnLst>
                                    <p:set>
                                      <p:cBhvr>
                                        <p:cTn id="72" dur="1" fill="hold">
                                          <p:stCondLst>
                                            <p:cond delay="0"/>
                                          </p:stCondLst>
                                        </p:cTn>
                                        <p:tgtEl>
                                          <p:spTgt spid="281615"/>
                                        </p:tgtEl>
                                        <p:attrNameLst>
                                          <p:attrName>style.visibility</p:attrName>
                                        </p:attrNameLst>
                                      </p:cBhvr>
                                      <p:to>
                                        <p:strVal val="visible"/>
                                      </p:to>
                                    </p:set>
                                    <p:animEffect transition="in" filter="fade">
                                      <p:cBhvr>
                                        <p:cTn id="73" dur="500"/>
                                        <p:tgtEl>
                                          <p:spTgt spid="281615"/>
                                        </p:tgtEl>
                                      </p:cBhvr>
                                    </p:animEffect>
                                  </p:childTnLst>
                                </p:cTn>
                              </p:par>
                            </p:childTnLst>
                          </p:cTn>
                        </p:par>
                      </p:childTnLst>
                    </p:cTn>
                  </p:par>
                  <p:par>
                    <p:cTn id="74" fill="hold">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81629"/>
                                        </p:tgtEl>
                                        <p:attrNameLst>
                                          <p:attrName>style.visibility</p:attrName>
                                        </p:attrNameLst>
                                      </p:cBhvr>
                                      <p:to>
                                        <p:strVal val="visible"/>
                                      </p:to>
                                    </p:set>
                                    <p:animEffect transition="in" filter="fade">
                                      <p:cBhvr>
                                        <p:cTn id="78" dur="500"/>
                                        <p:tgtEl>
                                          <p:spTgt spid="281629"/>
                                        </p:tgtEl>
                                      </p:cBhvr>
                                    </p:animEffec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281626"/>
                                        </p:tgtEl>
                                        <p:attrNameLst>
                                          <p:attrName>style.visibility</p:attrName>
                                        </p:attrNameLst>
                                      </p:cBhvr>
                                      <p:to>
                                        <p:strVal val="visible"/>
                                      </p:to>
                                    </p:set>
                                    <p:animEffect transition="in" filter="fade">
                                      <p:cBhvr>
                                        <p:cTn id="82" dur="500"/>
                                        <p:tgtEl>
                                          <p:spTgt spid="281626"/>
                                        </p:tgtEl>
                                      </p:cBhvr>
                                    </p:animEffect>
                                  </p:childTnLst>
                                </p:cTn>
                              </p:par>
                            </p:childTnLst>
                          </p:cTn>
                        </p:par>
                        <p:par>
                          <p:cTn id="83" fill="hold">
                            <p:stCondLst>
                              <p:cond delay="1000"/>
                            </p:stCondLst>
                            <p:childTnLst>
                              <p:par>
                                <p:cTn id="84" presetID="10" presetClass="entr" presetSubtype="0" fill="hold" grpId="0" nodeType="afterEffect">
                                  <p:stCondLst>
                                    <p:cond delay="0"/>
                                  </p:stCondLst>
                                  <p:childTnLst>
                                    <p:set>
                                      <p:cBhvr>
                                        <p:cTn id="85" dur="1" fill="hold">
                                          <p:stCondLst>
                                            <p:cond delay="0"/>
                                          </p:stCondLst>
                                        </p:cTn>
                                        <p:tgtEl>
                                          <p:spTgt spid="281628"/>
                                        </p:tgtEl>
                                        <p:attrNameLst>
                                          <p:attrName>style.visibility</p:attrName>
                                        </p:attrNameLst>
                                      </p:cBhvr>
                                      <p:to>
                                        <p:strVal val="visible"/>
                                      </p:to>
                                    </p:set>
                                    <p:animEffect transition="in" filter="fade">
                                      <p:cBhvr>
                                        <p:cTn id="86" dur="500"/>
                                        <p:tgtEl>
                                          <p:spTgt spid="281628"/>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
                                        </p:tgtEl>
                                        <p:attrNameLst>
                                          <p:attrName>style.visibility</p:attrName>
                                        </p:attrNameLst>
                                      </p:cBhvr>
                                      <p:to>
                                        <p:strVal val="visible"/>
                                      </p:to>
                                    </p:set>
                                    <p:anim calcmode="lin" valueType="num">
                                      <p:cBhvr>
                                        <p:cTn id="91" dur="500" fill="hold"/>
                                        <p:tgtEl>
                                          <p:spTgt spid="2"/>
                                        </p:tgtEl>
                                        <p:attrNameLst>
                                          <p:attrName>ppt_w</p:attrName>
                                        </p:attrNameLst>
                                      </p:cBhvr>
                                      <p:tavLst>
                                        <p:tav tm="0">
                                          <p:val>
                                            <p:fltVal val="0"/>
                                          </p:val>
                                        </p:tav>
                                        <p:tav tm="100000">
                                          <p:val>
                                            <p:strVal val="#ppt_w"/>
                                          </p:val>
                                        </p:tav>
                                      </p:tavLst>
                                    </p:anim>
                                    <p:anim calcmode="lin" valueType="num">
                                      <p:cBhvr>
                                        <p:cTn id="92" dur="500" fill="hold"/>
                                        <p:tgtEl>
                                          <p:spTgt spid="2"/>
                                        </p:tgtEl>
                                        <p:attrNameLst>
                                          <p:attrName>ppt_h</p:attrName>
                                        </p:attrNameLst>
                                      </p:cBhvr>
                                      <p:tavLst>
                                        <p:tav tm="0">
                                          <p:val>
                                            <p:fltVal val="0"/>
                                          </p:val>
                                        </p:tav>
                                        <p:tav tm="100000">
                                          <p:val>
                                            <p:strVal val="#ppt_h"/>
                                          </p:val>
                                        </p:tav>
                                      </p:tavLst>
                                    </p:anim>
                                    <p:animEffect transition="in" filter="fade">
                                      <p:cBhvr>
                                        <p:cTn id="9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20" grpId="0" build="p" animBg="1"/>
      <p:bldP spid="281604" grpId="0"/>
      <p:bldP spid="281605" grpId="0"/>
      <p:bldP spid="281606" grpId="0"/>
      <p:bldP spid="281607" grpId="0"/>
      <p:bldP spid="281612" grpId="0"/>
      <p:bldP spid="281613" grpId="0"/>
      <p:bldP spid="281614" grpId="0"/>
      <p:bldP spid="281615" grpId="0"/>
      <p:bldP spid="281617" grpId="0"/>
      <p:bldP spid="281619" grpId="0"/>
      <p:bldP spid="281621" grpId="0"/>
      <p:bldP spid="281622" grpId="0"/>
      <p:bldP spid="281623" grpId="0"/>
      <p:bldP spid="281624" grpId="0"/>
      <p:bldP spid="281626" grpId="0"/>
      <p:bldP spid="281628" grpId="0"/>
      <p:bldP spid="281629"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07DBD-DCE3-1ABF-89A3-E6F17DA51BC1}"/>
              </a:ext>
            </a:extLst>
          </p:cNvPr>
          <p:cNvSpPr>
            <a:spLocks noGrp="1"/>
          </p:cNvSpPr>
          <p:nvPr>
            <p:ph type="title"/>
          </p:nvPr>
        </p:nvSpPr>
        <p:spPr/>
        <p:txBody>
          <a:bodyPr/>
          <a:lstStyle/>
          <a:p>
            <a:r>
              <a:rPr lang="en-US" dirty="0"/>
              <a:t>Rome:  Pompous, Arrogant</a:t>
            </a:r>
          </a:p>
        </p:txBody>
      </p:sp>
      <p:sp>
        <p:nvSpPr>
          <p:cNvPr id="3" name="Content Placeholder 2">
            <a:extLst>
              <a:ext uri="{FF2B5EF4-FFF2-40B4-BE49-F238E27FC236}">
                <a16:creationId xmlns:a16="http://schemas.microsoft.com/office/drawing/2014/main" id="{13938084-3B9F-74A2-CD58-EF424F15D1C6}"/>
              </a:ext>
            </a:extLst>
          </p:cNvPr>
          <p:cNvSpPr>
            <a:spLocks noGrp="1"/>
          </p:cNvSpPr>
          <p:nvPr>
            <p:ph sz="quarter" idx="10"/>
          </p:nvPr>
        </p:nvSpPr>
        <p:spPr/>
        <p:txBody>
          <a:bodyPr/>
          <a:lstStyle/>
          <a:p>
            <a:pPr marL="457200" indent="-457200">
              <a:buFont typeface="+mj-lt"/>
              <a:buAutoNum type="arabicPeriod" startAt="10"/>
            </a:pPr>
            <a:r>
              <a:rPr lang="en-US" sz="2200" dirty="0"/>
              <a:t>How is the nature, character, and activities of the fourth kingdom expanded in comparison to </a:t>
            </a:r>
            <a:r>
              <a:rPr lang="en-US" sz="2200" b="1" dirty="0">
                <a:solidFill>
                  <a:srgbClr val="800000"/>
                </a:solidFill>
              </a:rPr>
              <a:t>Daniel 2</a:t>
            </a:r>
            <a:r>
              <a:rPr lang="en-US" sz="2200" dirty="0"/>
              <a:t>?</a:t>
            </a:r>
          </a:p>
          <a:p>
            <a:pPr marL="0" indent="0">
              <a:buNone/>
            </a:pPr>
            <a:r>
              <a:rPr lang="en-US" sz="2200" i="1" dirty="0">
                <a:solidFill>
                  <a:srgbClr val="800000"/>
                </a:solidFill>
              </a:rPr>
              <a:t>After this I saw in the night visions, and behold, </a:t>
            </a:r>
            <a:r>
              <a:rPr lang="en-US" sz="2200" b="1" i="1" dirty="0">
                <a:solidFill>
                  <a:srgbClr val="800000"/>
                </a:solidFill>
              </a:rPr>
              <a:t>a fourth beast</a:t>
            </a:r>
            <a:r>
              <a:rPr lang="en-US" sz="2200" i="1" dirty="0">
                <a:solidFill>
                  <a:srgbClr val="800000"/>
                </a:solidFill>
              </a:rPr>
              <a:t>, dreadful and terrible, exceedingly strong. It had huge iron teeth; it was devouring, breaking in pieces, and trampling the residue with its feet. It was </a:t>
            </a:r>
            <a:r>
              <a:rPr lang="en-US" sz="2200" b="1" i="1" dirty="0">
                <a:solidFill>
                  <a:srgbClr val="800000"/>
                </a:solidFill>
              </a:rPr>
              <a:t>different from all the beasts that were before </a:t>
            </a:r>
            <a:r>
              <a:rPr lang="en-US" sz="2200" i="1" dirty="0">
                <a:solidFill>
                  <a:srgbClr val="800000"/>
                </a:solidFill>
              </a:rPr>
              <a:t>it, and it had </a:t>
            </a:r>
            <a:r>
              <a:rPr lang="en-US" sz="2200" b="1" i="1" u="sng" dirty="0">
                <a:solidFill>
                  <a:srgbClr val="800000"/>
                </a:solidFill>
              </a:rPr>
              <a:t>ten horns</a:t>
            </a:r>
            <a:r>
              <a:rPr lang="en-US" sz="2200" i="1" dirty="0">
                <a:solidFill>
                  <a:srgbClr val="800000"/>
                </a:solidFill>
              </a:rPr>
              <a:t>. I was considering the horns, and there was </a:t>
            </a:r>
            <a:r>
              <a:rPr lang="en-US" sz="2200" b="1" i="1" dirty="0">
                <a:solidFill>
                  <a:srgbClr val="800000"/>
                </a:solidFill>
              </a:rPr>
              <a:t>another horn, a little one, coming up among them</a:t>
            </a:r>
            <a:r>
              <a:rPr lang="en-US" sz="2200" i="1" dirty="0">
                <a:solidFill>
                  <a:srgbClr val="800000"/>
                </a:solidFill>
              </a:rPr>
              <a:t>, before whom </a:t>
            </a:r>
            <a:r>
              <a:rPr lang="en-US" sz="2200" b="1" i="1" dirty="0">
                <a:solidFill>
                  <a:srgbClr val="800000"/>
                </a:solidFill>
              </a:rPr>
              <a:t>three of the first horns were plucked</a:t>
            </a:r>
            <a:r>
              <a:rPr lang="en-US" sz="2200" i="1" dirty="0">
                <a:solidFill>
                  <a:srgbClr val="800000"/>
                </a:solidFill>
              </a:rPr>
              <a:t> out by the roots. And there, in this horn, were eyes like the eyes of a man, and </a:t>
            </a:r>
            <a:r>
              <a:rPr lang="en-US" sz="2200" b="1" i="1" u="sng" dirty="0">
                <a:solidFill>
                  <a:srgbClr val="800000"/>
                </a:solidFill>
              </a:rPr>
              <a:t>a mouth speaking pompous words</a:t>
            </a:r>
            <a:r>
              <a:rPr lang="en-US" sz="2200" i="1" dirty="0">
                <a:solidFill>
                  <a:srgbClr val="800000"/>
                </a:solidFill>
              </a:rPr>
              <a:t>.” </a:t>
            </a:r>
            <a:r>
              <a:rPr lang="en-US" sz="2200" dirty="0"/>
              <a:t>(</a:t>
            </a:r>
            <a:r>
              <a:rPr lang="en-US" sz="2200" b="1" dirty="0">
                <a:solidFill>
                  <a:srgbClr val="800000"/>
                </a:solidFill>
              </a:rPr>
              <a:t>7:7-8</a:t>
            </a:r>
            <a:r>
              <a:rPr lang="en-US" sz="2200" dirty="0"/>
              <a:t>)</a:t>
            </a:r>
          </a:p>
        </p:txBody>
      </p:sp>
    </p:spTree>
    <p:extLst>
      <p:ext uri="{BB962C8B-B14F-4D97-AF65-F5344CB8AC3E}">
        <p14:creationId xmlns:p14="http://schemas.microsoft.com/office/powerpoint/2010/main" val="215745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07DBD-DCE3-1ABF-89A3-E6F17DA51BC1}"/>
              </a:ext>
            </a:extLst>
          </p:cNvPr>
          <p:cNvSpPr>
            <a:spLocks noGrp="1"/>
          </p:cNvSpPr>
          <p:nvPr>
            <p:ph type="title"/>
          </p:nvPr>
        </p:nvSpPr>
        <p:spPr/>
        <p:txBody>
          <a:bodyPr/>
          <a:lstStyle/>
          <a:p>
            <a:r>
              <a:rPr lang="en-US" dirty="0"/>
              <a:t>Rome:  Blasphemous, Persecuting</a:t>
            </a:r>
          </a:p>
        </p:txBody>
      </p:sp>
      <p:sp>
        <p:nvSpPr>
          <p:cNvPr id="3" name="Content Placeholder 2">
            <a:extLst>
              <a:ext uri="{FF2B5EF4-FFF2-40B4-BE49-F238E27FC236}">
                <a16:creationId xmlns:a16="http://schemas.microsoft.com/office/drawing/2014/main" id="{13938084-3B9F-74A2-CD58-EF424F15D1C6}"/>
              </a:ext>
            </a:extLst>
          </p:cNvPr>
          <p:cNvSpPr>
            <a:spLocks noGrp="1"/>
          </p:cNvSpPr>
          <p:nvPr>
            <p:ph sz="quarter" idx="10"/>
          </p:nvPr>
        </p:nvSpPr>
        <p:spPr/>
        <p:txBody>
          <a:bodyPr/>
          <a:lstStyle/>
          <a:p>
            <a:pPr marL="457200" indent="-457200">
              <a:buFont typeface="+mj-lt"/>
              <a:buAutoNum type="arabicPeriod" startAt="10"/>
            </a:pPr>
            <a:r>
              <a:rPr lang="en-US" sz="2200" dirty="0"/>
              <a:t>How is the nature, character, and activities of the fourth kingdom expanded in comparison to </a:t>
            </a:r>
            <a:r>
              <a:rPr lang="en-US" sz="2200" b="1" dirty="0">
                <a:solidFill>
                  <a:srgbClr val="800000"/>
                </a:solidFill>
              </a:rPr>
              <a:t>Daniel 2</a:t>
            </a:r>
            <a:r>
              <a:rPr lang="en-US" sz="2200" dirty="0"/>
              <a:t>?</a:t>
            </a:r>
          </a:p>
          <a:p>
            <a:pPr marL="0" indent="0">
              <a:buNone/>
            </a:pPr>
            <a:r>
              <a:rPr lang="en-US" sz="2200" i="1" dirty="0">
                <a:solidFill>
                  <a:srgbClr val="800000"/>
                </a:solidFill>
              </a:rPr>
              <a:t>…Then I wished to know the truth about the fourth beast, which was different from all the others, exceedingly dreadful, with its teeth of iron and its nails of bronze, which devoured, broke in pieces, and trampled the residue with its feet; and </a:t>
            </a:r>
            <a:r>
              <a:rPr lang="en-US" sz="2200" b="1" i="1" dirty="0">
                <a:solidFill>
                  <a:srgbClr val="800000"/>
                </a:solidFill>
              </a:rPr>
              <a:t>the ten horns </a:t>
            </a:r>
            <a:r>
              <a:rPr lang="en-US" sz="2200" i="1" dirty="0">
                <a:solidFill>
                  <a:srgbClr val="800000"/>
                </a:solidFill>
              </a:rPr>
              <a:t>that were on its head, and </a:t>
            </a:r>
            <a:r>
              <a:rPr lang="en-US" sz="2200" b="1" i="1" dirty="0">
                <a:solidFill>
                  <a:srgbClr val="800000"/>
                </a:solidFill>
              </a:rPr>
              <a:t>the other horn </a:t>
            </a:r>
            <a:r>
              <a:rPr lang="en-US" sz="2200" i="1" dirty="0">
                <a:solidFill>
                  <a:srgbClr val="800000"/>
                </a:solidFill>
              </a:rPr>
              <a:t>which came up, before which three fell, </a:t>
            </a:r>
            <a:r>
              <a:rPr lang="en-US" sz="2200" b="1" i="1" dirty="0">
                <a:solidFill>
                  <a:srgbClr val="800000"/>
                </a:solidFill>
              </a:rPr>
              <a:t>namely, that horn </a:t>
            </a:r>
            <a:r>
              <a:rPr lang="en-US" sz="2200" i="1" dirty="0">
                <a:solidFill>
                  <a:srgbClr val="800000"/>
                </a:solidFill>
              </a:rPr>
              <a:t>which had eyes and a </a:t>
            </a:r>
            <a:r>
              <a:rPr lang="en-US" sz="2200" b="1" i="1" dirty="0">
                <a:solidFill>
                  <a:srgbClr val="800000"/>
                </a:solidFill>
              </a:rPr>
              <a:t>mouth which </a:t>
            </a:r>
            <a:r>
              <a:rPr lang="en-US" sz="2200" b="1" i="1" u="sng" dirty="0">
                <a:solidFill>
                  <a:srgbClr val="800000"/>
                </a:solidFill>
              </a:rPr>
              <a:t>spoke pompous words</a:t>
            </a:r>
            <a:r>
              <a:rPr lang="en-US" sz="2200" i="1" dirty="0">
                <a:solidFill>
                  <a:srgbClr val="800000"/>
                </a:solidFill>
              </a:rPr>
              <a:t>, whose appearance was </a:t>
            </a:r>
            <a:r>
              <a:rPr lang="en-US" sz="2200" b="1" i="1" dirty="0">
                <a:solidFill>
                  <a:srgbClr val="800000"/>
                </a:solidFill>
              </a:rPr>
              <a:t>greater than his fellows</a:t>
            </a:r>
            <a:r>
              <a:rPr lang="en-US" sz="2200" i="1" dirty="0">
                <a:solidFill>
                  <a:srgbClr val="800000"/>
                </a:solidFill>
              </a:rPr>
              <a:t>.  I was watching; and the same horn was </a:t>
            </a:r>
            <a:r>
              <a:rPr lang="en-US" sz="2200" b="1" i="1" dirty="0">
                <a:solidFill>
                  <a:srgbClr val="800000"/>
                </a:solidFill>
              </a:rPr>
              <a:t>making war against the saints</a:t>
            </a:r>
            <a:r>
              <a:rPr lang="en-US" sz="2200" i="1" dirty="0">
                <a:solidFill>
                  <a:srgbClr val="800000"/>
                </a:solidFill>
              </a:rPr>
              <a:t>, and </a:t>
            </a:r>
            <a:r>
              <a:rPr lang="en-US" sz="2200" b="1" i="1" u="sng" dirty="0">
                <a:solidFill>
                  <a:srgbClr val="800000"/>
                </a:solidFill>
              </a:rPr>
              <a:t>prevailing against them</a:t>
            </a:r>
            <a:r>
              <a:rPr lang="en-US" sz="2200" i="1" dirty="0">
                <a:solidFill>
                  <a:srgbClr val="800000"/>
                </a:solidFill>
              </a:rPr>
              <a:t>” </a:t>
            </a:r>
            <a:r>
              <a:rPr lang="en-US" sz="2200" dirty="0"/>
              <a:t>(</a:t>
            </a:r>
            <a:r>
              <a:rPr lang="en-US" sz="2200" b="1" dirty="0">
                <a:solidFill>
                  <a:srgbClr val="800000"/>
                </a:solidFill>
              </a:rPr>
              <a:t>7:19-21</a:t>
            </a:r>
            <a:r>
              <a:rPr lang="en-US" sz="2200" dirty="0"/>
              <a:t>)</a:t>
            </a:r>
          </a:p>
        </p:txBody>
      </p:sp>
    </p:spTree>
    <p:extLst>
      <p:ext uri="{BB962C8B-B14F-4D97-AF65-F5344CB8AC3E}">
        <p14:creationId xmlns:p14="http://schemas.microsoft.com/office/powerpoint/2010/main" val="125421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07DBD-DCE3-1ABF-89A3-E6F17DA51BC1}"/>
              </a:ext>
            </a:extLst>
          </p:cNvPr>
          <p:cNvSpPr>
            <a:spLocks noGrp="1"/>
          </p:cNvSpPr>
          <p:nvPr>
            <p:ph type="title"/>
          </p:nvPr>
        </p:nvSpPr>
        <p:spPr/>
        <p:txBody>
          <a:bodyPr/>
          <a:lstStyle/>
          <a:p>
            <a:r>
              <a:rPr lang="en-US" dirty="0"/>
              <a:t>Rome:  Blasphemous, Persecuting</a:t>
            </a:r>
          </a:p>
        </p:txBody>
      </p:sp>
      <p:sp>
        <p:nvSpPr>
          <p:cNvPr id="3" name="Content Placeholder 2">
            <a:extLst>
              <a:ext uri="{FF2B5EF4-FFF2-40B4-BE49-F238E27FC236}">
                <a16:creationId xmlns:a16="http://schemas.microsoft.com/office/drawing/2014/main" id="{13938084-3B9F-74A2-CD58-EF424F15D1C6}"/>
              </a:ext>
            </a:extLst>
          </p:cNvPr>
          <p:cNvSpPr>
            <a:spLocks noGrp="1"/>
          </p:cNvSpPr>
          <p:nvPr>
            <p:ph sz="quarter" idx="10"/>
          </p:nvPr>
        </p:nvSpPr>
        <p:spPr/>
        <p:txBody>
          <a:bodyPr/>
          <a:lstStyle/>
          <a:p>
            <a:pPr marL="0" indent="0">
              <a:buNone/>
            </a:pPr>
            <a:r>
              <a:rPr lang="en-US" sz="2200" i="1" dirty="0">
                <a:solidFill>
                  <a:srgbClr val="800000"/>
                </a:solidFill>
              </a:rPr>
              <a:t>Thus he said: “The </a:t>
            </a:r>
            <a:r>
              <a:rPr lang="en-US" sz="2200" b="1" i="1" dirty="0">
                <a:solidFill>
                  <a:srgbClr val="800000"/>
                </a:solidFill>
              </a:rPr>
              <a:t>fourth beast </a:t>
            </a:r>
            <a:r>
              <a:rPr lang="en-US" sz="2200" i="1" dirty="0">
                <a:solidFill>
                  <a:srgbClr val="800000"/>
                </a:solidFill>
              </a:rPr>
              <a:t>shall be A </a:t>
            </a:r>
            <a:r>
              <a:rPr lang="en-US" sz="2200" b="1" i="1" dirty="0">
                <a:solidFill>
                  <a:srgbClr val="800000"/>
                </a:solidFill>
              </a:rPr>
              <a:t>fourth kingdom on earth</a:t>
            </a:r>
            <a:r>
              <a:rPr lang="en-US" sz="2200" i="1" dirty="0">
                <a:solidFill>
                  <a:srgbClr val="800000"/>
                </a:solidFill>
              </a:rPr>
              <a:t>, Which shall be different from all other kingdoms, And shall </a:t>
            </a:r>
            <a:r>
              <a:rPr lang="en-US" sz="2200" b="1" i="1" dirty="0">
                <a:solidFill>
                  <a:srgbClr val="800000"/>
                </a:solidFill>
              </a:rPr>
              <a:t>devour the whole earth</a:t>
            </a:r>
            <a:r>
              <a:rPr lang="en-US" sz="2200" i="1" dirty="0">
                <a:solidFill>
                  <a:srgbClr val="800000"/>
                </a:solidFill>
              </a:rPr>
              <a:t>, Trample it and break it in pieces. The </a:t>
            </a:r>
            <a:r>
              <a:rPr lang="en-US" sz="2200" b="1" i="1" dirty="0">
                <a:solidFill>
                  <a:srgbClr val="800000"/>
                </a:solidFill>
              </a:rPr>
              <a:t>ten horns are </a:t>
            </a:r>
            <a:r>
              <a:rPr lang="en-US" sz="2200" b="1" i="1" u="sng" dirty="0">
                <a:solidFill>
                  <a:srgbClr val="800000"/>
                </a:solidFill>
              </a:rPr>
              <a:t>ten kings</a:t>
            </a:r>
            <a:r>
              <a:rPr lang="en-US" sz="2200" i="1" dirty="0">
                <a:solidFill>
                  <a:srgbClr val="800000"/>
                </a:solidFill>
              </a:rPr>
              <a:t> Who shall arise from </a:t>
            </a:r>
            <a:r>
              <a:rPr lang="en-US" sz="2200" b="1" i="1" dirty="0">
                <a:solidFill>
                  <a:srgbClr val="800000"/>
                </a:solidFill>
              </a:rPr>
              <a:t>this kingdom</a:t>
            </a:r>
            <a:r>
              <a:rPr lang="en-US" sz="2200" i="1" dirty="0">
                <a:solidFill>
                  <a:srgbClr val="800000"/>
                </a:solidFill>
              </a:rPr>
              <a:t>. And another shall rise after them; He shall be </a:t>
            </a:r>
            <a:r>
              <a:rPr lang="en-US" sz="2200" b="1" i="1" dirty="0">
                <a:solidFill>
                  <a:srgbClr val="800000"/>
                </a:solidFill>
              </a:rPr>
              <a:t>different from the first </a:t>
            </a:r>
            <a:r>
              <a:rPr lang="en-US" sz="2200" i="1" dirty="0">
                <a:solidFill>
                  <a:srgbClr val="800000"/>
                </a:solidFill>
              </a:rPr>
              <a:t>ones, And shall </a:t>
            </a:r>
            <a:r>
              <a:rPr lang="en-US" sz="2200" b="1" i="1" dirty="0">
                <a:solidFill>
                  <a:srgbClr val="800000"/>
                </a:solidFill>
              </a:rPr>
              <a:t>subdue three kings</a:t>
            </a:r>
            <a:r>
              <a:rPr lang="en-US" sz="2200" i="1" dirty="0">
                <a:solidFill>
                  <a:srgbClr val="800000"/>
                </a:solidFill>
              </a:rPr>
              <a:t>. He shall </a:t>
            </a:r>
            <a:r>
              <a:rPr lang="en-US" sz="2200" b="1" i="1" dirty="0">
                <a:solidFill>
                  <a:srgbClr val="800000"/>
                </a:solidFill>
              </a:rPr>
              <a:t>speak pompous words </a:t>
            </a:r>
            <a:r>
              <a:rPr lang="en-US" sz="2200" b="1" i="1" u="sng" dirty="0">
                <a:solidFill>
                  <a:srgbClr val="800000"/>
                </a:solidFill>
              </a:rPr>
              <a:t>against the Most High</a:t>
            </a:r>
            <a:r>
              <a:rPr lang="en-US" sz="2200" i="1" dirty="0">
                <a:solidFill>
                  <a:srgbClr val="800000"/>
                </a:solidFill>
              </a:rPr>
              <a:t>, </a:t>
            </a:r>
            <a:r>
              <a:rPr lang="en-US" sz="2200" b="1" i="1" dirty="0">
                <a:solidFill>
                  <a:srgbClr val="800000"/>
                </a:solidFill>
              </a:rPr>
              <a:t>Shall </a:t>
            </a:r>
            <a:r>
              <a:rPr lang="en-US" sz="2200" b="1" i="1" u="sng" dirty="0">
                <a:solidFill>
                  <a:srgbClr val="800000"/>
                </a:solidFill>
              </a:rPr>
              <a:t>persecute the saints of the Most High</a:t>
            </a:r>
            <a:r>
              <a:rPr lang="en-US" sz="2200" i="1" dirty="0">
                <a:solidFill>
                  <a:srgbClr val="800000"/>
                </a:solidFill>
              </a:rPr>
              <a:t>, And shall </a:t>
            </a:r>
            <a:r>
              <a:rPr lang="en-US" sz="2200" b="1" i="1" u="sng" dirty="0">
                <a:solidFill>
                  <a:srgbClr val="800000"/>
                </a:solidFill>
              </a:rPr>
              <a:t>intend to change times and law</a:t>
            </a:r>
            <a:r>
              <a:rPr lang="en-US" sz="2200" i="1" dirty="0">
                <a:solidFill>
                  <a:srgbClr val="800000"/>
                </a:solidFill>
              </a:rPr>
              <a:t>. Then </a:t>
            </a:r>
            <a:r>
              <a:rPr lang="en-US" sz="2200" b="1" i="1" dirty="0">
                <a:solidFill>
                  <a:srgbClr val="800000"/>
                </a:solidFill>
              </a:rPr>
              <a:t>the </a:t>
            </a:r>
            <a:r>
              <a:rPr lang="en-US" sz="2200" b="1" i="1" u="sng" dirty="0">
                <a:solidFill>
                  <a:srgbClr val="800000"/>
                </a:solidFill>
              </a:rPr>
              <a:t>saints shall be given into his hand</a:t>
            </a:r>
            <a:r>
              <a:rPr lang="en-US" sz="2200" b="1" i="1" dirty="0">
                <a:solidFill>
                  <a:srgbClr val="800000"/>
                </a:solidFill>
              </a:rPr>
              <a:t> For a time and times and half a time</a:t>
            </a:r>
            <a:r>
              <a:rPr lang="en-US" sz="2200" i="1" dirty="0">
                <a:solidFill>
                  <a:srgbClr val="800000"/>
                </a:solidFill>
              </a:rPr>
              <a:t>.”</a:t>
            </a:r>
            <a:r>
              <a:rPr lang="en-US" sz="2200" dirty="0"/>
              <a:t> (</a:t>
            </a:r>
            <a:r>
              <a:rPr lang="en-US" sz="2200" b="1" dirty="0">
                <a:solidFill>
                  <a:srgbClr val="800000"/>
                </a:solidFill>
              </a:rPr>
              <a:t>7:23-25</a:t>
            </a:r>
            <a:r>
              <a:rPr lang="en-US" sz="2200" dirty="0"/>
              <a:t>)</a:t>
            </a:r>
          </a:p>
          <a:p>
            <a:r>
              <a:rPr lang="en-US" sz="2200" dirty="0"/>
              <a:t>Try to subvert God’s charter for kings (to serve </a:t>
            </a:r>
            <a:r>
              <a:rPr lang="en-US" sz="2200" b="1" i="1" dirty="0"/>
              <a:t>Him</a:t>
            </a:r>
            <a:r>
              <a:rPr lang="en-US" sz="2200" dirty="0"/>
              <a:t> as avenger of evil), and extend his </a:t>
            </a:r>
            <a:r>
              <a:rPr lang="en-US" sz="2200" i="1" dirty="0">
                <a:solidFill>
                  <a:srgbClr val="800000"/>
                </a:solidFill>
              </a:rPr>
              <a:t>“season”</a:t>
            </a:r>
            <a:r>
              <a:rPr lang="en-US" sz="2200" dirty="0"/>
              <a:t> (</a:t>
            </a:r>
            <a:r>
              <a:rPr lang="en-US" sz="2200" b="1" dirty="0">
                <a:solidFill>
                  <a:srgbClr val="800000"/>
                </a:solidFill>
              </a:rPr>
              <a:t>2:21; 7:12; Rom. 13:1-6; Acts 1:7; 1 The. 5:1</a:t>
            </a:r>
            <a:r>
              <a:rPr lang="en-US" sz="2200" dirty="0"/>
              <a:t>).</a:t>
            </a:r>
          </a:p>
          <a:p>
            <a:r>
              <a:rPr lang="en-US" sz="2200" dirty="0"/>
              <a:t>Limited to 3½ times, </a:t>
            </a:r>
            <a:r>
              <a:rPr lang="en-US" sz="2200" i="1" dirty="0">
                <a:solidFill>
                  <a:srgbClr val="800000"/>
                </a:solidFill>
              </a:rPr>
              <a:t>“a time and times and half a time”</a:t>
            </a:r>
            <a:r>
              <a:rPr lang="en-US" sz="2200" dirty="0"/>
              <a:t> (</a:t>
            </a:r>
            <a:r>
              <a:rPr lang="en-US" sz="2200" b="1" dirty="0">
                <a:solidFill>
                  <a:srgbClr val="800000"/>
                </a:solidFill>
              </a:rPr>
              <a:t>Revelation 11:3; 12:6, 14, 13:5</a:t>
            </a:r>
            <a:r>
              <a:rPr lang="en-US" sz="2200" dirty="0"/>
              <a:t>).  A seven cut in half, significantly interrupted by God.</a:t>
            </a:r>
          </a:p>
        </p:txBody>
      </p:sp>
    </p:spTree>
    <p:extLst>
      <p:ext uri="{BB962C8B-B14F-4D97-AF65-F5344CB8AC3E}">
        <p14:creationId xmlns:p14="http://schemas.microsoft.com/office/powerpoint/2010/main" val="183073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07DBD-DCE3-1ABF-89A3-E6F17DA51BC1}"/>
              </a:ext>
            </a:extLst>
          </p:cNvPr>
          <p:cNvSpPr>
            <a:spLocks noGrp="1"/>
          </p:cNvSpPr>
          <p:nvPr>
            <p:ph type="title"/>
          </p:nvPr>
        </p:nvSpPr>
        <p:spPr/>
        <p:txBody>
          <a:bodyPr/>
          <a:lstStyle/>
          <a:p>
            <a:r>
              <a:rPr lang="en-US" i="1" dirty="0"/>
              <a:t>“Running with Horses”</a:t>
            </a:r>
          </a:p>
        </p:txBody>
      </p:sp>
      <p:sp>
        <p:nvSpPr>
          <p:cNvPr id="3" name="Content Placeholder 2">
            <a:extLst>
              <a:ext uri="{FF2B5EF4-FFF2-40B4-BE49-F238E27FC236}">
                <a16:creationId xmlns:a16="http://schemas.microsoft.com/office/drawing/2014/main" id="{13938084-3B9F-74A2-CD58-EF424F15D1C6}"/>
              </a:ext>
            </a:extLst>
          </p:cNvPr>
          <p:cNvSpPr>
            <a:spLocks noGrp="1"/>
          </p:cNvSpPr>
          <p:nvPr>
            <p:ph sz="quarter" idx="10"/>
          </p:nvPr>
        </p:nvSpPr>
        <p:spPr/>
        <p:txBody>
          <a:bodyPr/>
          <a:lstStyle/>
          <a:p>
            <a:pPr>
              <a:spcBef>
                <a:spcPts val="0"/>
              </a:spcBef>
            </a:pPr>
            <a:r>
              <a:rPr lang="en-US" dirty="0"/>
              <a:t>Foretells an unusual, unprecedented prolonged persecution against God’s </a:t>
            </a:r>
            <a:r>
              <a:rPr lang="en-US" i="1" dirty="0">
                <a:solidFill>
                  <a:srgbClr val="800000"/>
                </a:solidFill>
              </a:rPr>
              <a:t>“saints”</a:t>
            </a:r>
            <a:r>
              <a:rPr lang="en-US" dirty="0"/>
              <a:t> during Roman empire (</a:t>
            </a:r>
            <a:r>
              <a:rPr lang="en-US" i="1" dirty="0">
                <a:solidFill>
                  <a:srgbClr val="800000"/>
                </a:solidFill>
              </a:rPr>
              <a:t>“making war … prevailing”</a:t>
            </a:r>
            <a:r>
              <a:rPr lang="en-US" dirty="0"/>
              <a:t>).</a:t>
            </a:r>
          </a:p>
          <a:p>
            <a:pPr lvl="1">
              <a:spcBef>
                <a:spcPts val="0"/>
              </a:spcBef>
            </a:pPr>
            <a:r>
              <a:rPr lang="en-US" sz="2400" dirty="0"/>
              <a:t>God’s saints did not bring this upon themselves, like period of Judges, Assyrian captivity, or Babylonian captivity.  </a:t>
            </a:r>
          </a:p>
          <a:p>
            <a:pPr lvl="1">
              <a:spcBef>
                <a:spcPts val="0"/>
              </a:spcBef>
            </a:pPr>
            <a:r>
              <a:rPr lang="en-US" sz="2400" dirty="0"/>
              <a:t>Not since </a:t>
            </a:r>
            <a:r>
              <a:rPr lang="en-US" sz="2400" b="1" i="1" dirty="0"/>
              <a:t>beginning of nation</a:t>
            </a:r>
            <a:r>
              <a:rPr lang="en-US" sz="2400" dirty="0"/>
              <a:t>, Egyptian bondage. … Parallel?</a:t>
            </a:r>
          </a:p>
          <a:p>
            <a:pPr lvl="1">
              <a:spcBef>
                <a:spcPts val="0"/>
              </a:spcBef>
            </a:pPr>
            <a:r>
              <a:rPr lang="en-US" sz="2400" dirty="0"/>
              <a:t>Whole of greatest human world empire was mobilized against God &amp; His saints, and it succeeded – for a time.</a:t>
            </a:r>
          </a:p>
          <a:p>
            <a:pPr>
              <a:spcBef>
                <a:spcPts val="0"/>
              </a:spcBef>
            </a:pPr>
            <a:r>
              <a:rPr lang="en-US" dirty="0"/>
              <a:t>Are we prepared to suffer persecution like the saints of early church?</a:t>
            </a:r>
          </a:p>
          <a:p>
            <a:pPr>
              <a:spcBef>
                <a:spcPts val="0"/>
              </a:spcBef>
            </a:pPr>
            <a:r>
              <a:rPr lang="en-US" dirty="0"/>
              <a:t>If we cannot prioritize God now, while living in lap of luxury, what will we do at the point of a sword (</a:t>
            </a:r>
            <a:r>
              <a:rPr lang="en-US" b="1" dirty="0">
                <a:solidFill>
                  <a:srgbClr val="800000"/>
                </a:solidFill>
              </a:rPr>
              <a:t>Luke 16:10-12; Jeremiah 12:5</a:t>
            </a:r>
            <a:r>
              <a:rPr lang="en-US" dirty="0"/>
              <a:t>)?</a:t>
            </a:r>
          </a:p>
          <a:p>
            <a:pPr>
              <a:spcBef>
                <a:spcPts val="0"/>
              </a:spcBef>
            </a:pPr>
            <a:r>
              <a:rPr lang="en-US" dirty="0"/>
              <a:t>Even if it does not come to us, are we preparing future generations?</a:t>
            </a:r>
          </a:p>
        </p:txBody>
      </p:sp>
    </p:spTree>
    <p:extLst>
      <p:ext uri="{BB962C8B-B14F-4D97-AF65-F5344CB8AC3E}">
        <p14:creationId xmlns:p14="http://schemas.microsoft.com/office/powerpoint/2010/main" val="52748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Seating God’s Court</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11"/>
            </a:pPr>
            <a:r>
              <a:rPr lang="en-US" dirty="0"/>
              <a:t>Who interrupts the rampage of this fourth beast?  How is He described?  Why might He interject at this point?</a:t>
            </a:r>
          </a:p>
          <a:p>
            <a:pPr marL="0" indent="0">
              <a:spcBef>
                <a:spcPts val="0"/>
              </a:spcBef>
              <a:buNone/>
            </a:pPr>
            <a:r>
              <a:rPr lang="en-US" i="1" dirty="0">
                <a:solidFill>
                  <a:srgbClr val="800000"/>
                </a:solidFill>
              </a:rPr>
              <a:t>“I watched till thrones were put in place, And </a:t>
            </a:r>
            <a:r>
              <a:rPr lang="en-US" b="1" i="1" dirty="0">
                <a:solidFill>
                  <a:srgbClr val="800000"/>
                </a:solidFill>
              </a:rPr>
              <a:t>the </a:t>
            </a:r>
            <a:r>
              <a:rPr lang="en-US" b="1" i="1" baseline="30000" dirty="0">
                <a:solidFill>
                  <a:srgbClr val="800000"/>
                </a:solidFill>
              </a:rPr>
              <a:t>1</a:t>
            </a:r>
            <a:r>
              <a:rPr lang="en-US" b="1" i="1" u="sng" dirty="0">
                <a:solidFill>
                  <a:srgbClr val="800000"/>
                </a:solidFill>
              </a:rPr>
              <a:t>Ancient of Days</a:t>
            </a:r>
            <a:r>
              <a:rPr lang="en-US" b="1" i="1" dirty="0">
                <a:solidFill>
                  <a:srgbClr val="800000"/>
                </a:solidFill>
              </a:rPr>
              <a:t> was seated</a:t>
            </a:r>
            <a:r>
              <a:rPr lang="en-US" i="1" dirty="0">
                <a:solidFill>
                  <a:srgbClr val="800000"/>
                </a:solidFill>
              </a:rPr>
              <a:t>; His </a:t>
            </a:r>
            <a:r>
              <a:rPr lang="en-US" b="1" i="1" baseline="30000" dirty="0">
                <a:solidFill>
                  <a:srgbClr val="800000"/>
                </a:solidFill>
              </a:rPr>
              <a:t>2</a:t>
            </a:r>
            <a:r>
              <a:rPr lang="en-US" b="1" i="1" dirty="0">
                <a:solidFill>
                  <a:srgbClr val="800000"/>
                </a:solidFill>
              </a:rPr>
              <a:t>garment was </a:t>
            </a:r>
            <a:r>
              <a:rPr lang="en-US" b="1" i="1" u="sng" dirty="0">
                <a:solidFill>
                  <a:srgbClr val="800000"/>
                </a:solidFill>
              </a:rPr>
              <a:t>white as snow</a:t>
            </a:r>
            <a:r>
              <a:rPr lang="en-US" i="1" dirty="0">
                <a:solidFill>
                  <a:srgbClr val="800000"/>
                </a:solidFill>
              </a:rPr>
              <a:t>, And the </a:t>
            </a:r>
            <a:r>
              <a:rPr lang="en-US" b="1" i="1" baseline="30000" dirty="0">
                <a:solidFill>
                  <a:srgbClr val="800000"/>
                </a:solidFill>
              </a:rPr>
              <a:t>3</a:t>
            </a:r>
            <a:r>
              <a:rPr lang="en-US" b="1" i="1" dirty="0">
                <a:solidFill>
                  <a:srgbClr val="800000"/>
                </a:solidFill>
              </a:rPr>
              <a:t>hair of His head was like </a:t>
            </a:r>
            <a:r>
              <a:rPr lang="en-US" b="1" i="1" u="sng" dirty="0">
                <a:solidFill>
                  <a:srgbClr val="800000"/>
                </a:solidFill>
              </a:rPr>
              <a:t>pure wool</a:t>
            </a:r>
            <a:r>
              <a:rPr lang="en-US" i="1" dirty="0">
                <a:solidFill>
                  <a:srgbClr val="800000"/>
                </a:solidFill>
              </a:rPr>
              <a:t>. His </a:t>
            </a:r>
            <a:r>
              <a:rPr lang="en-US" b="1" i="1" baseline="30000" dirty="0">
                <a:solidFill>
                  <a:srgbClr val="800000"/>
                </a:solidFill>
              </a:rPr>
              <a:t>3</a:t>
            </a:r>
            <a:r>
              <a:rPr lang="en-US" b="1" i="1" dirty="0">
                <a:solidFill>
                  <a:srgbClr val="800000"/>
                </a:solidFill>
              </a:rPr>
              <a:t>throne was a </a:t>
            </a:r>
            <a:r>
              <a:rPr lang="en-US" b="1" i="1" u="sng" dirty="0">
                <a:solidFill>
                  <a:srgbClr val="800000"/>
                </a:solidFill>
              </a:rPr>
              <a:t>fiery flame</a:t>
            </a:r>
            <a:r>
              <a:rPr lang="en-US" i="1" dirty="0">
                <a:solidFill>
                  <a:srgbClr val="800000"/>
                </a:solidFill>
              </a:rPr>
              <a:t>, Its </a:t>
            </a:r>
            <a:r>
              <a:rPr lang="en-US" b="1" i="1" baseline="30000" dirty="0">
                <a:solidFill>
                  <a:srgbClr val="800000"/>
                </a:solidFill>
              </a:rPr>
              <a:t>4</a:t>
            </a:r>
            <a:r>
              <a:rPr lang="en-US" b="1" i="1" dirty="0">
                <a:solidFill>
                  <a:srgbClr val="800000"/>
                </a:solidFill>
              </a:rPr>
              <a:t>wheels a </a:t>
            </a:r>
            <a:r>
              <a:rPr lang="en-US" b="1" i="1" u="sng" dirty="0">
                <a:solidFill>
                  <a:srgbClr val="800000"/>
                </a:solidFill>
              </a:rPr>
              <a:t>burning fire</a:t>
            </a:r>
            <a:r>
              <a:rPr lang="en-US" i="1" dirty="0">
                <a:solidFill>
                  <a:srgbClr val="800000"/>
                </a:solidFill>
              </a:rPr>
              <a:t>;  A </a:t>
            </a:r>
            <a:r>
              <a:rPr lang="en-US" b="1" i="1" baseline="30000" dirty="0">
                <a:solidFill>
                  <a:srgbClr val="800000"/>
                </a:solidFill>
              </a:rPr>
              <a:t>5</a:t>
            </a:r>
            <a:r>
              <a:rPr lang="en-US" b="1" i="1" dirty="0">
                <a:solidFill>
                  <a:srgbClr val="800000"/>
                </a:solidFill>
              </a:rPr>
              <a:t>fiery stream issued And came forth from before Him</a:t>
            </a:r>
            <a:r>
              <a:rPr lang="en-US" i="1" dirty="0">
                <a:solidFill>
                  <a:srgbClr val="800000"/>
                </a:solidFill>
              </a:rPr>
              <a:t>. A </a:t>
            </a:r>
            <a:r>
              <a:rPr lang="en-US" b="1" i="1" baseline="30000" dirty="0">
                <a:solidFill>
                  <a:srgbClr val="800000"/>
                </a:solidFill>
              </a:rPr>
              <a:t>6</a:t>
            </a:r>
            <a:r>
              <a:rPr lang="en-US" b="1" i="1" dirty="0">
                <a:solidFill>
                  <a:srgbClr val="800000"/>
                </a:solidFill>
              </a:rPr>
              <a:t>thousand thousands ministered to Him</a:t>
            </a:r>
            <a:r>
              <a:rPr lang="en-US" i="1" dirty="0">
                <a:solidFill>
                  <a:srgbClr val="800000"/>
                </a:solidFill>
              </a:rPr>
              <a:t>; </a:t>
            </a:r>
            <a:r>
              <a:rPr lang="en-US" b="1" i="1" dirty="0">
                <a:solidFill>
                  <a:srgbClr val="800000"/>
                </a:solidFill>
              </a:rPr>
              <a:t>Ten thousand times ten thousand stood before Him</a:t>
            </a:r>
            <a:r>
              <a:rPr lang="en-US" i="1" dirty="0">
                <a:solidFill>
                  <a:srgbClr val="800000"/>
                </a:solidFill>
              </a:rPr>
              <a:t>. </a:t>
            </a:r>
            <a:r>
              <a:rPr lang="en-US" b="1" i="1" dirty="0">
                <a:solidFill>
                  <a:srgbClr val="800000"/>
                </a:solidFill>
              </a:rPr>
              <a:t>The </a:t>
            </a:r>
            <a:r>
              <a:rPr lang="en-US" b="1" i="1" baseline="30000" dirty="0">
                <a:solidFill>
                  <a:srgbClr val="800000"/>
                </a:solidFill>
              </a:rPr>
              <a:t>7</a:t>
            </a:r>
            <a:r>
              <a:rPr lang="en-US" b="1" i="1" u="sng" dirty="0">
                <a:solidFill>
                  <a:srgbClr val="800000"/>
                </a:solidFill>
              </a:rPr>
              <a:t>court was seated</a:t>
            </a:r>
            <a:r>
              <a:rPr lang="en-US" b="1" i="1" dirty="0">
                <a:solidFill>
                  <a:srgbClr val="800000"/>
                </a:solidFill>
              </a:rPr>
              <a:t>, And </a:t>
            </a:r>
            <a:r>
              <a:rPr lang="en-US" b="1" i="1" u="sng" dirty="0">
                <a:solidFill>
                  <a:srgbClr val="800000"/>
                </a:solidFill>
              </a:rPr>
              <a:t>the books were opened</a:t>
            </a:r>
            <a:r>
              <a:rPr lang="en-US" i="1" dirty="0">
                <a:solidFill>
                  <a:srgbClr val="800000"/>
                </a:solidFill>
              </a:rPr>
              <a:t>.” </a:t>
            </a:r>
            <a:r>
              <a:rPr lang="en-US" dirty="0"/>
              <a:t>(</a:t>
            </a:r>
            <a:r>
              <a:rPr lang="en-US" b="1" dirty="0">
                <a:solidFill>
                  <a:srgbClr val="800000"/>
                </a:solidFill>
              </a:rPr>
              <a:t>7:8-10</a:t>
            </a:r>
            <a:r>
              <a:rPr lang="en-US" dirty="0"/>
              <a:t>)</a:t>
            </a:r>
          </a:p>
          <a:p>
            <a:pPr>
              <a:spcBef>
                <a:spcPts val="0"/>
              </a:spcBef>
            </a:pPr>
            <a:r>
              <a:rPr lang="en-US" dirty="0"/>
              <a:t>God Almighty calls a court of judgment to examine and judge these beasts, especially the last.</a:t>
            </a:r>
          </a:p>
        </p:txBody>
      </p:sp>
    </p:spTree>
    <p:extLst>
      <p:ext uri="{BB962C8B-B14F-4D97-AF65-F5344CB8AC3E}">
        <p14:creationId xmlns:p14="http://schemas.microsoft.com/office/powerpoint/2010/main" val="64293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Seating God’s Court</a:t>
            </a:r>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11"/>
            </a:pPr>
            <a:r>
              <a:rPr lang="en-US" dirty="0"/>
              <a:t>Who interrupts the rampage of this fourth beast?  How is He described?  Why might He interject at this point?</a:t>
            </a:r>
          </a:p>
          <a:p>
            <a:pPr>
              <a:spcBef>
                <a:spcPts val="0"/>
              </a:spcBef>
            </a:pPr>
            <a:r>
              <a:rPr lang="en-US" dirty="0"/>
              <a:t>White snow implies purity, holiness, righteousness (</a:t>
            </a:r>
            <a:r>
              <a:rPr lang="en-US" b="1" dirty="0">
                <a:solidFill>
                  <a:srgbClr val="800000"/>
                </a:solidFill>
              </a:rPr>
              <a:t>Job 9:30; Psalm 51:7; Isaiah 1:18</a:t>
            </a:r>
            <a:r>
              <a:rPr lang="en-US" dirty="0"/>
              <a:t>).</a:t>
            </a:r>
          </a:p>
          <a:p>
            <a:pPr>
              <a:spcBef>
                <a:spcPts val="0"/>
              </a:spcBef>
            </a:pPr>
            <a:r>
              <a:rPr lang="en-US" dirty="0"/>
              <a:t>Hair of pure wool may imply purity again, or just His age, the </a:t>
            </a:r>
            <a:r>
              <a:rPr lang="en-US" i="1" dirty="0">
                <a:solidFill>
                  <a:srgbClr val="800000"/>
                </a:solidFill>
              </a:rPr>
              <a:t>“Ancient of Days”</a:t>
            </a:r>
            <a:r>
              <a:rPr lang="en-US" dirty="0"/>
              <a:t> (compare to </a:t>
            </a:r>
            <a:r>
              <a:rPr lang="en-US" b="1" dirty="0">
                <a:solidFill>
                  <a:srgbClr val="800000"/>
                </a:solidFill>
              </a:rPr>
              <a:t>Revelation 1:14</a:t>
            </a:r>
            <a:r>
              <a:rPr lang="en-US" dirty="0"/>
              <a:t>).</a:t>
            </a:r>
          </a:p>
          <a:p>
            <a:pPr>
              <a:spcBef>
                <a:spcPts val="0"/>
              </a:spcBef>
            </a:pPr>
            <a:r>
              <a:rPr lang="en-US" dirty="0"/>
              <a:t>Images of fire represent consuming judgment, similar to </a:t>
            </a:r>
            <a:r>
              <a:rPr lang="en-US" b="1" dirty="0">
                <a:solidFill>
                  <a:srgbClr val="800000"/>
                </a:solidFill>
              </a:rPr>
              <a:t>Eze. 1, 9-10</a:t>
            </a:r>
            <a:r>
              <a:rPr lang="en-US" dirty="0"/>
              <a:t>.</a:t>
            </a:r>
          </a:p>
          <a:p>
            <a:pPr>
              <a:spcBef>
                <a:spcPts val="0"/>
              </a:spcBef>
            </a:pPr>
            <a:r>
              <a:rPr lang="en-US" dirty="0"/>
              <a:t>Wheels are reminiscent of cherubs from </a:t>
            </a:r>
            <a:r>
              <a:rPr lang="en-US" b="1" dirty="0">
                <a:solidFill>
                  <a:srgbClr val="800000"/>
                </a:solidFill>
              </a:rPr>
              <a:t>Ezekiel 1, 10</a:t>
            </a:r>
            <a:r>
              <a:rPr lang="en-US" dirty="0"/>
              <a:t>.</a:t>
            </a:r>
          </a:p>
          <a:p>
            <a:pPr>
              <a:spcBef>
                <a:spcPts val="0"/>
              </a:spcBef>
            </a:pPr>
            <a:r>
              <a:rPr lang="en-US" dirty="0"/>
              <a:t>Innumerable hosts emphasize His recognized authority &amp; power.</a:t>
            </a:r>
          </a:p>
          <a:p>
            <a:pPr>
              <a:spcBef>
                <a:spcPts val="0"/>
              </a:spcBef>
            </a:pPr>
            <a:r>
              <a:rPr lang="en-US" dirty="0"/>
              <a:t>The </a:t>
            </a:r>
            <a:r>
              <a:rPr lang="en-US" i="1" dirty="0">
                <a:solidFill>
                  <a:srgbClr val="800000"/>
                </a:solidFill>
              </a:rPr>
              <a:t>“pompous words”</a:t>
            </a:r>
            <a:r>
              <a:rPr lang="en-US" dirty="0"/>
              <a:t> imply the worst blasphemy considering its already pagan peers.  Its war, persecution, &amp; words demand judgment.</a:t>
            </a:r>
          </a:p>
        </p:txBody>
      </p:sp>
    </p:spTree>
    <p:extLst>
      <p:ext uri="{BB962C8B-B14F-4D97-AF65-F5344CB8AC3E}">
        <p14:creationId xmlns:p14="http://schemas.microsoft.com/office/powerpoint/2010/main" val="421585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Four </a:t>
            </a:r>
            <a:r>
              <a:rPr lang="en-US"/>
              <a:t>Beasts versus</a:t>
            </a:r>
            <a:br>
              <a:rPr lang="en-US" dirty="0"/>
            </a:br>
            <a:r>
              <a:rPr lang="en-US" dirty="0"/>
              <a:t>the Son of Man</a:t>
            </a:r>
          </a:p>
          <a:p>
            <a:r>
              <a:rPr lang="en-US" dirty="0">
                <a:solidFill>
                  <a:srgbClr val="C00000"/>
                </a:solidFill>
              </a:rPr>
              <a:t>Daniel 7</a:t>
            </a:r>
          </a:p>
        </p:txBody>
      </p:sp>
    </p:spTree>
    <p:extLst>
      <p:ext uri="{BB962C8B-B14F-4D97-AF65-F5344CB8AC3E}">
        <p14:creationId xmlns:p14="http://schemas.microsoft.com/office/powerpoint/2010/main" val="926855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Christ’s Ascension &amp; Coronation</a:t>
            </a:r>
          </a:p>
        </p:txBody>
      </p:sp>
      <p:sp>
        <p:nvSpPr>
          <p:cNvPr id="3" name="Content Placeholder 2"/>
          <p:cNvSpPr>
            <a:spLocks noGrp="1"/>
          </p:cNvSpPr>
          <p:nvPr>
            <p:ph sz="quarter" idx="10"/>
          </p:nvPr>
        </p:nvSpPr>
        <p:spPr/>
        <p:txBody>
          <a:bodyPr/>
          <a:lstStyle/>
          <a:p>
            <a:pPr marL="457200" lvl="0" indent="-457200">
              <a:spcBef>
                <a:spcPts val="0"/>
              </a:spcBef>
              <a:buFont typeface="+mj-lt"/>
              <a:buAutoNum type="arabicPeriod" startAt="12"/>
            </a:pPr>
            <a:r>
              <a:rPr lang="en-US" sz="2200" dirty="0"/>
              <a:t>Who is brought near to the One seated on the throne?  How is He described?  What event is suggested by this description?  What parts of </a:t>
            </a:r>
            <a:r>
              <a:rPr lang="en-US" sz="2200" b="1" dirty="0">
                <a:solidFill>
                  <a:srgbClr val="800000"/>
                </a:solidFill>
              </a:rPr>
              <a:t>Revelation</a:t>
            </a:r>
            <a:r>
              <a:rPr lang="en-US" sz="2200" dirty="0"/>
              <a:t> are parallel to this event?</a:t>
            </a:r>
          </a:p>
          <a:p>
            <a:pPr marL="0" indent="0">
              <a:spcBef>
                <a:spcPts val="0"/>
              </a:spcBef>
              <a:buNone/>
            </a:pPr>
            <a:r>
              <a:rPr lang="en-US" sz="2200" i="1" dirty="0">
                <a:solidFill>
                  <a:srgbClr val="800000"/>
                </a:solidFill>
              </a:rPr>
              <a:t>“I was watching in the night visions, And behold, </a:t>
            </a:r>
            <a:r>
              <a:rPr lang="en-US" sz="2200" b="1" i="1" dirty="0">
                <a:solidFill>
                  <a:srgbClr val="800000"/>
                </a:solidFill>
              </a:rPr>
              <a:t>One like </a:t>
            </a:r>
            <a:r>
              <a:rPr lang="en-US" sz="2200" b="1" i="1" u="sng" dirty="0">
                <a:solidFill>
                  <a:srgbClr val="800000"/>
                </a:solidFill>
              </a:rPr>
              <a:t>the Son of Man</a:t>
            </a:r>
            <a:r>
              <a:rPr lang="en-US" sz="2200" b="1" i="1" dirty="0">
                <a:solidFill>
                  <a:srgbClr val="800000"/>
                </a:solidFill>
              </a:rPr>
              <a:t>, Coming </a:t>
            </a:r>
            <a:r>
              <a:rPr lang="en-US" sz="2200" b="1" i="1" u="sng" dirty="0">
                <a:solidFill>
                  <a:srgbClr val="800000"/>
                </a:solidFill>
              </a:rPr>
              <a:t>with the clouds</a:t>
            </a:r>
            <a:r>
              <a:rPr lang="en-US" sz="2200" b="1" i="1" dirty="0">
                <a:solidFill>
                  <a:srgbClr val="800000"/>
                </a:solidFill>
              </a:rPr>
              <a:t> of heaven</a:t>
            </a:r>
            <a:r>
              <a:rPr lang="en-US" sz="2200" i="1" dirty="0">
                <a:solidFill>
                  <a:srgbClr val="800000"/>
                </a:solidFill>
              </a:rPr>
              <a:t>! He came to the Ancient of Days, And </a:t>
            </a:r>
            <a:r>
              <a:rPr lang="en-US" sz="2200" b="1" i="1" u="sng" dirty="0">
                <a:solidFill>
                  <a:srgbClr val="800000"/>
                </a:solidFill>
              </a:rPr>
              <a:t>they brought Him near</a:t>
            </a:r>
            <a:r>
              <a:rPr lang="en-US" sz="2200" b="1" i="1" dirty="0">
                <a:solidFill>
                  <a:srgbClr val="800000"/>
                </a:solidFill>
              </a:rPr>
              <a:t> before Him</a:t>
            </a:r>
            <a:r>
              <a:rPr lang="en-US" sz="2200" i="1" dirty="0">
                <a:solidFill>
                  <a:srgbClr val="800000"/>
                </a:solidFill>
              </a:rPr>
              <a:t>.  Then </a:t>
            </a:r>
            <a:r>
              <a:rPr lang="en-US" sz="2200" b="1" i="1" dirty="0">
                <a:solidFill>
                  <a:srgbClr val="800000"/>
                </a:solidFill>
              </a:rPr>
              <a:t>to Him was given dominion and glory and a kingdom</a:t>
            </a:r>
            <a:r>
              <a:rPr lang="en-US" sz="2200" i="1" dirty="0">
                <a:solidFill>
                  <a:srgbClr val="800000"/>
                </a:solidFill>
              </a:rPr>
              <a:t>, That </a:t>
            </a:r>
            <a:r>
              <a:rPr lang="en-US" sz="2200" b="1" i="1" dirty="0">
                <a:solidFill>
                  <a:srgbClr val="800000"/>
                </a:solidFill>
              </a:rPr>
              <a:t>all peoples, nations, and languages</a:t>
            </a:r>
            <a:r>
              <a:rPr lang="en-US" sz="2200" i="1" dirty="0">
                <a:solidFill>
                  <a:srgbClr val="800000"/>
                </a:solidFill>
              </a:rPr>
              <a:t> should serve Him. His dominion is an </a:t>
            </a:r>
            <a:r>
              <a:rPr lang="en-US" sz="2200" b="1" i="1" dirty="0">
                <a:solidFill>
                  <a:srgbClr val="800000"/>
                </a:solidFill>
              </a:rPr>
              <a:t>everlasting dominion, Which shall not pass away</a:t>
            </a:r>
            <a:r>
              <a:rPr lang="en-US" sz="2200" i="1" dirty="0">
                <a:solidFill>
                  <a:srgbClr val="800000"/>
                </a:solidFill>
              </a:rPr>
              <a:t>, And </a:t>
            </a:r>
            <a:r>
              <a:rPr lang="en-US" sz="2200" b="1" i="1" dirty="0">
                <a:solidFill>
                  <a:srgbClr val="800000"/>
                </a:solidFill>
              </a:rPr>
              <a:t>His kingdom </a:t>
            </a:r>
            <a:r>
              <a:rPr lang="en-US" sz="2200" b="1" i="1" u="sng" dirty="0">
                <a:solidFill>
                  <a:srgbClr val="800000"/>
                </a:solidFill>
              </a:rPr>
              <a:t>the one</a:t>
            </a:r>
            <a:r>
              <a:rPr lang="en-US" sz="2200" b="1" i="1" dirty="0">
                <a:solidFill>
                  <a:srgbClr val="800000"/>
                </a:solidFill>
              </a:rPr>
              <a:t> Which shall not be destroyed</a:t>
            </a:r>
            <a:r>
              <a:rPr lang="en-US" sz="2200" i="1" dirty="0">
                <a:solidFill>
                  <a:srgbClr val="800000"/>
                </a:solidFill>
              </a:rPr>
              <a:t>.” </a:t>
            </a:r>
            <a:r>
              <a:rPr lang="en-US" sz="2200" dirty="0"/>
              <a:t>(</a:t>
            </a:r>
            <a:r>
              <a:rPr lang="en-US" sz="2200" b="1" dirty="0">
                <a:solidFill>
                  <a:srgbClr val="800000"/>
                </a:solidFill>
              </a:rPr>
              <a:t>7:13-14</a:t>
            </a:r>
            <a:r>
              <a:rPr lang="en-US" sz="2200" dirty="0"/>
              <a:t>)</a:t>
            </a:r>
          </a:p>
          <a:p>
            <a:pPr lvl="0">
              <a:spcBef>
                <a:spcPts val="0"/>
              </a:spcBef>
            </a:pPr>
            <a:r>
              <a:rPr lang="en-US" sz="2200" dirty="0">
                <a:solidFill>
                  <a:prstClr val="black">
                    <a:lumMod val="85000"/>
                    <a:lumOff val="15000"/>
                  </a:prstClr>
                </a:solidFill>
              </a:rPr>
              <a:t>Heaven’s perspective of Jesus ascension, revealed in symbols (</a:t>
            </a:r>
            <a:r>
              <a:rPr lang="en-US" sz="2200" b="1" dirty="0">
                <a:solidFill>
                  <a:srgbClr val="800000"/>
                </a:solidFill>
              </a:rPr>
              <a:t>Acts 1:9-11</a:t>
            </a:r>
            <a:r>
              <a:rPr lang="en-US" sz="2200" dirty="0">
                <a:solidFill>
                  <a:prstClr val="black">
                    <a:lumMod val="85000"/>
                    <a:lumOff val="15000"/>
                  </a:prstClr>
                </a:solidFill>
              </a:rPr>
              <a:t>).</a:t>
            </a:r>
          </a:p>
          <a:p>
            <a:pPr lvl="0">
              <a:spcBef>
                <a:spcPts val="0"/>
              </a:spcBef>
            </a:pPr>
            <a:r>
              <a:rPr lang="en-US" sz="2200" dirty="0">
                <a:solidFill>
                  <a:prstClr val="black">
                    <a:lumMod val="85000"/>
                    <a:lumOff val="15000"/>
                  </a:prstClr>
                </a:solidFill>
              </a:rPr>
              <a:t>Coronation, seated at God’s right hand (</a:t>
            </a:r>
            <a:r>
              <a:rPr lang="en-US" sz="2200" b="1" dirty="0">
                <a:solidFill>
                  <a:srgbClr val="800000"/>
                </a:solidFill>
              </a:rPr>
              <a:t>Psa. 2; Acts 2:30-36; Heb. 1:8-13</a:t>
            </a:r>
            <a:r>
              <a:rPr lang="en-US" sz="2200" dirty="0">
                <a:solidFill>
                  <a:prstClr val="black">
                    <a:lumMod val="85000"/>
                    <a:lumOff val="15000"/>
                  </a:prstClr>
                </a:solidFill>
              </a:rPr>
              <a:t>)</a:t>
            </a:r>
            <a:endParaRPr lang="en-US" sz="2200" dirty="0"/>
          </a:p>
        </p:txBody>
      </p:sp>
    </p:spTree>
    <p:extLst>
      <p:ext uri="{BB962C8B-B14F-4D97-AF65-F5344CB8AC3E}">
        <p14:creationId xmlns:p14="http://schemas.microsoft.com/office/powerpoint/2010/main" val="167992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Christ’s Ascension &amp; Coronation</a:t>
            </a:r>
          </a:p>
        </p:txBody>
      </p:sp>
      <p:sp>
        <p:nvSpPr>
          <p:cNvPr id="3" name="Content Placeholder 2"/>
          <p:cNvSpPr>
            <a:spLocks noGrp="1"/>
          </p:cNvSpPr>
          <p:nvPr>
            <p:ph sz="quarter" idx="10"/>
          </p:nvPr>
        </p:nvSpPr>
        <p:spPr/>
        <p:txBody>
          <a:bodyPr/>
          <a:lstStyle/>
          <a:p>
            <a:pPr marL="457200" lvl="0" indent="-457200">
              <a:spcBef>
                <a:spcPts val="0"/>
              </a:spcBef>
              <a:buFont typeface="+mj-lt"/>
              <a:buAutoNum type="arabicPeriod" startAt="12"/>
            </a:pPr>
            <a:r>
              <a:rPr lang="en-US" sz="2200" dirty="0"/>
              <a:t>Who is brought near to the One seated on the throne?  How is He described?  What event is suggested by this description?  What parts of </a:t>
            </a:r>
            <a:r>
              <a:rPr lang="en-US" sz="2200" b="1" dirty="0">
                <a:solidFill>
                  <a:srgbClr val="800000"/>
                </a:solidFill>
              </a:rPr>
              <a:t>Revelation</a:t>
            </a:r>
            <a:r>
              <a:rPr lang="en-US" sz="2200" dirty="0"/>
              <a:t> are parallel to this event?</a:t>
            </a:r>
          </a:p>
          <a:p>
            <a:pPr marL="0" indent="0">
              <a:spcBef>
                <a:spcPts val="0"/>
              </a:spcBef>
              <a:buNone/>
            </a:pPr>
            <a:r>
              <a:rPr lang="en-US" sz="2200" i="1" dirty="0">
                <a:solidFill>
                  <a:srgbClr val="800000"/>
                </a:solidFill>
              </a:rPr>
              <a:t>“I was watching in the night visions, And behold, </a:t>
            </a:r>
            <a:r>
              <a:rPr lang="en-US" sz="2200" b="1" i="1" dirty="0">
                <a:solidFill>
                  <a:srgbClr val="800000"/>
                </a:solidFill>
              </a:rPr>
              <a:t>One like </a:t>
            </a:r>
            <a:r>
              <a:rPr lang="en-US" sz="2200" b="1" i="1" u="sng" dirty="0">
                <a:solidFill>
                  <a:srgbClr val="800000"/>
                </a:solidFill>
              </a:rPr>
              <a:t>the Son of Man</a:t>
            </a:r>
            <a:r>
              <a:rPr lang="en-US" sz="2200" b="1" i="1" dirty="0">
                <a:solidFill>
                  <a:srgbClr val="800000"/>
                </a:solidFill>
              </a:rPr>
              <a:t>, Coming </a:t>
            </a:r>
            <a:r>
              <a:rPr lang="en-US" sz="2200" b="1" i="1" u="sng" dirty="0">
                <a:solidFill>
                  <a:srgbClr val="800000"/>
                </a:solidFill>
              </a:rPr>
              <a:t>with the clouds</a:t>
            </a:r>
            <a:r>
              <a:rPr lang="en-US" sz="2200" b="1" i="1" dirty="0">
                <a:solidFill>
                  <a:srgbClr val="800000"/>
                </a:solidFill>
              </a:rPr>
              <a:t> of heaven</a:t>
            </a:r>
            <a:r>
              <a:rPr lang="en-US" sz="2200" i="1" dirty="0">
                <a:solidFill>
                  <a:srgbClr val="800000"/>
                </a:solidFill>
              </a:rPr>
              <a:t>! He came to the Ancient of Days, And </a:t>
            </a:r>
            <a:r>
              <a:rPr lang="en-US" sz="2200" b="1" i="1" u="sng" dirty="0">
                <a:solidFill>
                  <a:srgbClr val="800000"/>
                </a:solidFill>
              </a:rPr>
              <a:t>they brought Him near</a:t>
            </a:r>
            <a:r>
              <a:rPr lang="en-US" sz="2200" b="1" i="1" dirty="0">
                <a:solidFill>
                  <a:srgbClr val="800000"/>
                </a:solidFill>
              </a:rPr>
              <a:t> before Him</a:t>
            </a:r>
            <a:r>
              <a:rPr lang="en-US" sz="2200" i="1" dirty="0">
                <a:solidFill>
                  <a:srgbClr val="800000"/>
                </a:solidFill>
              </a:rPr>
              <a:t>.  Then </a:t>
            </a:r>
            <a:r>
              <a:rPr lang="en-US" sz="2200" b="1" i="1" dirty="0">
                <a:solidFill>
                  <a:srgbClr val="800000"/>
                </a:solidFill>
              </a:rPr>
              <a:t>to Him was given dominion and glory and a kingdom</a:t>
            </a:r>
            <a:r>
              <a:rPr lang="en-US" sz="2200" i="1" dirty="0">
                <a:solidFill>
                  <a:srgbClr val="800000"/>
                </a:solidFill>
              </a:rPr>
              <a:t>, That </a:t>
            </a:r>
            <a:r>
              <a:rPr lang="en-US" sz="2200" b="1" i="1" dirty="0">
                <a:solidFill>
                  <a:srgbClr val="800000"/>
                </a:solidFill>
              </a:rPr>
              <a:t>all peoples, nations, and languages</a:t>
            </a:r>
            <a:r>
              <a:rPr lang="en-US" sz="2200" i="1" dirty="0">
                <a:solidFill>
                  <a:srgbClr val="800000"/>
                </a:solidFill>
              </a:rPr>
              <a:t> should serve Him. His dominion is an </a:t>
            </a:r>
            <a:r>
              <a:rPr lang="en-US" sz="2200" b="1" i="1" dirty="0">
                <a:solidFill>
                  <a:srgbClr val="800000"/>
                </a:solidFill>
              </a:rPr>
              <a:t>everlasting dominion, Which shall not pass away</a:t>
            </a:r>
            <a:r>
              <a:rPr lang="en-US" sz="2200" i="1" dirty="0">
                <a:solidFill>
                  <a:srgbClr val="800000"/>
                </a:solidFill>
              </a:rPr>
              <a:t>, And </a:t>
            </a:r>
            <a:r>
              <a:rPr lang="en-US" sz="2200" b="1" i="1" dirty="0">
                <a:solidFill>
                  <a:srgbClr val="800000"/>
                </a:solidFill>
              </a:rPr>
              <a:t>His kingdom </a:t>
            </a:r>
            <a:r>
              <a:rPr lang="en-US" sz="2200" b="1" i="1" u="sng" dirty="0">
                <a:solidFill>
                  <a:srgbClr val="800000"/>
                </a:solidFill>
              </a:rPr>
              <a:t>the one</a:t>
            </a:r>
            <a:r>
              <a:rPr lang="en-US" sz="2200" b="1" i="1" dirty="0">
                <a:solidFill>
                  <a:srgbClr val="800000"/>
                </a:solidFill>
              </a:rPr>
              <a:t> Which shall not be destroyed</a:t>
            </a:r>
            <a:r>
              <a:rPr lang="en-US" sz="2200" i="1" dirty="0">
                <a:solidFill>
                  <a:srgbClr val="800000"/>
                </a:solidFill>
              </a:rPr>
              <a:t>.” </a:t>
            </a:r>
            <a:r>
              <a:rPr lang="en-US" sz="2200" dirty="0"/>
              <a:t>(</a:t>
            </a:r>
            <a:r>
              <a:rPr lang="en-US" sz="2200" b="1" dirty="0">
                <a:solidFill>
                  <a:srgbClr val="800000"/>
                </a:solidFill>
              </a:rPr>
              <a:t>7:13-14</a:t>
            </a:r>
            <a:r>
              <a:rPr lang="en-US" sz="2200" dirty="0"/>
              <a:t>)</a:t>
            </a:r>
          </a:p>
          <a:p>
            <a:pPr lvl="0">
              <a:spcBef>
                <a:spcPts val="0"/>
              </a:spcBef>
            </a:pPr>
            <a:r>
              <a:rPr lang="en-US" sz="2200" dirty="0">
                <a:solidFill>
                  <a:prstClr val="black">
                    <a:lumMod val="85000"/>
                    <a:lumOff val="15000"/>
                  </a:prstClr>
                </a:solidFill>
              </a:rPr>
              <a:t>Parallel to rock striking the great image’s feet, and mountain consuming all preceding kingdoms and their residue, </a:t>
            </a:r>
            <a:r>
              <a:rPr lang="en-US" sz="2200" i="1" dirty="0">
                <a:solidFill>
                  <a:srgbClr val="800000"/>
                </a:solidFill>
              </a:rPr>
              <a:t>“the </a:t>
            </a:r>
            <a:r>
              <a:rPr lang="en-US" sz="2200" b="1" i="1" dirty="0">
                <a:solidFill>
                  <a:srgbClr val="800000"/>
                </a:solidFill>
              </a:rPr>
              <a:t>one</a:t>
            </a:r>
            <a:r>
              <a:rPr lang="en-US" sz="2200" i="1" dirty="0">
                <a:solidFill>
                  <a:srgbClr val="800000"/>
                </a:solidFill>
              </a:rPr>
              <a:t>”</a:t>
            </a:r>
            <a:r>
              <a:rPr lang="en-US" sz="2200" dirty="0">
                <a:solidFill>
                  <a:prstClr val="black">
                    <a:lumMod val="85000"/>
                    <a:lumOff val="15000"/>
                  </a:prstClr>
                </a:solidFill>
              </a:rPr>
              <a:t> (</a:t>
            </a:r>
            <a:r>
              <a:rPr lang="en-US" sz="2200" b="1" dirty="0">
                <a:solidFill>
                  <a:srgbClr val="800000"/>
                </a:solidFill>
              </a:rPr>
              <a:t>2:44-45</a:t>
            </a:r>
            <a:r>
              <a:rPr lang="en-US" sz="2200" dirty="0">
                <a:solidFill>
                  <a:prstClr val="black">
                    <a:lumMod val="85000"/>
                    <a:lumOff val="15000"/>
                  </a:prstClr>
                </a:solidFill>
              </a:rPr>
              <a:t>).</a:t>
            </a:r>
          </a:p>
          <a:p>
            <a:pPr>
              <a:spcBef>
                <a:spcPts val="0"/>
              </a:spcBef>
            </a:pPr>
            <a:r>
              <a:rPr lang="en-US" sz="2200" dirty="0"/>
              <a:t>Parallel to Jesus’ appearance at God’s throne, receiving scroll (</a:t>
            </a:r>
            <a:r>
              <a:rPr lang="en-US" sz="2200" b="1" dirty="0">
                <a:solidFill>
                  <a:srgbClr val="800000"/>
                </a:solidFill>
              </a:rPr>
              <a:t>Rev. 4-5</a:t>
            </a:r>
            <a:r>
              <a:rPr lang="en-US" sz="2200" dirty="0"/>
              <a:t>).</a:t>
            </a:r>
          </a:p>
        </p:txBody>
      </p:sp>
    </p:spTree>
    <p:extLst>
      <p:ext uri="{BB962C8B-B14F-4D97-AF65-F5344CB8AC3E}">
        <p14:creationId xmlns:p14="http://schemas.microsoft.com/office/powerpoint/2010/main" val="84133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Judgment and Prolonging of Beasts</a:t>
            </a:r>
          </a:p>
        </p:txBody>
      </p:sp>
      <p:sp>
        <p:nvSpPr>
          <p:cNvPr id="3" name="Content Placeholder 2"/>
          <p:cNvSpPr>
            <a:spLocks noGrp="1"/>
          </p:cNvSpPr>
          <p:nvPr>
            <p:ph sz="quarter" idx="10"/>
          </p:nvPr>
        </p:nvSpPr>
        <p:spPr/>
        <p:txBody>
          <a:bodyPr/>
          <a:lstStyle/>
          <a:p>
            <a:pPr marL="457200" lvl="0" indent="-457200">
              <a:spcBef>
                <a:spcPts val="0"/>
              </a:spcBef>
              <a:buFont typeface="+mj-lt"/>
              <a:buAutoNum type="arabicPeriod" startAt="13"/>
            </a:pPr>
            <a:r>
              <a:rPr lang="en-US" sz="2200" dirty="0"/>
              <a:t>What happens to the beasts, and what is suggested by this?</a:t>
            </a:r>
          </a:p>
          <a:p>
            <a:pPr marL="0" indent="0">
              <a:spcBef>
                <a:spcPts val="0"/>
              </a:spcBef>
              <a:buNone/>
            </a:pPr>
            <a:r>
              <a:rPr lang="en-US" sz="2200" i="1" dirty="0">
                <a:solidFill>
                  <a:srgbClr val="800000"/>
                </a:solidFill>
              </a:rPr>
              <a:t>“I watched then because of the sound of the pompous words which the horn was speaking; I watched till </a:t>
            </a:r>
            <a:r>
              <a:rPr lang="en-US" sz="2200" b="1" i="1" baseline="30000" dirty="0">
                <a:solidFill>
                  <a:srgbClr val="800000"/>
                </a:solidFill>
              </a:rPr>
              <a:t>1</a:t>
            </a:r>
            <a:r>
              <a:rPr lang="en-US" sz="2200" b="1" i="1" dirty="0">
                <a:solidFill>
                  <a:srgbClr val="800000"/>
                </a:solidFill>
              </a:rPr>
              <a:t>the beast was </a:t>
            </a:r>
            <a:r>
              <a:rPr lang="en-US" sz="2200" b="1" i="1" u="sng" dirty="0">
                <a:solidFill>
                  <a:srgbClr val="800000"/>
                </a:solidFill>
              </a:rPr>
              <a:t>slain</a:t>
            </a:r>
            <a:r>
              <a:rPr lang="en-US" sz="2200" i="1" dirty="0">
                <a:solidFill>
                  <a:srgbClr val="800000"/>
                </a:solidFill>
              </a:rPr>
              <a:t>, and </a:t>
            </a:r>
            <a:r>
              <a:rPr lang="en-US" sz="2200" b="1" i="1" baseline="30000" dirty="0">
                <a:solidFill>
                  <a:srgbClr val="800000"/>
                </a:solidFill>
              </a:rPr>
              <a:t>2</a:t>
            </a:r>
            <a:r>
              <a:rPr lang="en-US" sz="2200" b="1" i="1" dirty="0">
                <a:solidFill>
                  <a:srgbClr val="800000"/>
                </a:solidFill>
              </a:rPr>
              <a:t>its </a:t>
            </a:r>
            <a:r>
              <a:rPr lang="en-US" sz="2200" b="1" i="1" u="sng" dirty="0">
                <a:solidFill>
                  <a:srgbClr val="800000"/>
                </a:solidFill>
              </a:rPr>
              <a:t>body destroyed</a:t>
            </a:r>
            <a:r>
              <a:rPr lang="en-US" sz="2200" b="1" i="1" dirty="0">
                <a:solidFill>
                  <a:srgbClr val="800000"/>
                </a:solidFill>
              </a:rPr>
              <a:t> </a:t>
            </a:r>
            <a:r>
              <a:rPr lang="en-US" sz="2200" i="1" dirty="0">
                <a:solidFill>
                  <a:srgbClr val="800000"/>
                </a:solidFill>
              </a:rPr>
              <a:t>and </a:t>
            </a:r>
            <a:r>
              <a:rPr lang="en-US" sz="2200" b="1" i="1" baseline="30000" dirty="0">
                <a:solidFill>
                  <a:srgbClr val="800000"/>
                </a:solidFill>
              </a:rPr>
              <a:t>3</a:t>
            </a:r>
            <a:r>
              <a:rPr lang="en-US" sz="2200" b="1" i="1" u="sng" dirty="0">
                <a:solidFill>
                  <a:srgbClr val="800000"/>
                </a:solidFill>
              </a:rPr>
              <a:t>given to the burning flame</a:t>
            </a:r>
            <a:r>
              <a:rPr lang="en-US" sz="2200" i="1" dirty="0">
                <a:solidFill>
                  <a:srgbClr val="800000"/>
                </a:solidFill>
              </a:rPr>
              <a:t>.  As for the rest of the beasts, they had their dominion taken away, yet their lives were prolonged for a season and a time.” </a:t>
            </a:r>
            <a:r>
              <a:rPr lang="en-US" sz="2200" dirty="0"/>
              <a:t>(</a:t>
            </a:r>
            <a:r>
              <a:rPr lang="en-US" sz="2200" b="1" dirty="0">
                <a:solidFill>
                  <a:srgbClr val="800000"/>
                </a:solidFill>
              </a:rPr>
              <a:t>7:11-12</a:t>
            </a:r>
            <a:r>
              <a:rPr lang="en-US" sz="2200" dirty="0"/>
              <a:t>)</a:t>
            </a:r>
          </a:p>
          <a:p>
            <a:pPr>
              <a:spcBef>
                <a:spcPts val="0"/>
              </a:spcBef>
            </a:pPr>
            <a:r>
              <a:rPr lang="en-US" sz="2200" dirty="0"/>
              <a:t>Ultimately, they are all destroyed as part of God’s judgment.</a:t>
            </a:r>
          </a:p>
          <a:p>
            <a:pPr>
              <a:spcBef>
                <a:spcPts val="0"/>
              </a:spcBef>
            </a:pPr>
            <a:r>
              <a:rPr lang="en-US" sz="2200" dirty="0"/>
              <a:t>But, the last beast is killed and destroyed immediately after its judgment.</a:t>
            </a:r>
          </a:p>
          <a:p>
            <a:pPr>
              <a:spcBef>
                <a:spcPts val="0"/>
              </a:spcBef>
            </a:pPr>
            <a:r>
              <a:rPr lang="en-US" sz="2200" dirty="0"/>
              <a:t>The other beasts live on, even though their authority is taken a way.</a:t>
            </a:r>
          </a:p>
          <a:p>
            <a:pPr>
              <a:spcBef>
                <a:spcPts val="0"/>
              </a:spcBef>
            </a:pPr>
            <a:r>
              <a:rPr lang="en-US" sz="2200" dirty="0"/>
              <a:t>This may suggest that the 4</a:t>
            </a:r>
            <a:r>
              <a:rPr lang="en-US" sz="2200" baseline="30000" dirty="0"/>
              <a:t>th</a:t>
            </a:r>
            <a:r>
              <a:rPr lang="en-US" sz="2200" dirty="0"/>
              <a:t> beast, Rome, was a composite of all 4 kingdoms in one of two ways:</a:t>
            </a:r>
          </a:p>
        </p:txBody>
      </p:sp>
    </p:spTree>
    <p:extLst>
      <p:ext uri="{BB962C8B-B14F-4D97-AF65-F5344CB8AC3E}">
        <p14:creationId xmlns:p14="http://schemas.microsoft.com/office/powerpoint/2010/main" val="299688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Judgment and Prolonging of Beasts</a:t>
            </a:r>
          </a:p>
        </p:txBody>
      </p:sp>
      <p:sp>
        <p:nvSpPr>
          <p:cNvPr id="3" name="Content Placeholder 2"/>
          <p:cNvSpPr>
            <a:spLocks noGrp="1"/>
          </p:cNvSpPr>
          <p:nvPr>
            <p:ph sz="quarter" idx="10"/>
          </p:nvPr>
        </p:nvSpPr>
        <p:spPr/>
        <p:txBody>
          <a:bodyPr/>
          <a:lstStyle/>
          <a:p>
            <a:pPr marL="457200" lvl="0" indent="-457200">
              <a:spcBef>
                <a:spcPts val="0"/>
              </a:spcBef>
              <a:buFont typeface="+mj-lt"/>
              <a:buAutoNum type="arabicPeriod" startAt="13"/>
            </a:pPr>
            <a:r>
              <a:rPr lang="en-US" sz="2200" dirty="0"/>
              <a:t>What happens to the beasts, and what is suggested by this?</a:t>
            </a:r>
          </a:p>
          <a:p>
            <a:pPr marL="0" indent="0">
              <a:spcBef>
                <a:spcPts val="0"/>
              </a:spcBef>
              <a:buNone/>
            </a:pPr>
            <a:r>
              <a:rPr lang="en-US" sz="2200" i="1" dirty="0">
                <a:solidFill>
                  <a:srgbClr val="800000"/>
                </a:solidFill>
              </a:rPr>
              <a:t>“I watched then because of the sound of the pompous words which the horn was speaking; I watched till the beast was slain, and its body destroyed and given to the burning flame.  As for </a:t>
            </a:r>
            <a:r>
              <a:rPr lang="en-US" sz="2200" b="1" i="1" dirty="0">
                <a:solidFill>
                  <a:srgbClr val="800000"/>
                </a:solidFill>
              </a:rPr>
              <a:t>the rest of the beasts</a:t>
            </a:r>
            <a:r>
              <a:rPr lang="en-US" sz="2200" i="1" dirty="0">
                <a:solidFill>
                  <a:srgbClr val="800000"/>
                </a:solidFill>
              </a:rPr>
              <a:t>, they had their </a:t>
            </a:r>
            <a:r>
              <a:rPr lang="en-US" sz="2200" b="1" i="1" dirty="0">
                <a:solidFill>
                  <a:srgbClr val="800000"/>
                </a:solidFill>
              </a:rPr>
              <a:t>dominion taken away</a:t>
            </a:r>
            <a:r>
              <a:rPr lang="en-US" sz="2200" i="1" dirty="0">
                <a:solidFill>
                  <a:srgbClr val="800000"/>
                </a:solidFill>
              </a:rPr>
              <a:t>, yet </a:t>
            </a:r>
            <a:r>
              <a:rPr lang="en-US" sz="2200" b="1" i="1" u="sng" dirty="0">
                <a:solidFill>
                  <a:srgbClr val="800000"/>
                </a:solidFill>
              </a:rPr>
              <a:t>their lives were prolonged</a:t>
            </a:r>
            <a:r>
              <a:rPr lang="en-US" sz="2200" b="1" i="1" dirty="0">
                <a:solidFill>
                  <a:srgbClr val="800000"/>
                </a:solidFill>
              </a:rPr>
              <a:t> </a:t>
            </a:r>
            <a:r>
              <a:rPr lang="en-US" sz="2200" i="1" dirty="0">
                <a:solidFill>
                  <a:srgbClr val="800000"/>
                </a:solidFill>
              </a:rPr>
              <a:t>for a season and a time.” </a:t>
            </a:r>
            <a:r>
              <a:rPr lang="en-US" sz="2200" dirty="0"/>
              <a:t>(</a:t>
            </a:r>
            <a:r>
              <a:rPr lang="en-US" sz="2200" b="1" dirty="0">
                <a:solidFill>
                  <a:srgbClr val="800000"/>
                </a:solidFill>
              </a:rPr>
              <a:t>7:11-12</a:t>
            </a:r>
            <a:r>
              <a:rPr lang="en-US" sz="2200" dirty="0"/>
              <a:t>)</a:t>
            </a:r>
          </a:p>
          <a:p>
            <a:pPr lvl="1">
              <a:spcBef>
                <a:spcPts val="0"/>
              </a:spcBef>
            </a:pPr>
            <a:r>
              <a:rPr lang="en-US" sz="2200" b="1" dirty="0"/>
              <a:t>Spiritually</a:t>
            </a:r>
            <a:r>
              <a:rPr lang="en-US" sz="2200" dirty="0"/>
              <a:t> – Defeating, judging Rome implied moral condemnation, defeat, judgment of all 4 empires and their authority.</a:t>
            </a:r>
          </a:p>
          <a:p>
            <a:pPr lvl="1">
              <a:spcBef>
                <a:spcPts val="0"/>
              </a:spcBef>
            </a:pPr>
            <a:r>
              <a:rPr lang="en-US" sz="2200" b="1" dirty="0"/>
              <a:t>Nationally </a:t>
            </a:r>
            <a:r>
              <a:rPr lang="en-US" sz="2200" dirty="0"/>
              <a:t>– The preceding empires were decapitated, one government replaced with another, but populous remained the same.  However, much of Rome’s people were destroyed and replaced.</a:t>
            </a:r>
          </a:p>
          <a:p>
            <a:pPr lvl="1">
              <a:spcBef>
                <a:spcPts val="0"/>
              </a:spcBef>
            </a:pPr>
            <a:r>
              <a:rPr lang="en-US" sz="2200" dirty="0"/>
              <a:t>Option C:  Both could be true and intended.</a:t>
            </a:r>
          </a:p>
        </p:txBody>
      </p:sp>
    </p:spTree>
    <p:extLst>
      <p:ext uri="{BB962C8B-B14F-4D97-AF65-F5344CB8AC3E}">
        <p14:creationId xmlns:p14="http://schemas.microsoft.com/office/powerpoint/2010/main" val="354096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07DBD-DCE3-1ABF-89A3-E6F17DA51BC1}"/>
              </a:ext>
            </a:extLst>
          </p:cNvPr>
          <p:cNvSpPr>
            <a:spLocks noGrp="1"/>
          </p:cNvSpPr>
          <p:nvPr>
            <p:ph type="title"/>
          </p:nvPr>
        </p:nvSpPr>
        <p:spPr/>
        <p:txBody>
          <a:bodyPr/>
          <a:lstStyle/>
          <a:p>
            <a:r>
              <a:rPr lang="en-US" dirty="0"/>
              <a:t>God’s Judgment for Christ &amp; His Saints</a:t>
            </a:r>
          </a:p>
        </p:txBody>
      </p:sp>
      <p:sp>
        <p:nvSpPr>
          <p:cNvPr id="3" name="Content Placeholder 2">
            <a:extLst>
              <a:ext uri="{FF2B5EF4-FFF2-40B4-BE49-F238E27FC236}">
                <a16:creationId xmlns:a16="http://schemas.microsoft.com/office/drawing/2014/main" id="{13938084-3B9F-74A2-CD58-EF424F15D1C6}"/>
              </a:ext>
            </a:extLst>
          </p:cNvPr>
          <p:cNvSpPr>
            <a:spLocks noGrp="1"/>
          </p:cNvSpPr>
          <p:nvPr>
            <p:ph sz="quarter" idx="10"/>
          </p:nvPr>
        </p:nvSpPr>
        <p:spPr/>
        <p:txBody>
          <a:bodyPr/>
          <a:lstStyle/>
          <a:p>
            <a:pPr marL="0" indent="0">
              <a:buNone/>
            </a:pPr>
            <a:r>
              <a:rPr lang="en-US" i="1" dirty="0">
                <a:solidFill>
                  <a:srgbClr val="800000"/>
                </a:solidFill>
              </a:rPr>
              <a:t>“I was watching; and the same horn was making war against the saints, and prevailing against them, </a:t>
            </a:r>
            <a:r>
              <a:rPr lang="en-US" b="1" i="1" dirty="0">
                <a:solidFill>
                  <a:srgbClr val="800000"/>
                </a:solidFill>
              </a:rPr>
              <a:t>until the Ancient of Days came</a:t>
            </a:r>
            <a:r>
              <a:rPr lang="en-US" i="1" dirty="0">
                <a:solidFill>
                  <a:srgbClr val="800000"/>
                </a:solidFill>
              </a:rPr>
              <a:t>, and a </a:t>
            </a:r>
            <a:r>
              <a:rPr lang="en-US" b="1" i="1" u="sng" dirty="0">
                <a:solidFill>
                  <a:srgbClr val="800000"/>
                </a:solidFill>
              </a:rPr>
              <a:t>judgment was made in favor of the saints</a:t>
            </a:r>
            <a:r>
              <a:rPr lang="en-US" b="1" i="1" dirty="0">
                <a:solidFill>
                  <a:srgbClr val="800000"/>
                </a:solidFill>
              </a:rPr>
              <a:t> of the Most High</a:t>
            </a:r>
            <a:r>
              <a:rPr lang="en-US" i="1" dirty="0">
                <a:solidFill>
                  <a:srgbClr val="800000"/>
                </a:solidFill>
              </a:rPr>
              <a:t>, and the time came for the saints to possess the kingdom. … He shall speak pompous words against the Most High, Shall persecute the saints of the Most High, And shall intend to change times and law. Then the saints shall be given into his hand For a time and times and half a time. </a:t>
            </a:r>
            <a:r>
              <a:rPr lang="en-US" b="1" i="1" dirty="0">
                <a:solidFill>
                  <a:srgbClr val="800000"/>
                </a:solidFill>
              </a:rPr>
              <a:t>But the court shall be seated</a:t>
            </a:r>
            <a:r>
              <a:rPr lang="en-US" i="1" dirty="0">
                <a:solidFill>
                  <a:srgbClr val="800000"/>
                </a:solidFill>
              </a:rPr>
              <a:t>, And </a:t>
            </a:r>
            <a:r>
              <a:rPr lang="en-US" b="1" i="1" dirty="0">
                <a:solidFill>
                  <a:srgbClr val="800000"/>
                </a:solidFill>
              </a:rPr>
              <a:t>they shall take away his dominion, To </a:t>
            </a:r>
            <a:r>
              <a:rPr lang="en-US" b="1" i="1" u="sng" dirty="0">
                <a:solidFill>
                  <a:srgbClr val="800000"/>
                </a:solidFill>
              </a:rPr>
              <a:t>consume and destroy it forever</a:t>
            </a:r>
            <a:r>
              <a:rPr lang="en-US" i="1" dirty="0">
                <a:solidFill>
                  <a:srgbClr val="800000"/>
                </a:solidFill>
              </a:rPr>
              <a:t>. </a:t>
            </a:r>
            <a:r>
              <a:rPr lang="en-US" dirty="0"/>
              <a:t>(</a:t>
            </a:r>
            <a:r>
              <a:rPr lang="en-US" b="1" dirty="0">
                <a:solidFill>
                  <a:srgbClr val="800000"/>
                </a:solidFill>
              </a:rPr>
              <a:t>7:21-22, 25-26</a:t>
            </a:r>
            <a:r>
              <a:rPr lang="en-US" dirty="0"/>
              <a:t>)</a:t>
            </a:r>
          </a:p>
          <a:p>
            <a:r>
              <a:rPr lang="en-US" dirty="0"/>
              <a:t>After God rules in favor of His saints, Rome is destroyed, never to return.  Eliminates </a:t>
            </a:r>
            <a:r>
              <a:rPr lang="en-US" b="1" dirty="0"/>
              <a:t>Futurist</a:t>
            </a:r>
            <a:r>
              <a:rPr lang="en-US" dirty="0"/>
              <a:t> position looking for a “revived Rome”.</a:t>
            </a:r>
          </a:p>
        </p:txBody>
      </p:sp>
    </p:spTree>
    <p:extLst>
      <p:ext uri="{BB962C8B-B14F-4D97-AF65-F5344CB8AC3E}">
        <p14:creationId xmlns:p14="http://schemas.microsoft.com/office/powerpoint/2010/main" val="76015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“Saints to Possess the Kingdom”?</a:t>
            </a:r>
          </a:p>
        </p:txBody>
      </p:sp>
      <p:sp>
        <p:nvSpPr>
          <p:cNvPr id="3" name="Content Placeholder 2"/>
          <p:cNvSpPr>
            <a:spLocks noGrp="1"/>
          </p:cNvSpPr>
          <p:nvPr>
            <p:ph sz="quarter" idx="10"/>
          </p:nvPr>
        </p:nvSpPr>
        <p:spPr/>
        <p:txBody>
          <a:bodyPr/>
          <a:lstStyle/>
          <a:p>
            <a:pPr marL="341313" lvl="0" indent="-341313">
              <a:spcBef>
                <a:spcPts val="0"/>
              </a:spcBef>
              <a:buFont typeface="+mj-lt"/>
              <a:buAutoNum type="arabicPeriod" startAt="14"/>
            </a:pPr>
            <a:r>
              <a:rPr lang="en-US" sz="2000" dirty="0"/>
              <a:t>Who will be granted rule? Is this equivalent to the establishment of the church? Practically, how is this accomplished?</a:t>
            </a:r>
          </a:p>
          <a:p>
            <a:pPr marL="0" indent="0">
              <a:spcBef>
                <a:spcPts val="0"/>
              </a:spcBef>
              <a:buNone/>
            </a:pPr>
            <a:r>
              <a:rPr lang="en-US" sz="2000" i="1" dirty="0">
                <a:solidFill>
                  <a:srgbClr val="800000"/>
                </a:solidFill>
              </a:rPr>
              <a:t>“Then </a:t>
            </a:r>
            <a:r>
              <a:rPr lang="en-US" sz="2000" b="1" i="1" dirty="0">
                <a:solidFill>
                  <a:srgbClr val="800000"/>
                </a:solidFill>
              </a:rPr>
              <a:t>to Him was </a:t>
            </a:r>
            <a:r>
              <a:rPr lang="en-US" sz="2000" b="1" i="1" u="sng" dirty="0">
                <a:solidFill>
                  <a:srgbClr val="800000"/>
                </a:solidFill>
              </a:rPr>
              <a:t>given dominion</a:t>
            </a:r>
            <a:r>
              <a:rPr lang="en-US" sz="2000" b="1" i="1" dirty="0">
                <a:solidFill>
                  <a:srgbClr val="800000"/>
                </a:solidFill>
              </a:rPr>
              <a:t> and glory and a kingdom</a:t>
            </a:r>
            <a:r>
              <a:rPr lang="en-US" sz="2000" i="1" dirty="0">
                <a:solidFill>
                  <a:srgbClr val="800000"/>
                </a:solidFill>
              </a:rPr>
              <a:t>, </a:t>
            </a:r>
            <a:r>
              <a:rPr lang="en-US" sz="2000" b="1" i="1" dirty="0">
                <a:solidFill>
                  <a:srgbClr val="800000"/>
                </a:solidFill>
              </a:rPr>
              <a:t>That all </a:t>
            </a:r>
            <a:r>
              <a:rPr lang="en-US" sz="2000" i="1" dirty="0">
                <a:solidFill>
                  <a:srgbClr val="800000"/>
                </a:solidFill>
              </a:rPr>
              <a:t>peoples, nations, and languages </a:t>
            </a:r>
            <a:r>
              <a:rPr lang="en-US" sz="2000" b="1" i="1" dirty="0">
                <a:solidFill>
                  <a:srgbClr val="800000"/>
                </a:solidFill>
              </a:rPr>
              <a:t>should serve Him</a:t>
            </a:r>
            <a:r>
              <a:rPr lang="en-US" sz="2000" i="1" dirty="0">
                <a:solidFill>
                  <a:srgbClr val="800000"/>
                </a:solidFill>
              </a:rPr>
              <a:t>. His dominion is an </a:t>
            </a:r>
            <a:r>
              <a:rPr lang="en-US" sz="2000" b="1" i="1" dirty="0">
                <a:solidFill>
                  <a:srgbClr val="800000"/>
                </a:solidFill>
              </a:rPr>
              <a:t>everlasting dominion, Which shall not pass away</a:t>
            </a:r>
            <a:r>
              <a:rPr lang="en-US" sz="2000" i="1" dirty="0">
                <a:solidFill>
                  <a:srgbClr val="800000"/>
                </a:solidFill>
              </a:rPr>
              <a:t>, And His kingdom the one Which shall </a:t>
            </a:r>
            <a:r>
              <a:rPr lang="en-US" sz="2000" b="1" i="1" dirty="0">
                <a:solidFill>
                  <a:srgbClr val="800000"/>
                </a:solidFill>
              </a:rPr>
              <a:t>not be destroyed</a:t>
            </a:r>
            <a:r>
              <a:rPr lang="en-US" sz="2000" i="1" dirty="0">
                <a:solidFill>
                  <a:srgbClr val="800000"/>
                </a:solidFill>
              </a:rPr>
              <a:t>. … judgment was made </a:t>
            </a:r>
            <a:r>
              <a:rPr lang="en-US" sz="2000" b="1" i="1" dirty="0">
                <a:solidFill>
                  <a:srgbClr val="800000"/>
                </a:solidFill>
              </a:rPr>
              <a:t>in favor of the saints of the Most High</a:t>
            </a:r>
            <a:r>
              <a:rPr lang="en-US" sz="2000" i="1" dirty="0">
                <a:solidFill>
                  <a:srgbClr val="800000"/>
                </a:solidFill>
              </a:rPr>
              <a:t>, and </a:t>
            </a:r>
            <a:r>
              <a:rPr lang="en-US" sz="2000" b="1" i="1" dirty="0">
                <a:solidFill>
                  <a:srgbClr val="800000"/>
                </a:solidFill>
              </a:rPr>
              <a:t>the time came for the </a:t>
            </a:r>
            <a:r>
              <a:rPr lang="en-US" sz="2000" b="1" i="1" u="sng" dirty="0">
                <a:solidFill>
                  <a:srgbClr val="800000"/>
                </a:solidFill>
              </a:rPr>
              <a:t>saints to possess the kingdom</a:t>
            </a:r>
            <a:r>
              <a:rPr lang="en-US" sz="2000" i="1" dirty="0">
                <a:solidFill>
                  <a:srgbClr val="800000"/>
                </a:solidFill>
              </a:rPr>
              <a:t>. … ‘Then </a:t>
            </a:r>
            <a:r>
              <a:rPr lang="en-US" sz="2000" b="1" i="1" dirty="0">
                <a:solidFill>
                  <a:srgbClr val="800000"/>
                </a:solidFill>
              </a:rPr>
              <a:t>the </a:t>
            </a:r>
            <a:r>
              <a:rPr lang="en-US" sz="2000" b="1" i="1" u="sng" dirty="0">
                <a:solidFill>
                  <a:srgbClr val="800000"/>
                </a:solidFill>
              </a:rPr>
              <a:t>kingdom</a:t>
            </a:r>
            <a:r>
              <a:rPr lang="en-US" sz="2000" b="1" i="1" dirty="0">
                <a:solidFill>
                  <a:srgbClr val="800000"/>
                </a:solidFill>
              </a:rPr>
              <a:t> and </a:t>
            </a:r>
            <a:r>
              <a:rPr lang="en-US" sz="2000" b="1" i="1" u="sng" dirty="0">
                <a:solidFill>
                  <a:srgbClr val="800000"/>
                </a:solidFill>
              </a:rPr>
              <a:t>dominion</a:t>
            </a:r>
            <a:r>
              <a:rPr lang="en-US" sz="2000" i="1" dirty="0">
                <a:solidFill>
                  <a:srgbClr val="800000"/>
                </a:solidFill>
              </a:rPr>
              <a:t>, And </a:t>
            </a:r>
            <a:r>
              <a:rPr lang="en-US" sz="2000" b="1" i="1" dirty="0">
                <a:solidFill>
                  <a:srgbClr val="800000"/>
                </a:solidFill>
              </a:rPr>
              <a:t>the greatness of the kingdoms </a:t>
            </a:r>
            <a:r>
              <a:rPr lang="en-US" sz="2000" i="1" dirty="0">
                <a:solidFill>
                  <a:srgbClr val="800000"/>
                </a:solidFill>
              </a:rPr>
              <a:t>under the whole heaven, </a:t>
            </a:r>
            <a:r>
              <a:rPr lang="en-US" sz="2000" b="1" i="1" dirty="0">
                <a:solidFill>
                  <a:srgbClr val="800000"/>
                </a:solidFill>
              </a:rPr>
              <a:t>Shall be </a:t>
            </a:r>
            <a:r>
              <a:rPr lang="en-US" sz="2000" b="1" i="1" u="sng" dirty="0">
                <a:solidFill>
                  <a:srgbClr val="800000"/>
                </a:solidFill>
              </a:rPr>
              <a:t>given</a:t>
            </a:r>
            <a:r>
              <a:rPr lang="en-US" sz="2000" b="1" i="1" dirty="0">
                <a:solidFill>
                  <a:srgbClr val="800000"/>
                </a:solidFill>
              </a:rPr>
              <a:t> to </a:t>
            </a:r>
            <a:r>
              <a:rPr lang="en-US" sz="2000" b="1" i="1" u="sng" dirty="0">
                <a:solidFill>
                  <a:srgbClr val="800000"/>
                </a:solidFill>
              </a:rPr>
              <a:t>the people, the saints</a:t>
            </a:r>
            <a:r>
              <a:rPr lang="en-US" sz="2000" b="1" i="1" dirty="0">
                <a:solidFill>
                  <a:srgbClr val="800000"/>
                </a:solidFill>
              </a:rPr>
              <a:t> of the Most High</a:t>
            </a:r>
            <a:r>
              <a:rPr lang="en-US" sz="2000" i="1" dirty="0">
                <a:solidFill>
                  <a:srgbClr val="800000"/>
                </a:solidFill>
              </a:rPr>
              <a:t>. His kingdom is an everlasting kingdom, And all dominions shall serve and obey Him.’” </a:t>
            </a:r>
            <a:r>
              <a:rPr lang="en-US" sz="2000" dirty="0"/>
              <a:t>(</a:t>
            </a:r>
            <a:r>
              <a:rPr lang="en-US" sz="2000" b="1" dirty="0">
                <a:solidFill>
                  <a:srgbClr val="800000"/>
                </a:solidFill>
              </a:rPr>
              <a:t>7:14, 22, 27</a:t>
            </a:r>
            <a:r>
              <a:rPr lang="en-US" sz="2000" dirty="0"/>
              <a:t>)</a:t>
            </a:r>
          </a:p>
          <a:p>
            <a:pPr>
              <a:spcBef>
                <a:spcPts val="0"/>
              </a:spcBef>
            </a:pPr>
            <a:r>
              <a:rPr lang="en-US" sz="2000" dirty="0"/>
              <a:t>Rule was turned over to Christ, which in some measure was granted to the saints.</a:t>
            </a:r>
          </a:p>
          <a:p>
            <a:pPr>
              <a:spcBef>
                <a:spcPts val="0"/>
              </a:spcBef>
            </a:pPr>
            <a:r>
              <a:rPr lang="en-US" sz="2000" b="1" i="1" dirty="0"/>
              <a:t>Cannot</a:t>
            </a:r>
            <a:r>
              <a:rPr lang="en-US" sz="2000" dirty="0"/>
              <a:t> refer to establishment of church, because saints were persecuted by Rome, the 4</a:t>
            </a:r>
            <a:r>
              <a:rPr lang="en-US" sz="2000" baseline="30000" dirty="0"/>
              <a:t>th</a:t>
            </a:r>
            <a:r>
              <a:rPr lang="en-US" sz="2000" dirty="0"/>
              <a:t> beast, well </a:t>
            </a:r>
            <a:r>
              <a:rPr lang="en-US" sz="2000" b="1" i="1" dirty="0"/>
              <a:t>after</a:t>
            </a:r>
            <a:r>
              <a:rPr lang="en-US" sz="2000" dirty="0"/>
              <a:t> church was established (</a:t>
            </a:r>
            <a:r>
              <a:rPr lang="en-US" sz="2000" i="1" dirty="0">
                <a:solidFill>
                  <a:srgbClr val="800000"/>
                </a:solidFill>
              </a:rPr>
              <a:t>“making war against the saints”</a:t>
            </a:r>
            <a:r>
              <a:rPr lang="en-US" sz="2000" dirty="0"/>
              <a:t>).</a:t>
            </a:r>
          </a:p>
        </p:txBody>
      </p:sp>
    </p:spTree>
    <p:extLst>
      <p:ext uri="{BB962C8B-B14F-4D97-AF65-F5344CB8AC3E}">
        <p14:creationId xmlns:p14="http://schemas.microsoft.com/office/powerpoint/2010/main" val="38515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“Saints to Possess the Kingdom”</a:t>
            </a:r>
          </a:p>
        </p:txBody>
      </p:sp>
      <p:sp>
        <p:nvSpPr>
          <p:cNvPr id="3" name="Content Placeholder 2"/>
          <p:cNvSpPr>
            <a:spLocks noGrp="1"/>
          </p:cNvSpPr>
          <p:nvPr>
            <p:ph sz="quarter" idx="10"/>
          </p:nvPr>
        </p:nvSpPr>
        <p:spPr/>
        <p:txBody>
          <a:bodyPr/>
          <a:lstStyle/>
          <a:p>
            <a:pPr marL="341313" indent="-341313">
              <a:spcBef>
                <a:spcPts val="0"/>
              </a:spcBef>
              <a:buFont typeface="+mj-lt"/>
              <a:buAutoNum type="arabicPeriod" startAt="14"/>
            </a:pPr>
            <a:r>
              <a:rPr lang="en-US" sz="2000" dirty="0"/>
              <a:t>Who will be granted rule? Is this equivalent to the establishment of the church? Practically, how is this accomplished?</a:t>
            </a:r>
          </a:p>
          <a:p>
            <a:pPr marL="0" indent="0">
              <a:spcBef>
                <a:spcPts val="0"/>
              </a:spcBef>
              <a:buNone/>
            </a:pPr>
            <a:r>
              <a:rPr lang="en-US" sz="2000" i="1" dirty="0">
                <a:solidFill>
                  <a:srgbClr val="800000"/>
                </a:solidFill>
              </a:rPr>
              <a:t>“Then </a:t>
            </a:r>
            <a:r>
              <a:rPr lang="en-US" sz="2000" b="1" i="1" dirty="0">
                <a:solidFill>
                  <a:srgbClr val="800000"/>
                </a:solidFill>
              </a:rPr>
              <a:t>to Him was </a:t>
            </a:r>
            <a:r>
              <a:rPr lang="en-US" sz="2000" b="1" i="1" u="sng" dirty="0">
                <a:solidFill>
                  <a:srgbClr val="800000"/>
                </a:solidFill>
              </a:rPr>
              <a:t>given dominion</a:t>
            </a:r>
            <a:r>
              <a:rPr lang="en-US" sz="2000" b="1" i="1" dirty="0">
                <a:solidFill>
                  <a:srgbClr val="800000"/>
                </a:solidFill>
              </a:rPr>
              <a:t> and glory and a kingdom</a:t>
            </a:r>
            <a:r>
              <a:rPr lang="en-US" sz="2000" i="1" dirty="0">
                <a:solidFill>
                  <a:srgbClr val="800000"/>
                </a:solidFill>
              </a:rPr>
              <a:t>, </a:t>
            </a:r>
            <a:r>
              <a:rPr lang="en-US" sz="2000" b="1" i="1" dirty="0">
                <a:solidFill>
                  <a:srgbClr val="800000"/>
                </a:solidFill>
              </a:rPr>
              <a:t>That all </a:t>
            </a:r>
            <a:r>
              <a:rPr lang="en-US" sz="2000" i="1" dirty="0">
                <a:solidFill>
                  <a:srgbClr val="800000"/>
                </a:solidFill>
              </a:rPr>
              <a:t>peoples, nations, and languages </a:t>
            </a:r>
            <a:r>
              <a:rPr lang="en-US" sz="2000" b="1" i="1" dirty="0">
                <a:solidFill>
                  <a:srgbClr val="800000"/>
                </a:solidFill>
              </a:rPr>
              <a:t>should serve Him</a:t>
            </a:r>
            <a:r>
              <a:rPr lang="en-US" sz="2000" i="1" dirty="0">
                <a:solidFill>
                  <a:srgbClr val="800000"/>
                </a:solidFill>
              </a:rPr>
              <a:t>. His dominion is an </a:t>
            </a:r>
            <a:r>
              <a:rPr lang="en-US" sz="2000" b="1" i="1" dirty="0">
                <a:solidFill>
                  <a:srgbClr val="800000"/>
                </a:solidFill>
              </a:rPr>
              <a:t>everlasting dominion, Which shall not pass away</a:t>
            </a:r>
            <a:r>
              <a:rPr lang="en-US" sz="2000" i="1" dirty="0">
                <a:solidFill>
                  <a:srgbClr val="800000"/>
                </a:solidFill>
              </a:rPr>
              <a:t>, And His kingdom the one Which shall </a:t>
            </a:r>
            <a:r>
              <a:rPr lang="en-US" sz="2000" b="1" i="1" dirty="0">
                <a:solidFill>
                  <a:srgbClr val="800000"/>
                </a:solidFill>
              </a:rPr>
              <a:t>not be destroyed</a:t>
            </a:r>
            <a:r>
              <a:rPr lang="en-US" sz="2000" i="1" dirty="0">
                <a:solidFill>
                  <a:srgbClr val="800000"/>
                </a:solidFill>
              </a:rPr>
              <a:t>. … judgment was made </a:t>
            </a:r>
            <a:r>
              <a:rPr lang="en-US" sz="2000" b="1" i="1" dirty="0">
                <a:solidFill>
                  <a:srgbClr val="800000"/>
                </a:solidFill>
              </a:rPr>
              <a:t>in favor of the saints of the Most High</a:t>
            </a:r>
            <a:r>
              <a:rPr lang="en-US" sz="2000" i="1" dirty="0">
                <a:solidFill>
                  <a:srgbClr val="800000"/>
                </a:solidFill>
              </a:rPr>
              <a:t>, and </a:t>
            </a:r>
            <a:r>
              <a:rPr lang="en-US" sz="2000" b="1" i="1" dirty="0">
                <a:solidFill>
                  <a:srgbClr val="800000"/>
                </a:solidFill>
              </a:rPr>
              <a:t>the time came for the </a:t>
            </a:r>
            <a:r>
              <a:rPr lang="en-US" sz="2000" b="1" i="1" u="sng" dirty="0">
                <a:solidFill>
                  <a:srgbClr val="800000"/>
                </a:solidFill>
              </a:rPr>
              <a:t>saints to possess the kingdom</a:t>
            </a:r>
            <a:r>
              <a:rPr lang="en-US" sz="2000" i="1" dirty="0">
                <a:solidFill>
                  <a:srgbClr val="800000"/>
                </a:solidFill>
              </a:rPr>
              <a:t>. … ‘Then </a:t>
            </a:r>
            <a:r>
              <a:rPr lang="en-US" sz="2000" b="1" i="1" dirty="0">
                <a:solidFill>
                  <a:srgbClr val="800000"/>
                </a:solidFill>
              </a:rPr>
              <a:t>the </a:t>
            </a:r>
            <a:r>
              <a:rPr lang="en-US" sz="2000" b="1" i="1" u="sng" dirty="0">
                <a:solidFill>
                  <a:srgbClr val="800000"/>
                </a:solidFill>
              </a:rPr>
              <a:t>kingdom</a:t>
            </a:r>
            <a:r>
              <a:rPr lang="en-US" sz="2000" b="1" i="1" dirty="0">
                <a:solidFill>
                  <a:srgbClr val="800000"/>
                </a:solidFill>
              </a:rPr>
              <a:t> and </a:t>
            </a:r>
            <a:r>
              <a:rPr lang="en-US" sz="2000" b="1" i="1" u="sng" dirty="0">
                <a:solidFill>
                  <a:srgbClr val="800000"/>
                </a:solidFill>
              </a:rPr>
              <a:t>dominion</a:t>
            </a:r>
            <a:r>
              <a:rPr lang="en-US" sz="2000" i="1" dirty="0">
                <a:solidFill>
                  <a:srgbClr val="800000"/>
                </a:solidFill>
              </a:rPr>
              <a:t>, And </a:t>
            </a:r>
            <a:r>
              <a:rPr lang="en-US" sz="2000" b="1" i="1" dirty="0">
                <a:solidFill>
                  <a:srgbClr val="800000"/>
                </a:solidFill>
              </a:rPr>
              <a:t>the greatness of the kingdoms </a:t>
            </a:r>
            <a:r>
              <a:rPr lang="en-US" sz="2000" i="1" dirty="0">
                <a:solidFill>
                  <a:srgbClr val="800000"/>
                </a:solidFill>
              </a:rPr>
              <a:t>under the whole heaven, </a:t>
            </a:r>
            <a:r>
              <a:rPr lang="en-US" sz="2000" b="1" i="1" dirty="0">
                <a:solidFill>
                  <a:srgbClr val="800000"/>
                </a:solidFill>
              </a:rPr>
              <a:t>Shall be </a:t>
            </a:r>
            <a:r>
              <a:rPr lang="en-US" sz="2000" b="1" i="1" u="sng" dirty="0">
                <a:solidFill>
                  <a:srgbClr val="800000"/>
                </a:solidFill>
              </a:rPr>
              <a:t>given</a:t>
            </a:r>
            <a:r>
              <a:rPr lang="en-US" sz="2000" b="1" i="1" dirty="0">
                <a:solidFill>
                  <a:srgbClr val="800000"/>
                </a:solidFill>
              </a:rPr>
              <a:t> to </a:t>
            </a:r>
            <a:r>
              <a:rPr lang="en-US" sz="2000" b="1" i="1" u="sng" dirty="0">
                <a:solidFill>
                  <a:srgbClr val="800000"/>
                </a:solidFill>
              </a:rPr>
              <a:t>the people, the saints</a:t>
            </a:r>
            <a:r>
              <a:rPr lang="en-US" sz="2000" b="1" i="1" dirty="0">
                <a:solidFill>
                  <a:srgbClr val="800000"/>
                </a:solidFill>
              </a:rPr>
              <a:t> of the Most High</a:t>
            </a:r>
            <a:r>
              <a:rPr lang="en-US" sz="2000" i="1" dirty="0">
                <a:solidFill>
                  <a:srgbClr val="800000"/>
                </a:solidFill>
              </a:rPr>
              <a:t>. His kingdom is an everlasting kingdom, And all dominions shall serve and obey Him.’” </a:t>
            </a:r>
            <a:r>
              <a:rPr lang="en-US" sz="2000" dirty="0"/>
              <a:t>(</a:t>
            </a:r>
            <a:r>
              <a:rPr lang="en-US" sz="2000" b="1" dirty="0">
                <a:solidFill>
                  <a:srgbClr val="800000"/>
                </a:solidFill>
              </a:rPr>
              <a:t>7:14, 22, 27</a:t>
            </a:r>
            <a:r>
              <a:rPr lang="en-US" sz="2000" dirty="0"/>
              <a:t>)</a:t>
            </a:r>
          </a:p>
          <a:p>
            <a:pPr>
              <a:spcBef>
                <a:spcPts val="0"/>
              </a:spcBef>
            </a:pPr>
            <a:r>
              <a:rPr lang="en-US" sz="2000" dirty="0"/>
              <a:t>Not mere inhabitance, since already in the kingdom (</a:t>
            </a:r>
            <a:r>
              <a:rPr lang="en-US" sz="2000" b="1" dirty="0">
                <a:solidFill>
                  <a:srgbClr val="800000"/>
                </a:solidFill>
              </a:rPr>
              <a:t>Rev. 1:9</a:t>
            </a:r>
            <a:r>
              <a:rPr lang="en-US" sz="2000" dirty="0"/>
              <a:t>; </a:t>
            </a:r>
            <a:r>
              <a:rPr lang="en-US" sz="2000" b="1" dirty="0">
                <a:solidFill>
                  <a:srgbClr val="800000"/>
                </a:solidFill>
              </a:rPr>
              <a:t>Col. 1:13</a:t>
            </a:r>
            <a:r>
              <a:rPr lang="en-US" sz="2000" dirty="0"/>
              <a:t>).</a:t>
            </a:r>
          </a:p>
          <a:p>
            <a:pPr>
              <a:spcBef>
                <a:spcPts val="0"/>
              </a:spcBef>
            </a:pPr>
            <a:r>
              <a:rPr lang="en-US" sz="2000" dirty="0"/>
              <a:t>Meaning?  We have been entrusted with oversight of expansion, success of kingdom – actualizing God’s will, Jesus’ rule on earth. … Similarly taught elsewhere …</a:t>
            </a:r>
          </a:p>
          <a:p>
            <a:pPr marL="0" indent="0">
              <a:spcBef>
                <a:spcPts val="0"/>
              </a:spcBef>
              <a:buNone/>
            </a:pPr>
            <a:endParaRPr lang="en-US" sz="2000" dirty="0"/>
          </a:p>
        </p:txBody>
      </p:sp>
      <p:sp>
        <p:nvSpPr>
          <p:cNvPr id="4" name="Oval 3">
            <a:extLst>
              <a:ext uri="{FF2B5EF4-FFF2-40B4-BE49-F238E27FC236}">
                <a16:creationId xmlns:a16="http://schemas.microsoft.com/office/drawing/2014/main" id="{65798E03-9FC2-98D7-B3E5-E4C59D5A593B}"/>
              </a:ext>
            </a:extLst>
          </p:cNvPr>
          <p:cNvSpPr/>
          <p:nvPr/>
        </p:nvSpPr>
        <p:spPr>
          <a:xfrm>
            <a:off x="3384618" y="2744415"/>
            <a:ext cx="5613092" cy="734324"/>
          </a:xfrm>
          <a:custGeom>
            <a:avLst/>
            <a:gdLst>
              <a:gd name="connsiteX0" fmla="*/ 0 w 5613038"/>
              <a:gd name="connsiteY0" fmla="*/ 354954 h 709908"/>
              <a:gd name="connsiteX1" fmla="*/ 2806519 w 5613038"/>
              <a:gd name="connsiteY1" fmla="*/ 0 h 709908"/>
              <a:gd name="connsiteX2" fmla="*/ 5613038 w 5613038"/>
              <a:gd name="connsiteY2" fmla="*/ 354954 h 709908"/>
              <a:gd name="connsiteX3" fmla="*/ 2806519 w 5613038"/>
              <a:gd name="connsiteY3" fmla="*/ 709908 h 709908"/>
              <a:gd name="connsiteX4" fmla="*/ 0 w 5613038"/>
              <a:gd name="connsiteY4" fmla="*/ 354954 h 709908"/>
              <a:gd name="connsiteX0" fmla="*/ 27 w 5613065"/>
              <a:gd name="connsiteY0" fmla="*/ 367162 h 734324"/>
              <a:gd name="connsiteX1" fmla="*/ 2806546 w 5613065"/>
              <a:gd name="connsiteY1" fmla="*/ 12208 h 734324"/>
              <a:gd name="connsiteX2" fmla="*/ 5613065 w 5613065"/>
              <a:gd name="connsiteY2" fmla="*/ 367162 h 734324"/>
              <a:gd name="connsiteX3" fmla="*/ 2806546 w 5613065"/>
              <a:gd name="connsiteY3" fmla="*/ 722116 h 734324"/>
              <a:gd name="connsiteX4" fmla="*/ 27 w 5613065"/>
              <a:gd name="connsiteY4" fmla="*/ 367162 h 734324"/>
              <a:gd name="connsiteX0" fmla="*/ 27 w 5613092"/>
              <a:gd name="connsiteY0" fmla="*/ 367162 h 734324"/>
              <a:gd name="connsiteX1" fmla="*/ 2806546 w 5613092"/>
              <a:gd name="connsiteY1" fmla="*/ 12208 h 734324"/>
              <a:gd name="connsiteX2" fmla="*/ 5613065 w 5613092"/>
              <a:gd name="connsiteY2" fmla="*/ 367162 h 734324"/>
              <a:gd name="connsiteX3" fmla="*/ 2806546 w 5613092"/>
              <a:gd name="connsiteY3" fmla="*/ 722116 h 734324"/>
              <a:gd name="connsiteX4" fmla="*/ 27 w 5613092"/>
              <a:gd name="connsiteY4" fmla="*/ 367162 h 734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3092" h="734324">
                <a:moveTo>
                  <a:pt x="27" y="367162"/>
                </a:moveTo>
                <a:cubicBezTo>
                  <a:pt x="6851" y="-101829"/>
                  <a:pt x="1256548" y="12208"/>
                  <a:pt x="2806546" y="12208"/>
                </a:cubicBezTo>
                <a:cubicBezTo>
                  <a:pt x="4356544" y="12208"/>
                  <a:pt x="5619889" y="-88181"/>
                  <a:pt x="5613065" y="367162"/>
                </a:cubicBezTo>
                <a:cubicBezTo>
                  <a:pt x="5606241" y="822505"/>
                  <a:pt x="4356544" y="722116"/>
                  <a:pt x="2806546" y="722116"/>
                </a:cubicBezTo>
                <a:cubicBezTo>
                  <a:pt x="1256548" y="722116"/>
                  <a:pt x="-6797" y="836153"/>
                  <a:pt x="27" y="367162"/>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2E33C20-2D2D-6AE6-B94A-B6628DB67F10}"/>
              </a:ext>
            </a:extLst>
          </p:cNvPr>
          <p:cNvSpPr/>
          <p:nvPr/>
        </p:nvSpPr>
        <p:spPr>
          <a:xfrm>
            <a:off x="762001" y="1488126"/>
            <a:ext cx="5734360" cy="480538"/>
          </a:xfrm>
          <a:custGeom>
            <a:avLst/>
            <a:gdLst>
              <a:gd name="connsiteX0" fmla="*/ 0 w 5734334"/>
              <a:gd name="connsiteY0" fmla="*/ 226828 h 453656"/>
              <a:gd name="connsiteX1" fmla="*/ 2867167 w 5734334"/>
              <a:gd name="connsiteY1" fmla="*/ 0 h 453656"/>
              <a:gd name="connsiteX2" fmla="*/ 5734334 w 5734334"/>
              <a:gd name="connsiteY2" fmla="*/ 226828 h 453656"/>
              <a:gd name="connsiteX3" fmla="*/ 2867167 w 5734334"/>
              <a:gd name="connsiteY3" fmla="*/ 453656 h 453656"/>
              <a:gd name="connsiteX4" fmla="*/ 0 w 5734334"/>
              <a:gd name="connsiteY4" fmla="*/ 226828 h 453656"/>
              <a:gd name="connsiteX0" fmla="*/ 0 w 5734360"/>
              <a:gd name="connsiteY0" fmla="*/ 230130 h 460260"/>
              <a:gd name="connsiteX1" fmla="*/ 2867167 w 5734360"/>
              <a:gd name="connsiteY1" fmla="*/ 3302 h 460260"/>
              <a:gd name="connsiteX2" fmla="*/ 5734334 w 5734360"/>
              <a:gd name="connsiteY2" fmla="*/ 230130 h 460260"/>
              <a:gd name="connsiteX3" fmla="*/ 2867167 w 5734360"/>
              <a:gd name="connsiteY3" fmla="*/ 456958 h 460260"/>
              <a:gd name="connsiteX4" fmla="*/ 0 w 5734360"/>
              <a:gd name="connsiteY4" fmla="*/ 230130 h 460260"/>
              <a:gd name="connsiteX0" fmla="*/ 0 w 5734440"/>
              <a:gd name="connsiteY0" fmla="*/ 238520 h 477040"/>
              <a:gd name="connsiteX1" fmla="*/ 2867167 w 5734440"/>
              <a:gd name="connsiteY1" fmla="*/ 11692 h 477040"/>
              <a:gd name="connsiteX2" fmla="*/ 5734334 w 5734440"/>
              <a:gd name="connsiteY2" fmla="*/ 238520 h 477040"/>
              <a:gd name="connsiteX3" fmla="*/ 2867167 w 5734440"/>
              <a:gd name="connsiteY3" fmla="*/ 465348 h 477040"/>
              <a:gd name="connsiteX4" fmla="*/ 0 w 5734440"/>
              <a:gd name="connsiteY4" fmla="*/ 238520 h 477040"/>
              <a:gd name="connsiteX0" fmla="*/ 0 w 5734360"/>
              <a:gd name="connsiteY0" fmla="*/ 240269 h 480538"/>
              <a:gd name="connsiteX1" fmla="*/ 2867167 w 5734360"/>
              <a:gd name="connsiteY1" fmla="*/ 13441 h 480538"/>
              <a:gd name="connsiteX2" fmla="*/ 5734334 w 5734360"/>
              <a:gd name="connsiteY2" fmla="*/ 240269 h 480538"/>
              <a:gd name="connsiteX3" fmla="*/ 2867167 w 5734360"/>
              <a:gd name="connsiteY3" fmla="*/ 467097 h 480538"/>
              <a:gd name="connsiteX4" fmla="*/ 0 w 5734360"/>
              <a:gd name="connsiteY4" fmla="*/ 240269 h 480538"/>
              <a:gd name="connsiteX0" fmla="*/ 26 w 5734386"/>
              <a:gd name="connsiteY0" fmla="*/ 240269 h 480538"/>
              <a:gd name="connsiteX1" fmla="*/ 2867193 w 5734386"/>
              <a:gd name="connsiteY1" fmla="*/ 13441 h 480538"/>
              <a:gd name="connsiteX2" fmla="*/ 5734360 w 5734386"/>
              <a:gd name="connsiteY2" fmla="*/ 240269 h 480538"/>
              <a:gd name="connsiteX3" fmla="*/ 2867193 w 5734386"/>
              <a:gd name="connsiteY3" fmla="*/ 467097 h 480538"/>
              <a:gd name="connsiteX4" fmla="*/ 26 w 5734386"/>
              <a:gd name="connsiteY4" fmla="*/ 240269 h 480538"/>
              <a:gd name="connsiteX0" fmla="*/ 0 w 5734360"/>
              <a:gd name="connsiteY0" fmla="*/ 240269 h 480538"/>
              <a:gd name="connsiteX1" fmla="*/ 2867167 w 5734360"/>
              <a:gd name="connsiteY1" fmla="*/ 13441 h 480538"/>
              <a:gd name="connsiteX2" fmla="*/ 5734334 w 5734360"/>
              <a:gd name="connsiteY2" fmla="*/ 240269 h 480538"/>
              <a:gd name="connsiteX3" fmla="*/ 2867167 w 5734360"/>
              <a:gd name="connsiteY3" fmla="*/ 467097 h 480538"/>
              <a:gd name="connsiteX4" fmla="*/ 0 w 5734360"/>
              <a:gd name="connsiteY4" fmla="*/ 240269 h 480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4360" h="480538">
                <a:moveTo>
                  <a:pt x="0" y="240269"/>
                </a:moveTo>
                <a:cubicBezTo>
                  <a:pt x="0" y="-62426"/>
                  <a:pt x="1283674" y="13441"/>
                  <a:pt x="2867167" y="13441"/>
                </a:cubicBezTo>
                <a:cubicBezTo>
                  <a:pt x="4450660" y="13441"/>
                  <a:pt x="5741158" y="-82899"/>
                  <a:pt x="5734334" y="240269"/>
                </a:cubicBezTo>
                <a:cubicBezTo>
                  <a:pt x="5727510" y="563437"/>
                  <a:pt x="4450660" y="467097"/>
                  <a:pt x="2867167" y="467097"/>
                </a:cubicBezTo>
                <a:cubicBezTo>
                  <a:pt x="1283674" y="467097"/>
                  <a:pt x="0" y="542964"/>
                  <a:pt x="0" y="240269"/>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startAt="15"/>
            </a:pPr>
            <a:endParaRPr lang="en-US" dirty="0"/>
          </a:p>
        </p:txBody>
      </p:sp>
    </p:spTree>
    <p:extLst>
      <p:ext uri="{BB962C8B-B14F-4D97-AF65-F5344CB8AC3E}">
        <p14:creationId xmlns:p14="http://schemas.microsoft.com/office/powerpoint/2010/main" val="126184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Taking Possession like Israel?</a:t>
            </a:r>
          </a:p>
        </p:txBody>
      </p:sp>
      <p:sp>
        <p:nvSpPr>
          <p:cNvPr id="3" name="Content Placeholder 2"/>
          <p:cNvSpPr>
            <a:spLocks noGrp="1"/>
          </p:cNvSpPr>
          <p:nvPr>
            <p:ph sz="quarter" idx="10"/>
          </p:nvPr>
        </p:nvSpPr>
        <p:spPr/>
        <p:txBody>
          <a:bodyPr/>
          <a:lstStyle/>
          <a:p>
            <a:pPr marL="0" indent="0">
              <a:spcBef>
                <a:spcPts val="0"/>
              </a:spcBef>
              <a:buNone/>
            </a:pPr>
            <a:r>
              <a:rPr lang="en-US" altLang="en-US" sz="1600" i="1" dirty="0">
                <a:solidFill>
                  <a:srgbClr val="800000"/>
                </a:solidFill>
              </a:rPr>
              <a:t>“Pass through the camp and command the people, saying, ‘Prepare provisions for yourselves, for within three days you will cross over this Jordan, to </a:t>
            </a:r>
            <a:r>
              <a:rPr lang="en-US" altLang="en-US" sz="1600" b="1" i="1" dirty="0">
                <a:solidFill>
                  <a:srgbClr val="800000"/>
                </a:solidFill>
              </a:rPr>
              <a:t>go in </a:t>
            </a:r>
            <a:r>
              <a:rPr lang="en-US" altLang="en-US" sz="1600" b="1" i="1" u="sng" dirty="0">
                <a:solidFill>
                  <a:srgbClr val="800000"/>
                </a:solidFill>
              </a:rPr>
              <a:t>to possess the land</a:t>
            </a:r>
            <a:r>
              <a:rPr lang="en-US" altLang="en-US" sz="1600" b="1" i="1" dirty="0">
                <a:solidFill>
                  <a:srgbClr val="800000"/>
                </a:solidFill>
              </a:rPr>
              <a:t> which the </a:t>
            </a:r>
            <a:r>
              <a:rPr lang="en-US" altLang="en-US" sz="1600" b="1" i="1" u="sng" dirty="0">
                <a:solidFill>
                  <a:srgbClr val="800000"/>
                </a:solidFill>
              </a:rPr>
              <a:t>LORD your God is giving you to possess</a:t>
            </a:r>
            <a:r>
              <a:rPr lang="en-US" altLang="en-US" sz="1600" i="1" dirty="0">
                <a:solidFill>
                  <a:srgbClr val="800000"/>
                </a:solidFill>
              </a:rPr>
              <a:t>.’”</a:t>
            </a:r>
            <a:r>
              <a:rPr lang="en-US" altLang="en-US" sz="1600" dirty="0">
                <a:solidFill>
                  <a:srgbClr val="800000"/>
                </a:solidFill>
              </a:rPr>
              <a:t> </a:t>
            </a:r>
            <a:r>
              <a:rPr lang="en-US" altLang="en-US" sz="1600" dirty="0"/>
              <a:t>(</a:t>
            </a:r>
            <a:r>
              <a:rPr lang="en-US" altLang="en-US" sz="1600" b="1" dirty="0">
                <a:solidFill>
                  <a:srgbClr val="800000"/>
                </a:solidFill>
              </a:rPr>
              <a:t>Joshua 1:11</a:t>
            </a:r>
            <a:r>
              <a:rPr lang="en-US" altLang="en-US" sz="1600" dirty="0"/>
              <a:t>)</a:t>
            </a:r>
          </a:p>
          <a:p>
            <a:pPr marL="0" indent="0">
              <a:spcBef>
                <a:spcPts val="0"/>
              </a:spcBef>
              <a:buNone/>
            </a:pPr>
            <a:r>
              <a:rPr lang="en-US" altLang="en-US" sz="1600" i="1" dirty="0">
                <a:solidFill>
                  <a:srgbClr val="800000"/>
                </a:solidFill>
              </a:rPr>
              <a:t>Now Joshua was old, advanced in years. And the LORD said to him: “You are old, advanced in years, and </a:t>
            </a:r>
            <a:r>
              <a:rPr lang="en-US" altLang="en-US" sz="1600" b="1" i="1" dirty="0">
                <a:solidFill>
                  <a:srgbClr val="800000"/>
                </a:solidFill>
              </a:rPr>
              <a:t>there remains very much land </a:t>
            </a:r>
            <a:r>
              <a:rPr lang="en-US" altLang="en-US" sz="1600" b="1" i="1" u="sng" dirty="0">
                <a:solidFill>
                  <a:srgbClr val="800000"/>
                </a:solidFill>
              </a:rPr>
              <a:t>yet to be possessed</a:t>
            </a:r>
            <a:r>
              <a:rPr lang="en-US" altLang="en-US" sz="1600" i="1" dirty="0">
                <a:solidFill>
                  <a:srgbClr val="800000"/>
                </a:solidFill>
              </a:rPr>
              <a:t>.”</a:t>
            </a:r>
            <a:r>
              <a:rPr lang="en-US" altLang="en-US" sz="1600" dirty="0">
                <a:solidFill>
                  <a:srgbClr val="800000"/>
                </a:solidFill>
              </a:rPr>
              <a:t> </a:t>
            </a:r>
            <a:r>
              <a:rPr lang="en-US" altLang="en-US" sz="1600" dirty="0"/>
              <a:t>(</a:t>
            </a:r>
            <a:r>
              <a:rPr lang="en-US" altLang="en-US" sz="1600" b="1" dirty="0">
                <a:solidFill>
                  <a:srgbClr val="800000"/>
                </a:solidFill>
              </a:rPr>
              <a:t>Joshua 13:1</a:t>
            </a:r>
            <a:r>
              <a:rPr lang="en-US" altLang="en-US" sz="1600" dirty="0"/>
              <a:t>)</a:t>
            </a:r>
          </a:p>
          <a:p>
            <a:pPr marL="0" indent="0">
              <a:spcBef>
                <a:spcPts val="0"/>
              </a:spcBef>
              <a:buNone/>
            </a:pPr>
            <a:r>
              <a:rPr lang="en-US" altLang="en-US" sz="1600" i="1" dirty="0">
                <a:solidFill>
                  <a:srgbClr val="800000"/>
                </a:solidFill>
              </a:rPr>
              <a:t>So the LORD gave to Israel all the land of which He had sworn to give to their fathers, and </a:t>
            </a:r>
            <a:r>
              <a:rPr lang="en-US" altLang="en-US" sz="1600" b="1" i="1" dirty="0">
                <a:solidFill>
                  <a:srgbClr val="800000"/>
                </a:solidFill>
              </a:rPr>
              <a:t>they </a:t>
            </a:r>
            <a:r>
              <a:rPr lang="en-US" altLang="en-US" sz="1600" b="1" i="1" u="sng" dirty="0">
                <a:solidFill>
                  <a:srgbClr val="800000"/>
                </a:solidFill>
              </a:rPr>
              <a:t>took possession</a:t>
            </a:r>
            <a:r>
              <a:rPr lang="en-US" altLang="en-US" sz="1600" b="1" i="1" dirty="0">
                <a:solidFill>
                  <a:srgbClr val="800000"/>
                </a:solidFill>
              </a:rPr>
              <a:t> of it</a:t>
            </a:r>
            <a:r>
              <a:rPr lang="en-US" altLang="en-US" sz="1600" i="1" dirty="0">
                <a:solidFill>
                  <a:srgbClr val="800000"/>
                </a:solidFill>
              </a:rPr>
              <a:t> and dwelt in it.</a:t>
            </a:r>
            <a:r>
              <a:rPr lang="en-US" altLang="en-US" sz="1600" dirty="0">
                <a:solidFill>
                  <a:srgbClr val="800000"/>
                </a:solidFill>
              </a:rPr>
              <a:t> </a:t>
            </a:r>
            <a:r>
              <a:rPr lang="en-US" altLang="en-US" sz="1600" dirty="0"/>
              <a:t>(</a:t>
            </a:r>
            <a:r>
              <a:rPr lang="en-US" altLang="en-US" sz="1600" b="1" dirty="0">
                <a:solidFill>
                  <a:srgbClr val="800000"/>
                </a:solidFill>
              </a:rPr>
              <a:t>Joshua 21:41</a:t>
            </a:r>
            <a:r>
              <a:rPr lang="en-US" altLang="en-US" sz="1600" dirty="0"/>
              <a:t>)</a:t>
            </a:r>
          </a:p>
          <a:p>
            <a:pPr marL="0" indent="0">
              <a:spcBef>
                <a:spcPts val="0"/>
              </a:spcBef>
              <a:buNone/>
            </a:pPr>
            <a:r>
              <a:rPr lang="en-US" altLang="en-US" sz="1600" i="1" dirty="0">
                <a:solidFill>
                  <a:srgbClr val="800000"/>
                </a:solidFill>
              </a:rPr>
              <a:t>“You have seen all that the LORD your God has done to all these nations because of you, for the LORD your God is He who has fought for you.  See, I have divided to you by </a:t>
            </a:r>
            <a:r>
              <a:rPr lang="en-US" altLang="en-US" sz="1600" b="1" i="1" dirty="0">
                <a:solidFill>
                  <a:srgbClr val="800000"/>
                </a:solidFill>
              </a:rPr>
              <a:t>lot these nations that remain, to be an inheritance for your tribes</a:t>
            </a:r>
            <a:r>
              <a:rPr lang="en-US" altLang="en-US" sz="1600" i="1" dirty="0">
                <a:solidFill>
                  <a:srgbClr val="800000"/>
                </a:solidFill>
              </a:rPr>
              <a:t>, from the Jordan, with all the nations that I have cut off, as far as the Great Sea westward.  And the LORD your God will expel them from before you and drive them out of your sight. </a:t>
            </a:r>
            <a:r>
              <a:rPr lang="en-US" altLang="en-US" sz="1600" b="1" i="1" dirty="0">
                <a:solidFill>
                  <a:srgbClr val="800000"/>
                </a:solidFill>
              </a:rPr>
              <a:t>So you shall </a:t>
            </a:r>
            <a:r>
              <a:rPr lang="en-US" altLang="en-US" sz="1600" b="1" i="1" u="sng" dirty="0">
                <a:solidFill>
                  <a:srgbClr val="800000"/>
                </a:solidFill>
              </a:rPr>
              <a:t>possess their land</a:t>
            </a:r>
            <a:r>
              <a:rPr lang="en-US" altLang="en-US" sz="1600" i="1" dirty="0">
                <a:solidFill>
                  <a:srgbClr val="800000"/>
                </a:solidFill>
              </a:rPr>
              <a:t>, as the LORD your God promised you.  </a:t>
            </a:r>
            <a:r>
              <a:rPr lang="en-US" altLang="en-US" sz="1600" b="1" i="1" dirty="0">
                <a:solidFill>
                  <a:srgbClr val="800000"/>
                </a:solidFill>
              </a:rPr>
              <a:t>Therefore </a:t>
            </a:r>
            <a:r>
              <a:rPr lang="en-US" altLang="en-US" sz="1600" b="1" i="1" u="sng" dirty="0">
                <a:solidFill>
                  <a:srgbClr val="800000"/>
                </a:solidFill>
              </a:rPr>
              <a:t>be very courageous</a:t>
            </a:r>
            <a:r>
              <a:rPr lang="en-US" altLang="en-US" sz="1600" b="1" i="1" dirty="0">
                <a:solidFill>
                  <a:srgbClr val="800000"/>
                </a:solidFill>
              </a:rPr>
              <a:t> to keep and to do </a:t>
            </a:r>
            <a:r>
              <a:rPr lang="en-US" altLang="en-US" sz="1600" b="1" i="1" u="sng" dirty="0">
                <a:solidFill>
                  <a:srgbClr val="800000"/>
                </a:solidFill>
              </a:rPr>
              <a:t>all that is written in the Book of the Law</a:t>
            </a:r>
            <a:r>
              <a:rPr lang="en-US" altLang="en-US" sz="1600" b="1" i="1" dirty="0">
                <a:solidFill>
                  <a:srgbClr val="800000"/>
                </a:solidFill>
              </a:rPr>
              <a:t> of Moses, lest you turn aside from it to the right hand or to the left, and lest you go among these nations, these who remain among you</a:t>
            </a:r>
            <a:r>
              <a:rPr lang="en-US" altLang="en-US" sz="1600" i="1" dirty="0">
                <a:solidFill>
                  <a:srgbClr val="800000"/>
                </a:solidFill>
              </a:rPr>
              <a:t>. You shall not make mention of the name of their gods, nor cause anyone to swear by them; you shall not serve them nor bow down to them, but you shall hold fast to the LORD your God, as you have done to this day.  … Therefore take careful heed to yourselves, that you love the LORD your God.”</a:t>
            </a:r>
            <a:r>
              <a:rPr lang="en-US" altLang="en-US" sz="1600" dirty="0"/>
              <a:t> (</a:t>
            </a:r>
            <a:r>
              <a:rPr lang="en-US" altLang="en-US" sz="1600" b="1" dirty="0">
                <a:solidFill>
                  <a:srgbClr val="800000"/>
                </a:solidFill>
              </a:rPr>
              <a:t>Joshua 23:3-11</a:t>
            </a:r>
            <a:r>
              <a:rPr lang="en-US" altLang="en-US" sz="1600" dirty="0"/>
              <a:t>)</a:t>
            </a:r>
            <a:endParaRPr lang="en-US" sz="1600" dirty="0"/>
          </a:p>
        </p:txBody>
      </p:sp>
    </p:spTree>
    <p:extLst>
      <p:ext uri="{BB962C8B-B14F-4D97-AF65-F5344CB8AC3E}">
        <p14:creationId xmlns:p14="http://schemas.microsoft.com/office/powerpoint/2010/main" val="312541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5EC76-16A8-CD9A-A389-781ED329F212}"/>
              </a:ext>
            </a:extLst>
          </p:cNvPr>
          <p:cNvSpPr>
            <a:spLocks noGrp="1"/>
          </p:cNvSpPr>
          <p:nvPr>
            <p:ph type="title"/>
          </p:nvPr>
        </p:nvSpPr>
        <p:spPr/>
        <p:txBody>
          <a:bodyPr/>
          <a:lstStyle/>
          <a:p>
            <a:r>
              <a:rPr lang="en-US" i="1" dirty="0"/>
              <a:t>“Saints to Possess the Kingdom”!</a:t>
            </a:r>
            <a:endParaRPr lang="en-US" dirty="0"/>
          </a:p>
        </p:txBody>
      </p:sp>
      <p:sp>
        <p:nvSpPr>
          <p:cNvPr id="3" name="Content Placeholder 2">
            <a:extLst>
              <a:ext uri="{FF2B5EF4-FFF2-40B4-BE49-F238E27FC236}">
                <a16:creationId xmlns:a16="http://schemas.microsoft.com/office/drawing/2014/main" id="{B1A9BE38-8DE7-A8FE-A376-A36A4630BCEB}"/>
              </a:ext>
            </a:extLst>
          </p:cNvPr>
          <p:cNvSpPr>
            <a:spLocks noGrp="1"/>
          </p:cNvSpPr>
          <p:nvPr>
            <p:ph sz="quarter" idx="10"/>
          </p:nvPr>
        </p:nvSpPr>
        <p:spPr/>
        <p:txBody>
          <a:bodyPr/>
          <a:lstStyle/>
          <a:p>
            <a:pPr>
              <a:spcBef>
                <a:spcPts val="0"/>
              </a:spcBef>
            </a:pPr>
            <a:r>
              <a:rPr lang="en-US" dirty="0"/>
              <a:t>Lesson is parallel to others </a:t>
            </a:r>
            <a:r>
              <a:rPr lang="en-US" altLang="en-US" sz="2400" dirty="0"/>
              <a:t>(</a:t>
            </a:r>
            <a:r>
              <a:rPr lang="en-US" altLang="en-US" sz="2400" b="1" dirty="0">
                <a:solidFill>
                  <a:srgbClr val="800000"/>
                </a:solidFill>
              </a:rPr>
              <a:t>Joshua 1:11</a:t>
            </a:r>
            <a:r>
              <a:rPr lang="en-US" altLang="en-US" sz="2400" dirty="0"/>
              <a:t>;</a:t>
            </a:r>
            <a:r>
              <a:rPr lang="en-US" altLang="en-US" sz="2400" b="1" dirty="0">
                <a:solidFill>
                  <a:srgbClr val="800000"/>
                </a:solidFill>
              </a:rPr>
              <a:t>13:1</a:t>
            </a:r>
            <a:r>
              <a:rPr lang="en-US" altLang="en-US" sz="2400" dirty="0"/>
              <a:t>; </a:t>
            </a:r>
            <a:r>
              <a:rPr lang="en-US" altLang="en-US" sz="2400" b="1" dirty="0">
                <a:solidFill>
                  <a:srgbClr val="800000"/>
                </a:solidFill>
              </a:rPr>
              <a:t>21:41</a:t>
            </a:r>
            <a:r>
              <a:rPr lang="en-US" altLang="en-US" sz="2400" dirty="0"/>
              <a:t>;</a:t>
            </a:r>
            <a:r>
              <a:rPr lang="en-US" altLang="en-US" sz="2400" b="1" dirty="0">
                <a:solidFill>
                  <a:srgbClr val="800000"/>
                </a:solidFill>
              </a:rPr>
              <a:t> 23:3-11</a:t>
            </a:r>
            <a:r>
              <a:rPr lang="en-US" altLang="en-US" sz="2400" dirty="0"/>
              <a:t>)</a:t>
            </a:r>
            <a:r>
              <a:rPr lang="en-US" dirty="0"/>
              <a:t>:</a:t>
            </a:r>
          </a:p>
          <a:p>
            <a:pPr lvl="1">
              <a:spcBef>
                <a:spcPts val="0"/>
              </a:spcBef>
            </a:pPr>
            <a:r>
              <a:rPr lang="en-US" dirty="0"/>
              <a:t>Parable of the Faithful Steward (</a:t>
            </a:r>
            <a:r>
              <a:rPr lang="en-US" b="1" dirty="0">
                <a:solidFill>
                  <a:srgbClr val="800000"/>
                </a:solidFill>
              </a:rPr>
              <a:t>Matthew 24:45-51; Luke 12:4-48</a:t>
            </a:r>
            <a:r>
              <a:rPr lang="en-US" dirty="0"/>
              <a:t>)</a:t>
            </a:r>
          </a:p>
          <a:p>
            <a:pPr lvl="1">
              <a:spcBef>
                <a:spcPts val="0"/>
              </a:spcBef>
            </a:pPr>
            <a:r>
              <a:rPr lang="en-US" dirty="0"/>
              <a:t>Parable of the Talents (</a:t>
            </a:r>
            <a:r>
              <a:rPr lang="en-US" b="1" dirty="0">
                <a:solidFill>
                  <a:srgbClr val="800000"/>
                </a:solidFill>
              </a:rPr>
              <a:t>Matthew 25:14-30</a:t>
            </a:r>
            <a:r>
              <a:rPr lang="en-US" dirty="0"/>
              <a:t>)</a:t>
            </a:r>
          </a:p>
          <a:p>
            <a:pPr lvl="1">
              <a:spcBef>
                <a:spcPts val="0"/>
              </a:spcBef>
            </a:pPr>
            <a:r>
              <a:rPr lang="en-US" dirty="0"/>
              <a:t>Parable of the Minas (</a:t>
            </a:r>
            <a:r>
              <a:rPr lang="en-US" b="1" dirty="0">
                <a:solidFill>
                  <a:srgbClr val="800000"/>
                </a:solidFill>
              </a:rPr>
              <a:t>Luke 19:11-28</a:t>
            </a:r>
            <a:r>
              <a:rPr lang="en-US" dirty="0"/>
              <a:t>)</a:t>
            </a:r>
          </a:p>
          <a:p>
            <a:pPr>
              <a:spcBef>
                <a:spcPts val="0"/>
              </a:spcBef>
            </a:pPr>
            <a:r>
              <a:rPr lang="en-US" dirty="0"/>
              <a:t>But, more grand, more inspiring, more encouraging, and provoking a greater sense of ownership, responsibility, &amp; duty (</a:t>
            </a:r>
            <a:r>
              <a:rPr lang="en-US" b="1" dirty="0">
                <a:solidFill>
                  <a:srgbClr val="800000"/>
                </a:solidFill>
              </a:rPr>
              <a:t>Luke 12:48</a:t>
            </a:r>
            <a:r>
              <a:rPr lang="en-US" dirty="0"/>
              <a:t>).</a:t>
            </a:r>
          </a:p>
          <a:p>
            <a:pPr>
              <a:spcBef>
                <a:spcPts val="0"/>
              </a:spcBef>
            </a:pPr>
            <a:r>
              <a:rPr lang="en-US" dirty="0"/>
              <a:t>If we were make too much of this granted “rule”, we would be no better than the:</a:t>
            </a:r>
          </a:p>
          <a:p>
            <a:pPr lvl="1">
              <a:spcBef>
                <a:spcPts val="0"/>
              </a:spcBef>
            </a:pPr>
            <a:r>
              <a:rPr lang="en-US" dirty="0"/>
              <a:t>Builders of the Tower of Babel</a:t>
            </a:r>
          </a:p>
          <a:p>
            <a:pPr lvl="1">
              <a:spcBef>
                <a:spcPts val="0"/>
              </a:spcBef>
            </a:pPr>
            <a:r>
              <a:rPr lang="en-US" dirty="0"/>
              <a:t>Unfaithful Steward</a:t>
            </a:r>
          </a:p>
          <a:p>
            <a:pPr lvl="1">
              <a:spcBef>
                <a:spcPts val="0"/>
              </a:spcBef>
            </a:pPr>
            <a:r>
              <a:rPr lang="en-US" dirty="0"/>
              <a:t>Jehu</a:t>
            </a:r>
          </a:p>
          <a:p>
            <a:pPr lvl="1">
              <a:spcBef>
                <a:spcPts val="0"/>
              </a:spcBef>
            </a:pPr>
            <a:r>
              <a:rPr lang="en-US" i="1" dirty="0">
                <a:solidFill>
                  <a:srgbClr val="800000"/>
                </a:solidFill>
              </a:rPr>
              <a:t>“little horn … speaking blasphemous”</a:t>
            </a:r>
            <a:r>
              <a:rPr lang="en-US" dirty="0"/>
              <a:t> things</a:t>
            </a:r>
          </a:p>
        </p:txBody>
      </p:sp>
    </p:spTree>
    <p:extLst>
      <p:ext uri="{BB962C8B-B14F-4D97-AF65-F5344CB8AC3E}">
        <p14:creationId xmlns:p14="http://schemas.microsoft.com/office/powerpoint/2010/main" val="135361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8D020-7D58-BEC0-3962-B225FE0C785C}"/>
              </a:ext>
            </a:extLst>
          </p:cNvPr>
          <p:cNvSpPr>
            <a:spLocks noGrp="1"/>
          </p:cNvSpPr>
          <p:nvPr>
            <p:ph type="title"/>
          </p:nvPr>
        </p:nvSpPr>
        <p:spPr/>
        <p:txBody>
          <a:bodyPr/>
          <a:lstStyle/>
          <a:p>
            <a:r>
              <a:rPr lang="en-US" dirty="0"/>
              <a:t>Proverbs for Kings?  Saints!</a:t>
            </a:r>
          </a:p>
        </p:txBody>
      </p:sp>
      <p:sp>
        <p:nvSpPr>
          <p:cNvPr id="3" name="Content Placeholder 2">
            <a:extLst>
              <a:ext uri="{FF2B5EF4-FFF2-40B4-BE49-F238E27FC236}">
                <a16:creationId xmlns:a16="http://schemas.microsoft.com/office/drawing/2014/main" id="{F3C6A123-5906-9844-FD4E-15B32ED3BCD9}"/>
              </a:ext>
            </a:extLst>
          </p:cNvPr>
          <p:cNvSpPr>
            <a:spLocks noGrp="1"/>
          </p:cNvSpPr>
          <p:nvPr>
            <p:ph sz="quarter" idx="10"/>
          </p:nvPr>
        </p:nvSpPr>
        <p:spPr/>
        <p:txBody>
          <a:bodyPr/>
          <a:lstStyle/>
          <a:p>
            <a:pPr marL="0" marR="0" lvl="0" indent="0" algn="l" defTabSz="914400" rtl="0" eaLnBrk="1" fontAlgn="auto" latinLnBrk="0" hangingPunct="1">
              <a:spcBef>
                <a:spcPts val="100"/>
              </a:spcBef>
              <a:buClr>
                <a:srgbClr val="AD0101"/>
              </a:buClr>
              <a:buSzTx/>
              <a:buFont typeface="Arial" pitchFamily="34" charset="0"/>
              <a:buNone/>
              <a:tabLst/>
              <a:defRPr/>
            </a:pPr>
            <a:r>
              <a:rPr kumimoji="0" lang="en-US" sz="2200" b="0" i="1" u="none" strike="noStrike" kern="1200" cap="none" spc="0" normalizeH="0" baseline="0" noProof="0" dirty="0">
                <a:ln>
                  <a:noFill/>
                </a:ln>
                <a:solidFill>
                  <a:srgbClr val="800000"/>
                </a:solidFill>
                <a:effectLst/>
                <a:uLnTx/>
                <a:uFillTx/>
                <a:latin typeface="Times New Roman"/>
                <a:ea typeface="+mn-ea"/>
                <a:cs typeface="+mn-cs"/>
              </a:rPr>
              <a:t>These things also </a:t>
            </a:r>
            <a:r>
              <a:rPr kumimoji="0" lang="en-US" sz="2200" b="1" i="1" u="none" strike="noStrike" kern="1200" cap="none" spc="0" normalizeH="0" baseline="0" noProof="0" dirty="0">
                <a:ln>
                  <a:noFill/>
                </a:ln>
                <a:solidFill>
                  <a:srgbClr val="800000"/>
                </a:solidFill>
                <a:effectLst/>
                <a:uLnTx/>
                <a:uFillTx/>
                <a:latin typeface="Times New Roman"/>
                <a:ea typeface="+mn-ea"/>
                <a:cs typeface="+mn-cs"/>
              </a:rPr>
              <a:t>belong to the wise</a:t>
            </a:r>
            <a:r>
              <a:rPr kumimoji="0" lang="en-US" sz="2200" b="0" i="1" u="none" strike="noStrike" kern="1200" cap="none" spc="0" normalizeH="0" baseline="0" noProof="0" dirty="0">
                <a:ln>
                  <a:noFill/>
                </a:ln>
                <a:solidFill>
                  <a:srgbClr val="800000"/>
                </a:solidFill>
                <a:effectLst/>
                <a:uLnTx/>
                <a:uFillTx/>
                <a:latin typeface="Times New Roman"/>
                <a:ea typeface="+mn-ea"/>
                <a:cs typeface="+mn-cs"/>
              </a:rPr>
              <a:t>: It is </a:t>
            </a:r>
            <a:r>
              <a:rPr kumimoji="0" lang="en-US" sz="2200" b="1" i="1" u="none" strike="noStrike" kern="1200" cap="none" spc="0" normalizeH="0" baseline="0" noProof="0" dirty="0">
                <a:ln>
                  <a:noFill/>
                </a:ln>
                <a:solidFill>
                  <a:srgbClr val="800000"/>
                </a:solidFill>
                <a:effectLst/>
                <a:uLnTx/>
                <a:uFillTx/>
                <a:latin typeface="Times New Roman"/>
                <a:ea typeface="+mn-ea"/>
                <a:cs typeface="+mn-cs"/>
              </a:rPr>
              <a:t>not good to show </a:t>
            </a:r>
            <a:r>
              <a:rPr kumimoji="0" lang="en-US" sz="2200" b="1" i="1" u="sng" strike="noStrike" kern="1200" cap="none" spc="0" normalizeH="0" baseline="0" noProof="0" dirty="0">
                <a:ln>
                  <a:noFill/>
                </a:ln>
                <a:solidFill>
                  <a:srgbClr val="800000"/>
                </a:solidFill>
                <a:effectLst/>
                <a:uLnTx/>
                <a:uFillTx/>
                <a:latin typeface="Times New Roman"/>
                <a:ea typeface="+mn-ea"/>
                <a:cs typeface="+mn-cs"/>
              </a:rPr>
              <a:t>partiality</a:t>
            </a:r>
            <a:r>
              <a:rPr kumimoji="0" lang="en-US" sz="2200" b="1" i="1" u="none" strike="noStrike" kern="1200" cap="none" spc="0" normalizeH="0" baseline="0" noProof="0" dirty="0">
                <a:ln>
                  <a:noFill/>
                </a:ln>
                <a:solidFill>
                  <a:srgbClr val="800000"/>
                </a:solidFill>
                <a:effectLst/>
                <a:uLnTx/>
                <a:uFillTx/>
                <a:latin typeface="Times New Roman"/>
                <a:ea typeface="+mn-ea"/>
                <a:cs typeface="+mn-cs"/>
              </a:rPr>
              <a:t> in judgment</a:t>
            </a:r>
            <a:r>
              <a:rPr kumimoji="0" lang="en-US" sz="2200" b="0" i="1" u="none" strike="noStrike" kern="1200" cap="none" spc="0" normalizeH="0" baseline="0" noProof="0" dirty="0">
                <a:ln>
                  <a:noFill/>
                </a:ln>
                <a:solidFill>
                  <a:srgbClr val="800000"/>
                </a:solidFill>
                <a:effectLst/>
                <a:uLnTx/>
                <a:uFillTx/>
                <a:latin typeface="Times New Roman"/>
                <a:ea typeface="+mn-ea"/>
                <a:cs typeface="+mn-cs"/>
              </a:rPr>
              <a:t>.  He who says </a:t>
            </a:r>
            <a:r>
              <a:rPr kumimoji="0" lang="en-US" sz="2200" b="1" i="1" u="none" strike="noStrike" kern="1200" cap="none" spc="0" normalizeH="0" baseline="0" noProof="0" dirty="0">
                <a:ln>
                  <a:noFill/>
                </a:ln>
                <a:solidFill>
                  <a:srgbClr val="800000"/>
                </a:solidFill>
                <a:effectLst/>
                <a:uLnTx/>
                <a:uFillTx/>
                <a:latin typeface="Times New Roman"/>
                <a:ea typeface="+mn-ea"/>
                <a:cs typeface="+mn-cs"/>
              </a:rPr>
              <a:t>to the </a:t>
            </a:r>
            <a:r>
              <a:rPr kumimoji="0" lang="en-US" sz="2200" b="1" i="1" u="sng" strike="noStrike" kern="1200" cap="none" spc="0" normalizeH="0" baseline="0" noProof="0" dirty="0">
                <a:ln>
                  <a:noFill/>
                </a:ln>
                <a:solidFill>
                  <a:srgbClr val="800000"/>
                </a:solidFill>
                <a:effectLst/>
                <a:uLnTx/>
                <a:uFillTx/>
                <a:latin typeface="Times New Roman"/>
                <a:ea typeface="+mn-ea"/>
                <a:cs typeface="+mn-cs"/>
              </a:rPr>
              <a:t>wicked</a:t>
            </a:r>
            <a:r>
              <a:rPr kumimoji="0" lang="en-US" sz="2200" b="0" i="1" u="none" strike="noStrike" kern="1200" cap="none" spc="0" normalizeH="0" baseline="0" noProof="0" dirty="0">
                <a:ln>
                  <a:noFill/>
                </a:ln>
                <a:solidFill>
                  <a:srgbClr val="800000"/>
                </a:solidFill>
                <a:effectLst/>
                <a:uLnTx/>
                <a:uFillTx/>
                <a:latin typeface="Times New Roman"/>
                <a:ea typeface="+mn-ea"/>
                <a:cs typeface="+mn-cs"/>
              </a:rPr>
              <a:t>, </a:t>
            </a:r>
            <a:r>
              <a:rPr kumimoji="0" lang="en-US" sz="2200" b="1" i="1" u="none" strike="noStrike" kern="1200" cap="none" spc="0" normalizeH="0" baseline="0" noProof="0" dirty="0">
                <a:ln>
                  <a:noFill/>
                </a:ln>
                <a:solidFill>
                  <a:srgbClr val="800000"/>
                </a:solidFill>
                <a:effectLst/>
                <a:uLnTx/>
                <a:uFillTx/>
                <a:latin typeface="Times New Roman"/>
                <a:ea typeface="+mn-ea"/>
                <a:cs typeface="+mn-cs"/>
              </a:rPr>
              <a:t>“You are </a:t>
            </a:r>
            <a:r>
              <a:rPr kumimoji="0" lang="en-US" sz="2200" b="1" i="1" u="sng" strike="noStrike" kern="1200" cap="none" spc="0" normalizeH="0" baseline="0" noProof="0" dirty="0">
                <a:ln>
                  <a:noFill/>
                </a:ln>
                <a:solidFill>
                  <a:srgbClr val="800000"/>
                </a:solidFill>
                <a:effectLst/>
                <a:uLnTx/>
                <a:uFillTx/>
                <a:latin typeface="Times New Roman"/>
                <a:ea typeface="+mn-ea"/>
                <a:cs typeface="+mn-cs"/>
              </a:rPr>
              <a:t>righteous</a:t>
            </a:r>
            <a:r>
              <a:rPr kumimoji="0" lang="en-US" sz="2200" b="0" i="1" u="none" strike="noStrike" kern="1200" cap="none" spc="0" normalizeH="0" baseline="0" noProof="0" dirty="0">
                <a:ln>
                  <a:noFill/>
                </a:ln>
                <a:solidFill>
                  <a:srgbClr val="800000"/>
                </a:solidFill>
                <a:effectLst/>
                <a:uLnTx/>
                <a:uFillTx/>
                <a:latin typeface="Times New Roman"/>
                <a:ea typeface="+mn-ea"/>
                <a:cs typeface="+mn-cs"/>
              </a:rPr>
              <a:t>,” Him the </a:t>
            </a:r>
            <a:r>
              <a:rPr kumimoji="0" lang="en-US" sz="2200" b="1" i="1" u="none" strike="noStrike" kern="1200" cap="none" spc="0" normalizeH="0" baseline="0" noProof="0" dirty="0">
                <a:ln>
                  <a:noFill/>
                </a:ln>
                <a:solidFill>
                  <a:srgbClr val="800000"/>
                </a:solidFill>
                <a:effectLst/>
                <a:uLnTx/>
                <a:uFillTx/>
                <a:latin typeface="Times New Roman"/>
                <a:ea typeface="+mn-ea"/>
                <a:cs typeface="+mn-cs"/>
              </a:rPr>
              <a:t>people will </a:t>
            </a:r>
            <a:r>
              <a:rPr kumimoji="0" lang="en-US" sz="2200" b="1" i="1" u="sng" strike="noStrike" kern="1200" cap="none" spc="0" normalizeH="0" baseline="0" noProof="0" dirty="0">
                <a:ln>
                  <a:noFill/>
                </a:ln>
                <a:solidFill>
                  <a:srgbClr val="800000"/>
                </a:solidFill>
                <a:effectLst/>
                <a:uLnTx/>
                <a:uFillTx/>
                <a:latin typeface="Times New Roman"/>
                <a:ea typeface="+mn-ea"/>
                <a:cs typeface="+mn-cs"/>
              </a:rPr>
              <a:t>curse</a:t>
            </a:r>
            <a:r>
              <a:rPr kumimoji="0" lang="en-US" sz="2200" b="0" i="1" u="none" strike="noStrike" kern="1200" cap="none" spc="0" normalizeH="0" baseline="0" noProof="0" dirty="0">
                <a:ln>
                  <a:noFill/>
                </a:ln>
                <a:solidFill>
                  <a:srgbClr val="800000"/>
                </a:solidFill>
                <a:effectLst/>
                <a:uLnTx/>
                <a:uFillTx/>
                <a:latin typeface="Times New Roman"/>
                <a:ea typeface="+mn-ea"/>
                <a:cs typeface="+mn-cs"/>
              </a:rPr>
              <a:t>; </a:t>
            </a:r>
            <a:r>
              <a:rPr kumimoji="0" lang="en-US" sz="2200" b="1" i="1" u="none" strike="noStrike" kern="1200" cap="none" spc="0" normalizeH="0" baseline="0" noProof="0" dirty="0">
                <a:ln>
                  <a:noFill/>
                </a:ln>
                <a:solidFill>
                  <a:srgbClr val="800000"/>
                </a:solidFill>
                <a:effectLst/>
                <a:uLnTx/>
                <a:uFillTx/>
                <a:latin typeface="Times New Roman"/>
                <a:ea typeface="+mn-ea"/>
                <a:cs typeface="+mn-cs"/>
              </a:rPr>
              <a:t>Nations will </a:t>
            </a:r>
            <a:r>
              <a:rPr kumimoji="0" lang="en-US" sz="2200" b="1" i="1" u="sng" strike="noStrike" kern="1200" cap="none" spc="0" normalizeH="0" baseline="0" noProof="0" dirty="0">
                <a:ln>
                  <a:noFill/>
                </a:ln>
                <a:solidFill>
                  <a:srgbClr val="800000"/>
                </a:solidFill>
                <a:effectLst/>
                <a:uLnTx/>
                <a:uFillTx/>
                <a:latin typeface="Times New Roman"/>
                <a:ea typeface="+mn-ea"/>
                <a:cs typeface="+mn-cs"/>
              </a:rPr>
              <a:t>abhor</a:t>
            </a:r>
            <a:r>
              <a:rPr kumimoji="0" lang="en-US" sz="2200" b="1" i="1" u="none" strike="noStrike" kern="1200" cap="none" spc="0" normalizeH="0" baseline="0" noProof="0" dirty="0">
                <a:ln>
                  <a:noFill/>
                </a:ln>
                <a:solidFill>
                  <a:srgbClr val="800000"/>
                </a:solidFill>
                <a:effectLst/>
                <a:uLnTx/>
                <a:uFillTx/>
                <a:latin typeface="Times New Roman"/>
                <a:ea typeface="+mn-ea"/>
                <a:cs typeface="+mn-cs"/>
              </a:rPr>
              <a:t> him</a:t>
            </a:r>
            <a:r>
              <a:rPr kumimoji="0" lang="en-US" sz="2200" b="0" i="1" u="none" strike="noStrike" kern="1200" cap="none" spc="0" normalizeH="0" baseline="0" noProof="0" dirty="0">
                <a:ln>
                  <a:noFill/>
                </a:ln>
                <a:solidFill>
                  <a:srgbClr val="800000"/>
                </a:solidFill>
                <a:effectLst/>
                <a:uLnTx/>
                <a:uFillTx/>
                <a:latin typeface="Times New Roman"/>
                <a:ea typeface="+mn-ea"/>
                <a:cs typeface="+mn-cs"/>
              </a:rPr>
              <a:t>. But those who </a:t>
            </a:r>
            <a:r>
              <a:rPr kumimoji="0" lang="en-US" sz="2200" b="1" i="1" u="sng" strike="noStrike" kern="1200" cap="none" spc="0" normalizeH="0" baseline="0" noProof="0" dirty="0">
                <a:ln>
                  <a:noFill/>
                </a:ln>
                <a:solidFill>
                  <a:srgbClr val="800000"/>
                </a:solidFill>
                <a:effectLst/>
                <a:uLnTx/>
                <a:uFillTx/>
                <a:latin typeface="Times New Roman"/>
                <a:ea typeface="+mn-ea"/>
                <a:cs typeface="+mn-cs"/>
              </a:rPr>
              <a:t>rebuke the wicked</a:t>
            </a:r>
            <a:r>
              <a:rPr kumimoji="0" lang="en-US" sz="2200" b="1" i="1" u="none" strike="noStrike" kern="1200" cap="none" spc="0" normalizeH="0" baseline="0" noProof="0" dirty="0">
                <a:ln>
                  <a:noFill/>
                </a:ln>
                <a:solidFill>
                  <a:srgbClr val="800000"/>
                </a:solidFill>
                <a:effectLst/>
                <a:uLnTx/>
                <a:uFillTx/>
                <a:latin typeface="Times New Roman"/>
                <a:ea typeface="+mn-ea"/>
                <a:cs typeface="+mn-cs"/>
              </a:rPr>
              <a:t> will have delight</a:t>
            </a:r>
            <a:r>
              <a:rPr kumimoji="0" lang="en-US" sz="2200" b="0" i="1" u="none" strike="noStrike" kern="1200" cap="none" spc="0" normalizeH="0" baseline="0" noProof="0" dirty="0">
                <a:ln>
                  <a:noFill/>
                </a:ln>
                <a:solidFill>
                  <a:srgbClr val="800000"/>
                </a:solidFill>
                <a:effectLst/>
                <a:uLnTx/>
                <a:uFillTx/>
                <a:latin typeface="Times New Roman"/>
                <a:ea typeface="+mn-ea"/>
                <a:cs typeface="+mn-cs"/>
              </a:rPr>
              <a:t>, And a </a:t>
            </a:r>
            <a:r>
              <a:rPr kumimoji="0" lang="en-US" sz="2200" b="1" i="1" u="none" strike="noStrike" kern="1200" cap="none" spc="0" normalizeH="0" baseline="0" noProof="0" dirty="0">
                <a:ln>
                  <a:noFill/>
                </a:ln>
                <a:solidFill>
                  <a:srgbClr val="800000"/>
                </a:solidFill>
                <a:effectLst/>
                <a:uLnTx/>
                <a:uFillTx/>
                <a:latin typeface="Times New Roman"/>
                <a:ea typeface="+mn-ea"/>
                <a:cs typeface="+mn-cs"/>
              </a:rPr>
              <a:t>good blessing </a:t>
            </a:r>
            <a:r>
              <a:rPr kumimoji="0" lang="en-US" sz="2200" b="0" i="1" u="none" strike="noStrike" kern="1200" cap="none" spc="0" normalizeH="0" baseline="0" noProof="0" dirty="0">
                <a:ln>
                  <a:noFill/>
                </a:ln>
                <a:solidFill>
                  <a:srgbClr val="800000"/>
                </a:solidFill>
                <a:effectLst/>
                <a:uLnTx/>
                <a:uFillTx/>
                <a:latin typeface="Times New Roman"/>
                <a:ea typeface="+mn-ea"/>
                <a:cs typeface="+mn-cs"/>
              </a:rPr>
              <a:t>will come upon them.  </a:t>
            </a:r>
            <a:r>
              <a:rPr kumimoji="0" lang="en-US" sz="2200" b="0" i="0" u="none" strike="noStrike" kern="1200" cap="none" spc="0" normalizeH="0" baseline="0" noProof="0" dirty="0">
                <a:ln>
                  <a:noFill/>
                </a:ln>
                <a:solidFill>
                  <a:srgbClr val="303030"/>
                </a:solidFill>
                <a:effectLst/>
                <a:uLnTx/>
                <a:uFillTx/>
                <a:latin typeface="Times New Roman"/>
                <a:ea typeface="+mn-ea"/>
                <a:cs typeface="+mn-cs"/>
              </a:rPr>
              <a:t>(</a:t>
            </a:r>
            <a:r>
              <a:rPr kumimoji="0" lang="en-US" sz="2200" b="1" i="0" u="none" strike="noStrike" kern="1200" cap="none" spc="0" normalizeH="0" baseline="0" noProof="0" dirty="0">
                <a:ln>
                  <a:noFill/>
                </a:ln>
                <a:solidFill>
                  <a:srgbClr val="800000"/>
                </a:solidFill>
                <a:effectLst/>
                <a:uLnTx/>
                <a:uFillTx/>
                <a:latin typeface="Times New Roman"/>
                <a:ea typeface="+mn-ea"/>
                <a:cs typeface="+mn-cs"/>
              </a:rPr>
              <a:t>Proverbs</a:t>
            </a:r>
            <a:r>
              <a:rPr kumimoji="0" lang="en-US" sz="2200" b="0" i="0" u="none" strike="noStrike" kern="1200" cap="none" spc="0" normalizeH="0" baseline="0" noProof="0" dirty="0">
                <a:ln>
                  <a:noFill/>
                </a:ln>
                <a:solidFill>
                  <a:srgbClr val="303030"/>
                </a:solidFill>
                <a:effectLst/>
                <a:uLnTx/>
                <a:uFillTx/>
                <a:latin typeface="Times New Roman"/>
                <a:ea typeface="+mn-ea"/>
                <a:cs typeface="+mn-cs"/>
              </a:rPr>
              <a:t> </a:t>
            </a:r>
            <a:r>
              <a:rPr kumimoji="0" lang="en-US" sz="2200" b="1" i="0" u="none" strike="noStrike" kern="1200" cap="none" spc="0" normalizeH="0" baseline="0" noProof="0" dirty="0">
                <a:ln>
                  <a:noFill/>
                </a:ln>
                <a:solidFill>
                  <a:srgbClr val="800000"/>
                </a:solidFill>
                <a:effectLst/>
                <a:uLnTx/>
                <a:uFillTx/>
                <a:latin typeface="Times New Roman"/>
                <a:ea typeface="+mn-ea"/>
                <a:cs typeface="+mn-cs"/>
              </a:rPr>
              <a:t>24:23-25</a:t>
            </a:r>
            <a:r>
              <a:rPr kumimoji="0" lang="en-US" sz="2200" b="0" i="0" u="none" strike="noStrike" kern="1200" cap="none" spc="0" normalizeH="0" baseline="0" noProof="0" dirty="0">
                <a:ln>
                  <a:noFill/>
                </a:ln>
                <a:solidFill>
                  <a:srgbClr val="303030"/>
                </a:solidFill>
                <a:effectLst/>
                <a:uLnTx/>
                <a:uFillTx/>
                <a:latin typeface="Times New Roman"/>
                <a:ea typeface="+mn-ea"/>
                <a:cs typeface="+mn-cs"/>
              </a:rPr>
              <a:t>)</a:t>
            </a:r>
          </a:p>
          <a:p>
            <a:pPr marL="0" marR="0" lvl="0" indent="0" algn="l" defTabSz="914400" rtl="0" eaLnBrk="1" fontAlgn="auto" latinLnBrk="0" hangingPunct="1">
              <a:spcBef>
                <a:spcPts val="100"/>
              </a:spcBef>
              <a:buClr>
                <a:srgbClr val="AD0101"/>
              </a:buClr>
              <a:buSzTx/>
              <a:buFont typeface="Arial" pitchFamily="34" charset="0"/>
              <a:buNone/>
              <a:tabLst/>
              <a:defRPr/>
            </a:pPr>
            <a:r>
              <a:rPr kumimoji="0" lang="en-US" sz="2200" b="0" i="1" u="none" strike="noStrike" kern="1200" cap="none" spc="0" normalizeH="0" baseline="0" noProof="0" dirty="0">
                <a:ln>
                  <a:noFill/>
                </a:ln>
                <a:solidFill>
                  <a:srgbClr val="800000"/>
                </a:solidFill>
                <a:effectLst/>
                <a:uLnTx/>
                <a:uFillTx/>
                <a:latin typeface="Times New Roman"/>
                <a:ea typeface="+mn-ea"/>
                <a:cs typeface="+mn-cs"/>
              </a:rPr>
              <a:t>Excellent speech is not becoming to a fool, </a:t>
            </a:r>
            <a:r>
              <a:rPr kumimoji="0" lang="en-US" sz="2200" b="1" i="1" u="none" strike="noStrike" kern="1200" cap="none" spc="0" normalizeH="0" baseline="0" noProof="0" dirty="0">
                <a:ln>
                  <a:noFill/>
                </a:ln>
                <a:solidFill>
                  <a:srgbClr val="800000"/>
                </a:solidFill>
                <a:effectLst/>
                <a:uLnTx/>
                <a:uFillTx/>
                <a:latin typeface="Times New Roman"/>
                <a:ea typeface="+mn-ea"/>
                <a:cs typeface="+mn-cs"/>
              </a:rPr>
              <a:t>Much less lying lips to a prince</a:t>
            </a:r>
            <a:r>
              <a:rPr kumimoji="0" lang="en-US" sz="2200" b="0" i="1" u="none" strike="noStrike" kern="1200" cap="none" spc="0" normalizeH="0" baseline="0" noProof="0" dirty="0">
                <a:ln>
                  <a:noFill/>
                </a:ln>
                <a:solidFill>
                  <a:srgbClr val="800000"/>
                </a:solidFill>
                <a:effectLst/>
                <a:uLnTx/>
                <a:uFillTx/>
                <a:latin typeface="Times New Roman"/>
                <a:ea typeface="+mn-ea"/>
                <a:cs typeface="+mn-cs"/>
              </a:rPr>
              <a:t>. </a:t>
            </a:r>
            <a:r>
              <a:rPr kumimoji="0" lang="en-US" sz="2200" b="0" i="0" u="none" strike="noStrike" kern="1200" cap="none" spc="0" normalizeH="0" baseline="0" noProof="0" dirty="0">
                <a:ln>
                  <a:noFill/>
                </a:ln>
                <a:solidFill>
                  <a:srgbClr val="303030"/>
                </a:solidFill>
                <a:effectLst/>
                <a:uLnTx/>
                <a:uFillTx/>
                <a:latin typeface="Times New Roman"/>
                <a:ea typeface="+mn-ea"/>
                <a:cs typeface="+mn-cs"/>
              </a:rPr>
              <a:t>(</a:t>
            </a:r>
            <a:r>
              <a:rPr kumimoji="0" lang="en-US" sz="2200" b="1" i="0" u="none" strike="noStrike" kern="1200" cap="none" spc="0" normalizeH="0" baseline="0" noProof="0" dirty="0">
                <a:ln>
                  <a:noFill/>
                </a:ln>
                <a:solidFill>
                  <a:srgbClr val="800000"/>
                </a:solidFill>
                <a:effectLst/>
                <a:uLnTx/>
                <a:uFillTx/>
                <a:latin typeface="Times New Roman"/>
                <a:ea typeface="+mn-ea"/>
                <a:cs typeface="+mn-cs"/>
              </a:rPr>
              <a:t>Proverbs</a:t>
            </a:r>
            <a:r>
              <a:rPr kumimoji="0" lang="en-US" sz="2200" b="0" i="0" u="none" strike="noStrike" kern="1200" cap="none" spc="0" normalizeH="0" baseline="0" noProof="0" dirty="0">
                <a:ln>
                  <a:noFill/>
                </a:ln>
                <a:solidFill>
                  <a:srgbClr val="303030"/>
                </a:solidFill>
                <a:effectLst/>
                <a:uLnTx/>
                <a:uFillTx/>
                <a:latin typeface="Times New Roman"/>
                <a:ea typeface="+mn-ea"/>
                <a:cs typeface="+mn-cs"/>
              </a:rPr>
              <a:t> </a:t>
            </a:r>
            <a:r>
              <a:rPr kumimoji="0" lang="en-US" sz="2200" b="1" i="0" u="none" strike="noStrike" kern="1200" cap="none" spc="0" normalizeH="0" baseline="0" noProof="0" dirty="0">
                <a:ln>
                  <a:noFill/>
                </a:ln>
                <a:solidFill>
                  <a:srgbClr val="800000"/>
                </a:solidFill>
                <a:effectLst/>
                <a:uLnTx/>
                <a:uFillTx/>
                <a:latin typeface="Times New Roman"/>
                <a:ea typeface="+mn-ea"/>
                <a:cs typeface="+mn-cs"/>
              </a:rPr>
              <a:t>17:7</a:t>
            </a:r>
            <a:r>
              <a:rPr kumimoji="0" lang="en-US" sz="2200" b="0" i="0" u="none" strike="noStrike" kern="1200" cap="none" spc="0" normalizeH="0" baseline="0" noProof="0" dirty="0">
                <a:ln>
                  <a:noFill/>
                </a:ln>
                <a:solidFill>
                  <a:srgbClr val="303030"/>
                </a:solidFill>
                <a:effectLst/>
                <a:uLnTx/>
                <a:uFillTx/>
                <a:latin typeface="Times New Roman"/>
                <a:ea typeface="+mn-ea"/>
                <a:cs typeface="+mn-cs"/>
              </a:rPr>
              <a:t>)</a:t>
            </a:r>
          </a:p>
          <a:p>
            <a:pPr marL="0" marR="0" lvl="0" indent="0" algn="l" defTabSz="914400" rtl="0" eaLnBrk="1" fontAlgn="auto" latinLnBrk="0" hangingPunct="1">
              <a:spcBef>
                <a:spcPts val="100"/>
              </a:spcBef>
              <a:buClr>
                <a:srgbClr val="AD0101"/>
              </a:buClr>
              <a:buSzTx/>
              <a:buFont typeface="Arial" pitchFamily="34" charset="0"/>
              <a:buNone/>
              <a:tabLst/>
              <a:defRPr/>
            </a:pPr>
            <a:r>
              <a:rPr kumimoji="0" lang="en-US" sz="2200" b="0" i="1" u="none" strike="noStrike" kern="1200" cap="none" spc="0" normalizeH="0" baseline="0" noProof="0" dirty="0">
                <a:ln>
                  <a:noFill/>
                </a:ln>
                <a:solidFill>
                  <a:srgbClr val="800000"/>
                </a:solidFill>
                <a:effectLst/>
                <a:uLnTx/>
                <a:uFillTx/>
                <a:latin typeface="Times New Roman"/>
                <a:ea typeface="+mn-ea"/>
                <a:cs typeface="+mn-cs"/>
              </a:rPr>
              <a:t>Also, to </a:t>
            </a:r>
            <a:r>
              <a:rPr kumimoji="0" lang="en-US" sz="2200" b="1" i="1" u="none" strike="noStrike" kern="1200" cap="none" spc="0" normalizeH="0" baseline="0" noProof="0" dirty="0">
                <a:ln>
                  <a:noFill/>
                </a:ln>
                <a:solidFill>
                  <a:srgbClr val="800000"/>
                </a:solidFill>
                <a:effectLst/>
                <a:uLnTx/>
                <a:uFillTx/>
                <a:latin typeface="Times New Roman"/>
                <a:ea typeface="+mn-ea"/>
                <a:cs typeface="+mn-cs"/>
              </a:rPr>
              <a:t>punish the righteous is not good</a:t>
            </a:r>
            <a:r>
              <a:rPr kumimoji="0" lang="en-US" sz="2200" b="0" i="1" u="none" strike="noStrike" kern="1200" cap="none" spc="0" normalizeH="0" baseline="0" noProof="0" dirty="0">
                <a:ln>
                  <a:noFill/>
                </a:ln>
                <a:solidFill>
                  <a:srgbClr val="800000"/>
                </a:solidFill>
                <a:effectLst/>
                <a:uLnTx/>
                <a:uFillTx/>
                <a:latin typeface="Times New Roman"/>
                <a:ea typeface="+mn-ea"/>
                <a:cs typeface="+mn-cs"/>
              </a:rPr>
              <a:t>, </a:t>
            </a:r>
            <a:r>
              <a:rPr kumimoji="0" lang="en-US" sz="2200" b="1" i="1" u="none" strike="noStrike" kern="1200" cap="none" spc="0" normalizeH="0" baseline="0" noProof="0" dirty="0">
                <a:ln>
                  <a:noFill/>
                </a:ln>
                <a:solidFill>
                  <a:srgbClr val="800000"/>
                </a:solidFill>
                <a:effectLst/>
                <a:uLnTx/>
                <a:uFillTx/>
                <a:latin typeface="Times New Roman"/>
                <a:ea typeface="+mn-ea"/>
                <a:cs typeface="+mn-cs"/>
              </a:rPr>
              <a:t>Nor to </a:t>
            </a:r>
            <a:r>
              <a:rPr kumimoji="0" lang="en-US" sz="2200" b="1" i="1" u="sng" strike="noStrike" kern="1200" cap="none" spc="0" normalizeH="0" baseline="0" noProof="0" dirty="0">
                <a:ln>
                  <a:noFill/>
                </a:ln>
                <a:solidFill>
                  <a:srgbClr val="800000"/>
                </a:solidFill>
                <a:effectLst/>
                <a:uLnTx/>
                <a:uFillTx/>
                <a:latin typeface="Times New Roman"/>
                <a:ea typeface="+mn-ea"/>
                <a:cs typeface="+mn-cs"/>
              </a:rPr>
              <a:t>strike princes for their uprightness</a:t>
            </a:r>
            <a:r>
              <a:rPr kumimoji="0" lang="en-US" sz="2200" b="0" i="1" u="none" strike="noStrike" kern="1200" cap="none" spc="0" normalizeH="0" baseline="0" noProof="0" dirty="0">
                <a:ln>
                  <a:noFill/>
                </a:ln>
                <a:solidFill>
                  <a:srgbClr val="800000"/>
                </a:solidFill>
                <a:effectLst/>
                <a:uLnTx/>
                <a:uFillTx/>
                <a:latin typeface="Times New Roman"/>
                <a:ea typeface="+mn-ea"/>
                <a:cs typeface="+mn-cs"/>
              </a:rPr>
              <a:t>. </a:t>
            </a:r>
            <a:r>
              <a:rPr kumimoji="0" lang="en-US" sz="2200" b="0" i="0" u="none" strike="noStrike" kern="1200" cap="none" spc="0" normalizeH="0" baseline="0" noProof="0" dirty="0">
                <a:ln>
                  <a:noFill/>
                </a:ln>
                <a:solidFill>
                  <a:srgbClr val="303030"/>
                </a:solidFill>
                <a:effectLst/>
                <a:uLnTx/>
                <a:uFillTx/>
                <a:latin typeface="Times New Roman"/>
                <a:ea typeface="+mn-ea"/>
                <a:cs typeface="+mn-cs"/>
              </a:rPr>
              <a:t>(</a:t>
            </a:r>
            <a:r>
              <a:rPr kumimoji="0" lang="en-US" sz="2200" b="1" i="0" u="none" strike="noStrike" kern="1200" cap="none" spc="0" normalizeH="0" baseline="0" noProof="0" dirty="0">
                <a:ln>
                  <a:noFill/>
                </a:ln>
                <a:solidFill>
                  <a:srgbClr val="800000"/>
                </a:solidFill>
                <a:effectLst/>
                <a:uLnTx/>
                <a:uFillTx/>
                <a:latin typeface="Times New Roman"/>
                <a:ea typeface="+mn-ea"/>
                <a:cs typeface="+mn-cs"/>
              </a:rPr>
              <a:t>Proverbs</a:t>
            </a:r>
            <a:r>
              <a:rPr kumimoji="0" lang="en-US" sz="2200" b="0" i="0" u="none" strike="noStrike" kern="1200" cap="none" spc="0" normalizeH="0" baseline="0" noProof="0" dirty="0">
                <a:ln>
                  <a:noFill/>
                </a:ln>
                <a:solidFill>
                  <a:srgbClr val="303030"/>
                </a:solidFill>
                <a:effectLst/>
                <a:uLnTx/>
                <a:uFillTx/>
                <a:latin typeface="Times New Roman"/>
                <a:ea typeface="+mn-ea"/>
                <a:cs typeface="+mn-cs"/>
              </a:rPr>
              <a:t> </a:t>
            </a:r>
            <a:r>
              <a:rPr kumimoji="0" lang="en-US" sz="2200" b="1" i="0" u="none" strike="noStrike" kern="1200" cap="none" spc="0" normalizeH="0" baseline="0" noProof="0" dirty="0">
                <a:ln>
                  <a:noFill/>
                </a:ln>
                <a:solidFill>
                  <a:srgbClr val="800000"/>
                </a:solidFill>
                <a:effectLst/>
                <a:uLnTx/>
                <a:uFillTx/>
                <a:latin typeface="Times New Roman"/>
                <a:ea typeface="+mn-ea"/>
                <a:cs typeface="+mn-cs"/>
              </a:rPr>
              <a:t>17:26</a:t>
            </a:r>
            <a:r>
              <a:rPr kumimoji="0" lang="en-US" sz="2200" b="0" i="0" u="none" strike="noStrike" kern="1200" cap="none" spc="0" normalizeH="0" baseline="0" noProof="0" dirty="0">
                <a:ln>
                  <a:noFill/>
                </a:ln>
                <a:solidFill>
                  <a:srgbClr val="303030"/>
                </a:solidFill>
                <a:effectLst/>
                <a:uLnTx/>
                <a:uFillTx/>
                <a:latin typeface="Times New Roman"/>
                <a:ea typeface="+mn-ea"/>
                <a:cs typeface="+mn-cs"/>
              </a:rPr>
              <a:t>)</a:t>
            </a:r>
          </a:p>
          <a:p>
            <a:pPr marL="0" marR="0" lvl="0" indent="0" algn="l" defTabSz="914400" rtl="0" eaLnBrk="1" fontAlgn="auto" latinLnBrk="0" hangingPunct="1">
              <a:spcBef>
                <a:spcPts val="100"/>
              </a:spcBef>
              <a:buClr>
                <a:srgbClr val="AD0101"/>
              </a:buClr>
              <a:buSzTx/>
              <a:buFont typeface="Arial" pitchFamily="34" charset="0"/>
              <a:buNone/>
              <a:tabLst/>
              <a:defRPr/>
            </a:pPr>
            <a:r>
              <a:rPr kumimoji="0" lang="en-US" sz="2200" b="0" i="1" u="none" strike="noStrike" kern="1200" cap="none" spc="0" normalizeH="0" baseline="0" noProof="0" dirty="0">
                <a:ln>
                  <a:noFill/>
                </a:ln>
                <a:solidFill>
                  <a:srgbClr val="800000"/>
                </a:solidFill>
                <a:effectLst/>
                <a:uLnTx/>
                <a:uFillTx/>
                <a:latin typeface="Times New Roman"/>
                <a:ea typeface="+mn-ea"/>
                <a:cs typeface="+mn-cs"/>
              </a:rPr>
              <a:t>If </a:t>
            </a:r>
            <a:r>
              <a:rPr kumimoji="0" lang="en-US" sz="2200" b="1" i="1" u="none" strike="noStrike" kern="1200" cap="none" spc="0" normalizeH="0" baseline="0" noProof="0" dirty="0">
                <a:ln>
                  <a:noFill/>
                </a:ln>
                <a:solidFill>
                  <a:srgbClr val="800000"/>
                </a:solidFill>
                <a:effectLst/>
                <a:uLnTx/>
                <a:uFillTx/>
                <a:latin typeface="Times New Roman"/>
                <a:ea typeface="+mn-ea"/>
                <a:cs typeface="+mn-cs"/>
              </a:rPr>
              <a:t>a ruler pays attention to </a:t>
            </a:r>
            <a:r>
              <a:rPr kumimoji="0" lang="en-US" sz="2200" b="1" i="1" u="sng" strike="noStrike" kern="1200" cap="none" spc="0" normalizeH="0" baseline="0" noProof="0" dirty="0">
                <a:ln>
                  <a:noFill/>
                </a:ln>
                <a:solidFill>
                  <a:srgbClr val="800000"/>
                </a:solidFill>
                <a:effectLst/>
                <a:uLnTx/>
                <a:uFillTx/>
                <a:latin typeface="Times New Roman"/>
                <a:ea typeface="+mn-ea"/>
                <a:cs typeface="+mn-cs"/>
              </a:rPr>
              <a:t>lies</a:t>
            </a:r>
            <a:r>
              <a:rPr kumimoji="0" lang="en-US" sz="2200" b="1" i="1" u="none" strike="noStrike" kern="1200" cap="none" spc="0" normalizeH="0" baseline="0" noProof="0" dirty="0">
                <a:ln>
                  <a:noFill/>
                </a:ln>
                <a:solidFill>
                  <a:srgbClr val="800000"/>
                </a:solidFill>
                <a:effectLst/>
                <a:uLnTx/>
                <a:uFillTx/>
                <a:latin typeface="Times New Roman"/>
                <a:ea typeface="+mn-ea"/>
                <a:cs typeface="+mn-cs"/>
              </a:rPr>
              <a:t>, </a:t>
            </a:r>
            <a:r>
              <a:rPr kumimoji="0" lang="en-US" sz="2200" b="1" i="1" u="sng" strike="noStrike" kern="1200" cap="none" spc="0" normalizeH="0" baseline="0" noProof="0" dirty="0">
                <a:ln>
                  <a:noFill/>
                </a:ln>
                <a:solidFill>
                  <a:srgbClr val="800000"/>
                </a:solidFill>
                <a:effectLst/>
                <a:uLnTx/>
                <a:uFillTx/>
                <a:latin typeface="Times New Roman"/>
                <a:ea typeface="+mn-ea"/>
                <a:cs typeface="+mn-cs"/>
              </a:rPr>
              <a:t>All</a:t>
            </a:r>
            <a:r>
              <a:rPr kumimoji="0" lang="en-US" sz="2200" b="1" i="1" u="none" strike="noStrike" kern="1200" cap="none" spc="0" normalizeH="0" baseline="0" noProof="0" dirty="0">
                <a:ln>
                  <a:noFill/>
                </a:ln>
                <a:solidFill>
                  <a:srgbClr val="800000"/>
                </a:solidFill>
                <a:effectLst/>
                <a:uLnTx/>
                <a:uFillTx/>
                <a:latin typeface="Times New Roman"/>
                <a:ea typeface="+mn-ea"/>
                <a:cs typeface="+mn-cs"/>
              </a:rPr>
              <a:t> his servants become wicked</a:t>
            </a:r>
            <a:r>
              <a:rPr kumimoji="0" lang="en-US" sz="2200" b="0" i="1" u="none" strike="noStrike" kern="1200" cap="none" spc="0" normalizeH="0" baseline="0" noProof="0" dirty="0">
                <a:ln>
                  <a:noFill/>
                </a:ln>
                <a:solidFill>
                  <a:srgbClr val="800000"/>
                </a:solidFill>
                <a:effectLst/>
                <a:uLnTx/>
                <a:uFillTx/>
                <a:latin typeface="Times New Roman"/>
                <a:ea typeface="+mn-ea"/>
                <a:cs typeface="+mn-cs"/>
              </a:rPr>
              <a:t>.</a:t>
            </a:r>
            <a:r>
              <a:rPr kumimoji="0" lang="en-US" sz="2200" b="0" i="1" u="none" strike="noStrike" kern="1200" cap="none" spc="0" normalizeH="0" baseline="0" noProof="0" dirty="0">
                <a:ln>
                  <a:noFill/>
                </a:ln>
                <a:solidFill>
                  <a:srgbClr val="AD0101"/>
                </a:solidFill>
                <a:effectLst/>
                <a:uLnTx/>
                <a:uFillTx/>
                <a:latin typeface="Times New Roman"/>
                <a:ea typeface="+mn-ea"/>
                <a:cs typeface="+mn-cs"/>
              </a:rPr>
              <a:t> </a:t>
            </a:r>
            <a:r>
              <a:rPr kumimoji="0" lang="en-US" sz="2200" b="0" i="0" u="none" strike="noStrike" kern="1200" cap="none" spc="0" normalizeH="0" baseline="0" noProof="0" dirty="0">
                <a:ln>
                  <a:noFill/>
                </a:ln>
                <a:solidFill>
                  <a:srgbClr val="303030"/>
                </a:solidFill>
                <a:effectLst/>
                <a:uLnTx/>
                <a:uFillTx/>
                <a:latin typeface="Times New Roman"/>
                <a:ea typeface="+mn-ea"/>
                <a:cs typeface="+mn-cs"/>
              </a:rPr>
              <a:t>(</a:t>
            </a:r>
            <a:r>
              <a:rPr kumimoji="0" lang="en-US" sz="2200" b="1" i="0" u="none" strike="noStrike" kern="1200" cap="none" spc="0" normalizeH="0" baseline="0" noProof="0" dirty="0">
                <a:ln>
                  <a:noFill/>
                </a:ln>
                <a:solidFill>
                  <a:srgbClr val="800000"/>
                </a:solidFill>
                <a:effectLst/>
                <a:uLnTx/>
                <a:uFillTx/>
                <a:latin typeface="Times New Roman"/>
                <a:ea typeface="+mn-ea"/>
                <a:cs typeface="+mn-cs"/>
              </a:rPr>
              <a:t>Proverbs</a:t>
            </a:r>
            <a:r>
              <a:rPr kumimoji="0" lang="en-US" sz="2200" b="0" i="0" u="none" strike="noStrike" kern="1200" cap="none" spc="0" normalizeH="0" baseline="0" noProof="0" dirty="0">
                <a:ln>
                  <a:noFill/>
                </a:ln>
                <a:solidFill>
                  <a:srgbClr val="303030"/>
                </a:solidFill>
                <a:effectLst/>
                <a:uLnTx/>
                <a:uFillTx/>
                <a:latin typeface="Times New Roman"/>
                <a:ea typeface="+mn-ea"/>
                <a:cs typeface="+mn-cs"/>
              </a:rPr>
              <a:t> </a:t>
            </a:r>
            <a:r>
              <a:rPr kumimoji="0" lang="en-US" sz="2200" b="1" i="0" u="none" strike="noStrike" kern="1200" cap="none" spc="0" normalizeH="0" baseline="0" noProof="0" dirty="0">
                <a:ln>
                  <a:noFill/>
                </a:ln>
                <a:solidFill>
                  <a:srgbClr val="800000"/>
                </a:solidFill>
                <a:effectLst/>
                <a:uLnTx/>
                <a:uFillTx/>
                <a:latin typeface="Times New Roman"/>
                <a:ea typeface="+mn-ea"/>
                <a:cs typeface="+mn-cs"/>
              </a:rPr>
              <a:t>29:12</a:t>
            </a:r>
            <a:r>
              <a:rPr kumimoji="0" lang="en-US" sz="2200" b="0" i="0" u="none" strike="noStrike" kern="1200" cap="none" spc="0" normalizeH="0" baseline="0" noProof="0" dirty="0">
                <a:ln>
                  <a:noFill/>
                </a:ln>
                <a:solidFill>
                  <a:srgbClr val="303030"/>
                </a:solidFill>
                <a:effectLst/>
                <a:uLnTx/>
                <a:uFillTx/>
                <a:latin typeface="Times New Roman"/>
                <a:ea typeface="+mn-ea"/>
                <a:cs typeface="+mn-cs"/>
              </a:rPr>
              <a:t>)</a:t>
            </a:r>
            <a:endParaRPr lang="en-US" sz="2200" dirty="0"/>
          </a:p>
          <a:p>
            <a:pPr>
              <a:spcBef>
                <a:spcPts val="100"/>
              </a:spcBef>
            </a:pPr>
            <a:r>
              <a:rPr lang="en-US" sz="2200" dirty="0"/>
              <a:t>As judges, rulers, stewards in </a:t>
            </a:r>
            <a:r>
              <a:rPr lang="en-US" sz="2200" i="1" dirty="0">
                <a:solidFill>
                  <a:srgbClr val="800000"/>
                </a:solidFill>
              </a:rPr>
              <a:t>“possessing the kingdom”</a:t>
            </a:r>
            <a:r>
              <a:rPr lang="en-US" sz="2200" dirty="0"/>
              <a:t>, we must exhibit the wisdom of kings in our everyday relationships &amp; interactions.</a:t>
            </a:r>
          </a:p>
        </p:txBody>
      </p:sp>
    </p:spTree>
    <p:extLst>
      <p:ext uri="{BB962C8B-B14F-4D97-AF65-F5344CB8AC3E}">
        <p14:creationId xmlns:p14="http://schemas.microsoft.com/office/powerpoint/2010/main" val="211016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Origin of the Four Beasts</a:t>
            </a:r>
          </a:p>
        </p:txBody>
      </p:sp>
      <p:sp>
        <p:nvSpPr>
          <p:cNvPr id="3" name="Content Placeholder 2"/>
          <p:cNvSpPr>
            <a:spLocks noGrp="1"/>
          </p:cNvSpPr>
          <p:nvPr>
            <p:ph sz="quarter" idx="10"/>
          </p:nvPr>
        </p:nvSpPr>
        <p:spPr>
          <a:xfrm>
            <a:off x="47501" y="914400"/>
            <a:ext cx="9048998" cy="1495646"/>
          </a:xfrm>
        </p:spPr>
        <p:txBody>
          <a:bodyPr/>
          <a:lstStyle/>
          <a:p>
            <a:pPr marL="339725" indent="-339725">
              <a:buFont typeface="+mj-lt"/>
              <a:buAutoNum type="arabicPeriod" startAt="7"/>
            </a:pPr>
            <a:r>
              <a:rPr lang="en-US" sz="2200" dirty="0"/>
              <a:t>What is the origin of these four beasts?  What is suggested by this symbol?</a:t>
            </a:r>
          </a:p>
          <a:p>
            <a:pPr marL="0" lvl="0" indent="0">
              <a:buNone/>
            </a:pPr>
            <a:r>
              <a:rPr lang="en-US" sz="2200" i="1" dirty="0">
                <a:solidFill>
                  <a:srgbClr val="800000"/>
                </a:solidFill>
              </a:rPr>
              <a:t>Daniel spoke, saying, “I saw in my vision by night, and behold, </a:t>
            </a:r>
            <a:r>
              <a:rPr lang="en-US" sz="2200" b="1" i="1" dirty="0">
                <a:solidFill>
                  <a:srgbClr val="800000"/>
                </a:solidFill>
              </a:rPr>
              <a:t>the </a:t>
            </a:r>
            <a:r>
              <a:rPr lang="en-US" sz="2200" b="1" i="1" u="sng" dirty="0">
                <a:solidFill>
                  <a:srgbClr val="800000"/>
                </a:solidFill>
              </a:rPr>
              <a:t>four winds of heaven</a:t>
            </a:r>
            <a:r>
              <a:rPr lang="en-US" sz="2200" b="1" i="1" dirty="0">
                <a:solidFill>
                  <a:srgbClr val="800000"/>
                </a:solidFill>
              </a:rPr>
              <a:t> were stirring up </a:t>
            </a:r>
            <a:r>
              <a:rPr lang="en-US" sz="2200" b="1" i="1" u="sng" dirty="0">
                <a:solidFill>
                  <a:srgbClr val="800000"/>
                </a:solidFill>
              </a:rPr>
              <a:t>the Great Sea</a:t>
            </a:r>
            <a:r>
              <a:rPr lang="en-US" sz="2200" i="1" dirty="0">
                <a:solidFill>
                  <a:srgbClr val="800000"/>
                </a:solidFill>
              </a:rPr>
              <a:t>.  And </a:t>
            </a:r>
            <a:r>
              <a:rPr lang="en-US" sz="2200" b="1" i="1" dirty="0">
                <a:solidFill>
                  <a:srgbClr val="800000"/>
                </a:solidFill>
              </a:rPr>
              <a:t>four great beasts came </a:t>
            </a:r>
            <a:r>
              <a:rPr lang="en-US" sz="2200" b="1" i="1" u="sng" dirty="0">
                <a:solidFill>
                  <a:srgbClr val="800000"/>
                </a:solidFill>
              </a:rPr>
              <a:t>up from the sea</a:t>
            </a:r>
            <a:r>
              <a:rPr lang="en-US" sz="2200" i="1" dirty="0">
                <a:solidFill>
                  <a:srgbClr val="800000"/>
                </a:solidFill>
              </a:rPr>
              <a:t>, each different from the other.” </a:t>
            </a:r>
            <a:r>
              <a:rPr lang="en-US" sz="2200" dirty="0"/>
              <a:t>(</a:t>
            </a:r>
            <a:r>
              <a:rPr lang="en-US" sz="2200" b="1" dirty="0">
                <a:solidFill>
                  <a:srgbClr val="800000"/>
                </a:solidFill>
              </a:rPr>
              <a:t>7:2-3</a:t>
            </a:r>
            <a:r>
              <a:rPr lang="en-US" sz="2200" dirty="0"/>
              <a:t>)</a:t>
            </a:r>
          </a:p>
        </p:txBody>
      </p:sp>
      <p:pic>
        <p:nvPicPr>
          <p:cNvPr id="5" name="Picture 4">
            <a:extLst>
              <a:ext uri="{FF2B5EF4-FFF2-40B4-BE49-F238E27FC236}">
                <a16:creationId xmlns:a16="http://schemas.microsoft.com/office/drawing/2014/main" id="{7E481BDA-EB07-5957-C052-580A2E76A573}"/>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t="40068" b="12409"/>
          <a:stretch/>
        </p:blipFill>
        <p:spPr>
          <a:xfrm>
            <a:off x="47501" y="2410046"/>
            <a:ext cx="9048998" cy="2687733"/>
          </a:xfrm>
          <a:prstGeom prst="rect">
            <a:avLst/>
          </a:prstGeom>
          <a:ln>
            <a:noFill/>
          </a:ln>
          <a:effectLst>
            <a:softEdge rad="112500"/>
          </a:effectLst>
        </p:spPr>
      </p:pic>
    </p:spTree>
    <p:extLst>
      <p:ext uri="{BB962C8B-B14F-4D97-AF65-F5344CB8AC3E}">
        <p14:creationId xmlns:p14="http://schemas.microsoft.com/office/powerpoint/2010/main" val="411904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Relevance to Revelation</a:t>
            </a:r>
          </a:p>
        </p:txBody>
      </p:sp>
      <p:sp>
        <p:nvSpPr>
          <p:cNvPr id="3" name="Content Placeholder 2"/>
          <p:cNvSpPr>
            <a:spLocks noGrp="1"/>
          </p:cNvSpPr>
          <p:nvPr>
            <p:ph sz="quarter" idx="10"/>
          </p:nvPr>
        </p:nvSpPr>
        <p:spPr/>
        <p:txBody>
          <a:bodyPr/>
          <a:lstStyle/>
          <a:p>
            <a:pPr>
              <a:spcBef>
                <a:spcPts val="0"/>
              </a:spcBef>
            </a:pPr>
            <a:r>
              <a:rPr lang="en-US" dirty="0"/>
              <a:t>The description, ascension, coronation, and commissioning of Jesus is very similar to content of expanded scenes in </a:t>
            </a:r>
            <a:r>
              <a:rPr lang="en-US" b="1" dirty="0">
                <a:solidFill>
                  <a:srgbClr val="800000"/>
                </a:solidFill>
              </a:rPr>
              <a:t>Revelation 1, 4-5</a:t>
            </a:r>
            <a:r>
              <a:rPr lang="en-US" dirty="0"/>
              <a:t>.</a:t>
            </a:r>
          </a:p>
          <a:p>
            <a:pPr>
              <a:spcBef>
                <a:spcPts val="0"/>
              </a:spcBef>
            </a:pPr>
            <a:r>
              <a:rPr lang="en-US" dirty="0"/>
              <a:t>Beasts and related symbols are very similar to those in </a:t>
            </a:r>
            <a:r>
              <a:rPr lang="en-US" b="1" dirty="0">
                <a:solidFill>
                  <a:srgbClr val="800000"/>
                </a:solidFill>
              </a:rPr>
              <a:t>Revelation 13</a:t>
            </a:r>
            <a:r>
              <a:rPr lang="en-US" dirty="0"/>
              <a:t>.</a:t>
            </a:r>
          </a:p>
          <a:p>
            <a:pPr>
              <a:spcBef>
                <a:spcPts val="0"/>
              </a:spcBef>
            </a:pPr>
            <a:r>
              <a:rPr lang="en-US" dirty="0"/>
              <a:t>Indicates that the beasts, especially the 4</a:t>
            </a:r>
            <a:r>
              <a:rPr lang="en-US" baseline="30000" dirty="0"/>
              <a:t>th</a:t>
            </a:r>
            <a:r>
              <a:rPr lang="en-US" dirty="0"/>
              <a:t>, war against God’s saints.</a:t>
            </a:r>
          </a:p>
          <a:p>
            <a:pPr>
              <a:spcBef>
                <a:spcPts val="0"/>
              </a:spcBef>
            </a:pPr>
            <a:r>
              <a:rPr lang="en-US" dirty="0"/>
              <a:t>Shows that persecution will last for 3½ times – an interrupted 7.</a:t>
            </a:r>
          </a:p>
          <a:p>
            <a:pPr>
              <a:spcBef>
                <a:spcPts val="0"/>
              </a:spcBef>
            </a:pPr>
            <a:r>
              <a:rPr lang="en-US" dirty="0"/>
              <a:t>Ultimately, all beasts will be judged and destroyed </a:t>
            </a:r>
            <a:r>
              <a:rPr lang="en-US" b="1" i="1" dirty="0"/>
              <a:t>after</a:t>
            </a:r>
            <a:r>
              <a:rPr lang="en-US" dirty="0"/>
              <a:t> Messianic kingdom is established.</a:t>
            </a:r>
          </a:p>
          <a:p>
            <a:pPr>
              <a:spcBef>
                <a:spcPts val="0"/>
              </a:spcBef>
            </a:pPr>
            <a:r>
              <a:rPr lang="en-US" dirty="0"/>
              <a:t>Elaborates on significance and </a:t>
            </a:r>
            <a:r>
              <a:rPr lang="en-US" b="1" i="1" dirty="0"/>
              <a:t>application</a:t>
            </a:r>
            <a:r>
              <a:rPr lang="en-US" dirty="0"/>
              <a:t> of saints ruling </a:t>
            </a:r>
            <a:r>
              <a:rPr lang="en-US" b="1" i="1" dirty="0"/>
              <a:t>with</a:t>
            </a:r>
            <a:r>
              <a:rPr lang="en-US" dirty="0"/>
              <a:t> Jesus and possessing the kingdom after other kingdoms are destroyed.</a:t>
            </a:r>
          </a:p>
          <a:p>
            <a:pPr>
              <a:spcBef>
                <a:spcPts val="0"/>
              </a:spcBef>
            </a:pPr>
            <a:r>
              <a:rPr lang="en-US" dirty="0"/>
              <a:t>Helps to further eliminate false interpretations, like </a:t>
            </a:r>
            <a:r>
              <a:rPr lang="en-US" b="1" dirty="0"/>
              <a:t>Futurist</a:t>
            </a:r>
            <a:r>
              <a:rPr lang="en-US" dirty="0"/>
              <a:t>, 70 AD.</a:t>
            </a:r>
          </a:p>
          <a:p>
            <a:pPr>
              <a:spcBef>
                <a:spcPts val="0"/>
              </a:spcBef>
            </a:pPr>
            <a:r>
              <a:rPr lang="en-US" dirty="0"/>
              <a:t>Sets context and best hint for correct interpretation of </a:t>
            </a:r>
            <a:r>
              <a:rPr lang="en-US" b="1" dirty="0">
                <a:solidFill>
                  <a:srgbClr val="800000"/>
                </a:solidFill>
              </a:rPr>
              <a:t>Revelation</a:t>
            </a:r>
            <a:r>
              <a:rPr lang="en-US" dirty="0"/>
              <a:t>.</a:t>
            </a:r>
          </a:p>
        </p:txBody>
      </p:sp>
    </p:spTree>
    <p:extLst>
      <p:ext uri="{BB962C8B-B14F-4D97-AF65-F5344CB8AC3E}">
        <p14:creationId xmlns:p14="http://schemas.microsoft.com/office/powerpoint/2010/main" val="17493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Origin of the Four Beasts</a:t>
            </a:r>
          </a:p>
        </p:txBody>
      </p:sp>
      <p:sp>
        <p:nvSpPr>
          <p:cNvPr id="3" name="Content Placeholder 2"/>
          <p:cNvSpPr>
            <a:spLocks noGrp="1"/>
          </p:cNvSpPr>
          <p:nvPr>
            <p:ph sz="quarter" idx="10"/>
          </p:nvPr>
        </p:nvSpPr>
        <p:spPr/>
        <p:txBody>
          <a:bodyPr/>
          <a:lstStyle/>
          <a:p>
            <a:pPr marL="339725" indent="-339725">
              <a:buFont typeface="+mj-lt"/>
              <a:buAutoNum type="arabicPeriod" startAt="7"/>
            </a:pPr>
            <a:r>
              <a:rPr lang="en-US" sz="2200" dirty="0"/>
              <a:t>What is the origin of these four beasts?  What is suggested by this symbol?</a:t>
            </a:r>
          </a:p>
          <a:p>
            <a:pPr marL="0" lvl="0" indent="0">
              <a:buNone/>
            </a:pPr>
            <a:r>
              <a:rPr lang="en-US" sz="2200" i="1" dirty="0">
                <a:solidFill>
                  <a:srgbClr val="800000"/>
                </a:solidFill>
              </a:rPr>
              <a:t>Daniel spoke, saying, “I saw in my vision by night, and behold, </a:t>
            </a:r>
            <a:r>
              <a:rPr lang="en-US" sz="2200" b="1" i="1" dirty="0">
                <a:solidFill>
                  <a:srgbClr val="800000"/>
                </a:solidFill>
              </a:rPr>
              <a:t>the </a:t>
            </a:r>
            <a:r>
              <a:rPr lang="en-US" sz="2200" b="1" i="1" u="sng" dirty="0">
                <a:solidFill>
                  <a:srgbClr val="800000"/>
                </a:solidFill>
              </a:rPr>
              <a:t>four winds of heaven</a:t>
            </a:r>
            <a:r>
              <a:rPr lang="en-US" sz="2200" b="1" i="1" dirty="0">
                <a:solidFill>
                  <a:srgbClr val="800000"/>
                </a:solidFill>
              </a:rPr>
              <a:t> were stirring up </a:t>
            </a:r>
            <a:r>
              <a:rPr lang="en-US" sz="2200" b="1" i="1" u="sng" dirty="0">
                <a:solidFill>
                  <a:srgbClr val="800000"/>
                </a:solidFill>
              </a:rPr>
              <a:t>the Great Sea</a:t>
            </a:r>
            <a:r>
              <a:rPr lang="en-US" sz="2200" i="1" dirty="0">
                <a:solidFill>
                  <a:srgbClr val="800000"/>
                </a:solidFill>
              </a:rPr>
              <a:t>.  And </a:t>
            </a:r>
            <a:r>
              <a:rPr lang="en-US" sz="2200" b="1" i="1" dirty="0">
                <a:solidFill>
                  <a:srgbClr val="800000"/>
                </a:solidFill>
              </a:rPr>
              <a:t>four great beasts came </a:t>
            </a:r>
            <a:r>
              <a:rPr lang="en-US" sz="2200" b="1" i="1" u="sng" dirty="0">
                <a:solidFill>
                  <a:srgbClr val="800000"/>
                </a:solidFill>
              </a:rPr>
              <a:t>up from the sea</a:t>
            </a:r>
            <a:r>
              <a:rPr lang="en-US" sz="2200" i="1" dirty="0">
                <a:solidFill>
                  <a:srgbClr val="800000"/>
                </a:solidFill>
              </a:rPr>
              <a:t>, each different from the other.” </a:t>
            </a:r>
            <a:r>
              <a:rPr lang="en-US" sz="2200" dirty="0"/>
              <a:t>(</a:t>
            </a:r>
            <a:r>
              <a:rPr lang="en-US" sz="2200" b="1" dirty="0">
                <a:solidFill>
                  <a:srgbClr val="800000"/>
                </a:solidFill>
              </a:rPr>
              <a:t>7:2-3</a:t>
            </a:r>
            <a:r>
              <a:rPr lang="en-US" sz="2200" dirty="0"/>
              <a:t>)</a:t>
            </a:r>
          </a:p>
          <a:p>
            <a:r>
              <a:rPr lang="en-US" sz="2200" dirty="0"/>
              <a:t>Imagery of  the </a:t>
            </a:r>
            <a:r>
              <a:rPr lang="en-US" sz="2200" i="1" dirty="0">
                <a:solidFill>
                  <a:srgbClr val="800000"/>
                </a:solidFill>
              </a:rPr>
              <a:t>“sea”</a:t>
            </a:r>
            <a:r>
              <a:rPr lang="en-US" sz="2200" dirty="0"/>
              <a:t> seems to represent churning, chaotic political society, with rising &amp; falling nations, just like the waves (</a:t>
            </a:r>
            <a:r>
              <a:rPr lang="en-US" sz="2200" b="1" dirty="0">
                <a:solidFill>
                  <a:srgbClr val="800000"/>
                </a:solidFill>
              </a:rPr>
              <a:t>Psalm 65:7; Isaiah 17:12-13; 57:20-21; Jeremiah 49:23; 51:54-55</a:t>
            </a:r>
            <a:r>
              <a:rPr lang="en-US" sz="2200" dirty="0"/>
              <a:t>).</a:t>
            </a:r>
          </a:p>
          <a:p>
            <a:r>
              <a:rPr lang="en-US" sz="2200" dirty="0"/>
              <a:t>Loss of dominion is compared to falling back into the sea, or being covered by it (</a:t>
            </a:r>
            <a:r>
              <a:rPr lang="en-US" sz="2200" b="1" dirty="0">
                <a:solidFill>
                  <a:srgbClr val="800000"/>
                </a:solidFill>
              </a:rPr>
              <a:t>Jeremiah 51:41-42; Ezekiel 26:3-4</a:t>
            </a:r>
            <a:r>
              <a:rPr lang="en-US" sz="2200" dirty="0"/>
              <a:t>).</a:t>
            </a:r>
          </a:p>
          <a:p>
            <a:r>
              <a:rPr lang="en-US" sz="2200" dirty="0"/>
              <a:t>Powerful nations sit upon or by many waters with </a:t>
            </a:r>
            <a:r>
              <a:rPr lang="en-US" sz="2200" i="1" dirty="0">
                <a:solidFill>
                  <a:srgbClr val="800000"/>
                </a:solidFill>
              </a:rPr>
              <a:t>“nations streaming”</a:t>
            </a:r>
            <a:r>
              <a:rPr lang="en-US" sz="2200" dirty="0">
                <a:solidFill>
                  <a:srgbClr val="800000"/>
                </a:solidFill>
              </a:rPr>
              <a:t> </a:t>
            </a:r>
            <a:r>
              <a:rPr lang="en-US" sz="2200" dirty="0"/>
              <a:t>to it (</a:t>
            </a:r>
            <a:r>
              <a:rPr lang="en-US" sz="2200" b="1" dirty="0">
                <a:solidFill>
                  <a:srgbClr val="800000"/>
                </a:solidFill>
              </a:rPr>
              <a:t>Jeremiah 51:13, 36, 44</a:t>
            </a:r>
            <a:r>
              <a:rPr lang="en-US" sz="2200" dirty="0"/>
              <a:t>).</a:t>
            </a:r>
          </a:p>
        </p:txBody>
      </p:sp>
    </p:spTree>
    <p:extLst>
      <p:ext uri="{BB962C8B-B14F-4D97-AF65-F5344CB8AC3E}">
        <p14:creationId xmlns:p14="http://schemas.microsoft.com/office/powerpoint/2010/main" val="372313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Imagery of the Sea</a:t>
            </a:r>
          </a:p>
        </p:txBody>
      </p:sp>
      <p:sp>
        <p:nvSpPr>
          <p:cNvPr id="3" name="Content Placeholder 2"/>
          <p:cNvSpPr>
            <a:spLocks noGrp="1"/>
          </p:cNvSpPr>
          <p:nvPr>
            <p:ph sz="quarter" idx="10"/>
          </p:nvPr>
        </p:nvSpPr>
        <p:spPr/>
        <p:txBody>
          <a:bodyPr/>
          <a:lstStyle/>
          <a:p>
            <a:pPr marL="0" lvl="0" indent="0">
              <a:buNone/>
            </a:pPr>
            <a:r>
              <a:rPr lang="en-US" sz="2000" i="1" dirty="0">
                <a:solidFill>
                  <a:srgbClr val="800000"/>
                </a:solidFill>
              </a:rPr>
              <a:t>You who </a:t>
            </a:r>
            <a:r>
              <a:rPr lang="en-US" sz="2000" b="1" i="1" dirty="0">
                <a:solidFill>
                  <a:srgbClr val="800000"/>
                </a:solidFill>
              </a:rPr>
              <a:t>still the noise of the seas</a:t>
            </a:r>
            <a:r>
              <a:rPr lang="en-US" sz="2000" i="1" dirty="0">
                <a:solidFill>
                  <a:srgbClr val="800000"/>
                </a:solidFill>
              </a:rPr>
              <a:t>, The noise of their </a:t>
            </a:r>
            <a:r>
              <a:rPr lang="en-US" sz="2000" b="1" i="1" dirty="0">
                <a:solidFill>
                  <a:srgbClr val="800000"/>
                </a:solidFill>
              </a:rPr>
              <a:t>waves</a:t>
            </a:r>
            <a:r>
              <a:rPr lang="en-US" sz="2000" i="1" dirty="0">
                <a:solidFill>
                  <a:srgbClr val="800000"/>
                </a:solidFill>
              </a:rPr>
              <a:t>, And </a:t>
            </a:r>
            <a:r>
              <a:rPr lang="en-US" sz="2000" b="1" i="1" dirty="0">
                <a:solidFill>
                  <a:srgbClr val="800000"/>
                </a:solidFill>
              </a:rPr>
              <a:t>the</a:t>
            </a:r>
            <a:r>
              <a:rPr lang="en-US" sz="2000" b="1" i="1" u="sng" dirty="0">
                <a:solidFill>
                  <a:srgbClr val="800000"/>
                </a:solidFill>
              </a:rPr>
              <a:t> tumult of the peoples</a:t>
            </a:r>
            <a:r>
              <a:rPr lang="en-US" sz="2000" i="1" dirty="0">
                <a:solidFill>
                  <a:srgbClr val="800000"/>
                </a:solidFill>
              </a:rPr>
              <a:t>. </a:t>
            </a:r>
            <a:r>
              <a:rPr lang="en-US" sz="2000" dirty="0"/>
              <a:t>(</a:t>
            </a:r>
            <a:r>
              <a:rPr lang="en-US" sz="2000" b="1" dirty="0">
                <a:solidFill>
                  <a:srgbClr val="800000"/>
                </a:solidFill>
              </a:rPr>
              <a:t>Psalm 65:7</a:t>
            </a:r>
            <a:r>
              <a:rPr lang="en-US" sz="2000" dirty="0"/>
              <a:t>)</a:t>
            </a:r>
          </a:p>
          <a:p>
            <a:pPr marL="0" lvl="0" indent="0">
              <a:buNone/>
            </a:pPr>
            <a:r>
              <a:rPr lang="en-US" sz="2000" i="1" dirty="0">
                <a:solidFill>
                  <a:srgbClr val="800000"/>
                </a:solidFill>
              </a:rPr>
              <a:t>Woe to the </a:t>
            </a:r>
            <a:r>
              <a:rPr lang="en-US" sz="2000" b="1" i="1" dirty="0">
                <a:solidFill>
                  <a:srgbClr val="800000"/>
                </a:solidFill>
              </a:rPr>
              <a:t>multitude of many people </a:t>
            </a:r>
            <a:r>
              <a:rPr lang="en-US" sz="2000" i="1" dirty="0">
                <a:solidFill>
                  <a:srgbClr val="800000"/>
                </a:solidFill>
              </a:rPr>
              <a:t>Who make a noise like the </a:t>
            </a:r>
            <a:r>
              <a:rPr lang="en-US" sz="2000" b="1" i="1" dirty="0">
                <a:solidFill>
                  <a:srgbClr val="800000"/>
                </a:solidFill>
              </a:rPr>
              <a:t>roar of the seas</a:t>
            </a:r>
            <a:r>
              <a:rPr lang="en-US" sz="2000" i="1" dirty="0">
                <a:solidFill>
                  <a:srgbClr val="800000"/>
                </a:solidFill>
              </a:rPr>
              <a:t>, And to the </a:t>
            </a:r>
            <a:r>
              <a:rPr lang="en-US" sz="2000" b="1" i="1" u="sng" dirty="0">
                <a:solidFill>
                  <a:srgbClr val="800000"/>
                </a:solidFill>
              </a:rPr>
              <a:t>rushing of nations</a:t>
            </a:r>
            <a:r>
              <a:rPr lang="en-US" sz="2000" b="1" i="1" dirty="0">
                <a:solidFill>
                  <a:srgbClr val="800000"/>
                </a:solidFill>
              </a:rPr>
              <a:t> </a:t>
            </a:r>
            <a:r>
              <a:rPr lang="en-US" sz="2000" i="1" dirty="0">
                <a:solidFill>
                  <a:srgbClr val="800000"/>
                </a:solidFill>
              </a:rPr>
              <a:t>That make a </a:t>
            </a:r>
            <a:r>
              <a:rPr lang="en-US" sz="2000" b="1" i="1" dirty="0">
                <a:solidFill>
                  <a:srgbClr val="800000"/>
                </a:solidFill>
              </a:rPr>
              <a:t>rushing</a:t>
            </a:r>
            <a:r>
              <a:rPr lang="en-US" sz="2000" i="1" dirty="0">
                <a:solidFill>
                  <a:srgbClr val="800000"/>
                </a:solidFill>
              </a:rPr>
              <a:t> like the </a:t>
            </a:r>
            <a:r>
              <a:rPr lang="en-US" sz="2000" b="1" i="1" dirty="0">
                <a:solidFill>
                  <a:srgbClr val="800000"/>
                </a:solidFill>
              </a:rPr>
              <a:t>rushing of mighty waters</a:t>
            </a:r>
            <a:r>
              <a:rPr lang="en-US" sz="2000" i="1" dirty="0">
                <a:solidFill>
                  <a:srgbClr val="800000"/>
                </a:solidFill>
              </a:rPr>
              <a:t>! The nations will </a:t>
            </a:r>
            <a:r>
              <a:rPr lang="en-US" sz="2000" b="1" i="1" dirty="0">
                <a:solidFill>
                  <a:srgbClr val="800000"/>
                </a:solidFill>
              </a:rPr>
              <a:t>rush</a:t>
            </a:r>
            <a:r>
              <a:rPr lang="en-US" sz="2000" i="1" dirty="0">
                <a:solidFill>
                  <a:srgbClr val="800000"/>
                </a:solidFill>
              </a:rPr>
              <a:t> like the </a:t>
            </a:r>
            <a:r>
              <a:rPr lang="en-US" sz="2000" b="1" i="1" u="sng" dirty="0">
                <a:solidFill>
                  <a:srgbClr val="800000"/>
                </a:solidFill>
              </a:rPr>
              <a:t>rushing of many waters</a:t>
            </a:r>
            <a:r>
              <a:rPr lang="en-US" sz="2000" i="1" dirty="0">
                <a:solidFill>
                  <a:srgbClr val="800000"/>
                </a:solidFill>
              </a:rPr>
              <a:t>; But God will rebuke them and they will flee far away, … </a:t>
            </a:r>
            <a:r>
              <a:rPr lang="en-US" sz="2000" dirty="0"/>
              <a:t>(</a:t>
            </a:r>
            <a:r>
              <a:rPr lang="en-US" sz="2000" b="1" dirty="0">
                <a:solidFill>
                  <a:srgbClr val="800000"/>
                </a:solidFill>
              </a:rPr>
              <a:t>Isaiah 17:12-13</a:t>
            </a:r>
            <a:r>
              <a:rPr lang="en-US" sz="2000" dirty="0"/>
              <a:t>)</a:t>
            </a:r>
          </a:p>
          <a:p>
            <a:pPr marL="0" lvl="0" indent="0">
              <a:buNone/>
            </a:pPr>
            <a:r>
              <a:rPr lang="en-US" sz="2000" i="1" dirty="0">
                <a:solidFill>
                  <a:srgbClr val="800000"/>
                </a:solidFill>
              </a:rPr>
              <a:t>But the </a:t>
            </a:r>
            <a:r>
              <a:rPr lang="en-US" sz="2000" b="1" i="1" dirty="0">
                <a:solidFill>
                  <a:srgbClr val="800000"/>
                </a:solidFill>
              </a:rPr>
              <a:t>wicked</a:t>
            </a:r>
            <a:r>
              <a:rPr lang="en-US" sz="2000" i="1" dirty="0">
                <a:solidFill>
                  <a:srgbClr val="800000"/>
                </a:solidFill>
              </a:rPr>
              <a:t> are like the </a:t>
            </a:r>
            <a:r>
              <a:rPr lang="en-US" sz="2000" b="1" i="1" dirty="0">
                <a:solidFill>
                  <a:srgbClr val="800000"/>
                </a:solidFill>
              </a:rPr>
              <a:t>troubled sea</a:t>
            </a:r>
            <a:r>
              <a:rPr lang="en-US" sz="2000" i="1" dirty="0">
                <a:solidFill>
                  <a:srgbClr val="800000"/>
                </a:solidFill>
              </a:rPr>
              <a:t>, When it </a:t>
            </a:r>
            <a:r>
              <a:rPr lang="en-US" sz="2000" b="1" i="1" u="sng" dirty="0">
                <a:solidFill>
                  <a:srgbClr val="800000"/>
                </a:solidFill>
              </a:rPr>
              <a:t>cannot rest</a:t>
            </a:r>
            <a:r>
              <a:rPr lang="en-US" sz="2000" i="1" dirty="0">
                <a:solidFill>
                  <a:srgbClr val="800000"/>
                </a:solidFill>
              </a:rPr>
              <a:t>, Whose waters </a:t>
            </a:r>
            <a:r>
              <a:rPr lang="en-US" sz="2000" b="1" i="1" dirty="0">
                <a:solidFill>
                  <a:srgbClr val="800000"/>
                </a:solidFill>
              </a:rPr>
              <a:t>cast up mire and dirt</a:t>
            </a:r>
            <a:r>
              <a:rPr lang="en-US" sz="2000" i="1" dirty="0">
                <a:solidFill>
                  <a:srgbClr val="800000"/>
                </a:solidFill>
              </a:rPr>
              <a:t>. “There is </a:t>
            </a:r>
            <a:r>
              <a:rPr lang="en-US" sz="2000" b="1" i="1" dirty="0">
                <a:solidFill>
                  <a:srgbClr val="800000"/>
                </a:solidFill>
              </a:rPr>
              <a:t>no peace</a:t>
            </a:r>
            <a:r>
              <a:rPr lang="en-US" sz="2000" i="1" dirty="0">
                <a:solidFill>
                  <a:srgbClr val="800000"/>
                </a:solidFill>
              </a:rPr>
              <a:t>,” Says my God, “</a:t>
            </a:r>
            <a:r>
              <a:rPr lang="en-US" sz="2000" b="1" i="1" dirty="0">
                <a:solidFill>
                  <a:srgbClr val="800000"/>
                </a:solidFill>
              </a:rPr>
              <a:t>for the wicked</a:t>
            </a:r>
            <a:r>
              <a:rPr lang="en-US" sz="2000" i="1" dirty="0">
                <a:solidFill>
                  <a:srgbClr val="800000"/>
                </a:solidFill>
              </a:rPr>
              <a:t>.”</a:t>
            </a:r>
            <a:r>
              <a:rPr lang="en-US" sz="2000" dirty="0">
                <a:solidFill>
                  <a:srgbClr val="800000"/>
                </a:solidFill>
              </a:rPr>
              <a:t> </a:t>
            </a:r>
            <a:r>
              <a:rPr lang="en-US" sz="2000" dirty="0"/>
              <a:t>(</a:t>
            </a:r>
            <a:r>
              <a:rPr lang="en-US" sz="2000" b="1" dirty="0">
                <a:solidFill>
                  <a:srgbClr val="800000"/>
                </a:solidFill>
              </a:rPr>
              <a:t>Isaiah 57:20-21</a:t>
            </a:r>
            <a:r>
              <a:rPr lang="en-US" sz="2000" dirty="0"/>
              <a:t>)</a:t>
            </a:r>
          </a:p>
          <a:p>
            <a:pPr marL="0" lvl="0" indent="0">
              <a:buNone/>
            </a:pPr>
            <a:r>
              <a:rPr lang="en-US" sz="2000" i="1" dirty="0">
                <a:solidFill>
                  <a:srgbClr val="800000"/>
                </a:solidFill>
              </a:rPr>
              <a:t>Against Damascus. “Hamath and Arpad are shamed, For they have heard bad news. They are fainthearted; There is </a:t>
            </a:r>
            <a:r>
              <a:rPr lang="en-US" sz="2000" b="1" i="1" dirty="0">
                <a:solidFill>
                  <a:srgbClr val="800000"/>
                </a:solidFill>
              </a:rPr>
              <a:t>trouble on the sea</a:t>
            </a:r>
            <a:r>
              <a:rPr lang="en-US" sz="2000" i="1" dirty="0">
                <a:solidFill>
                  <a:srgbClr val="800000"/>
                </a:solidFill>
              </a:rPr>
              <a:t>; </a:t>
            </a:r>
            <a:r>
              <a:rPr lang="en-US" sz="2000" b="1" i="1" dirty="0">
                <a:solidFill>
                  <a:srgbClr val="800000"/>
                </a:solidFill>
              </a:rPr>
              <a:t>It cannot be quiet</a:t>
            </a:r>
            <a:r>
              <a:rPr lang="en-US" sz="2000" i="1" dirty="0">
                <a:solidFill>
                  <a:srgbClr val="800000"/>
                </a:solidFill>
              </a:rPr>
              <a:t>.”</a:t>
            </a:r>
            <a:r>
              <a:rPr lang="en-US" sz="2000" dirty="0"/>
              <a:t> (</a:t>
            </a:r>
            <a:r>
              <a:rPr lang="en-US" sz="2000" b="1" dirty="0">
                <a:solidFill>
                  <a:srgbClr val="800000"/>
                </a:solidFill>
              </a:rPr>
              <a:t>Jeremiah 49:23</a:t>
            </a:r>
            <a:r>
              <a:rPr lang="en-US" sz="2000" dirty="0"/>
              <a:t>)</a:t>
            </a:r>
          </a:p>
          <a:p>
            <a:pPr marL="0" indent="0">
              <a:buNone/>
            </a:pPr>
            <a:r>
              <a:rPr lang="en-US" sz="2000" i="1" dirty="0">
                <a:solidFill>
                  <a:srgbClr val="800000"/>
                </a:solidFill>
              </a:rPr>
              <a:t>“Behold, I am against you, O </a:t>
            </a:r>
            <a:r>
              <a:rPr lang="en-US" sz="2000" i="1" dirty="0" err="1">
                <a:solidFill>
                  <a:srgbClr val="800000"/>
                </a:solidFill>
              </a:rPr>
              <a:t>Tyre</a:t>
            </a:r>
            <a:r>
              <a:rPr lang="en-US" sz="2000" i="1" dirty="0">
                <a:solidFill>
                  <a:srgbClr val="800000"/>
                </a:solidFill>
              </a:rPr>
              <a:t>, and will cause many nations to come up against you, </a:t>
            </a:r>
            <a:r>
              <a:rPr lang="en-US" sz="2000" b="1" i="1" dirty="0">
                <a:solidFill>
                  <a:srgbClr val="800000"/>
                </a:solidFill>
              </a:rPr>
              <a:t>as the sea causes its waves to come up</a:t>
            </a:r>
            <a:r>
              <a:rPr lang="en-US" sz="2000" i="1" dirty="0">
                <a:solidFill>
                  <a:srgbClr val="800000"/>
                </a:solidFill>
              </a:rPr>
              <a:t>. And they shall destroy …”</a:t>
            </a:r>
            <a:r>
              <a:rPr lang="en-US" sz="2000" dirty="0"/>
              <a:t> (</a:t>
            </a:r>
            <a:r>
              <a:rPr lang="en-US" sz="2000" b="1" dirty="0">
                <a:solidFill>
                  <a:srgbClr val="800000"/>
                </a:solidFill>
              </a:rPr>
              <a:t>Eze. 26:3-4</a:t>
            </a:r>
            <a:r>
              <a:rPr lang="en-US" sz="2000" dirty="0"/>
              <a:t>)</a:t>
            </a:r>
          </a:p>
          <a:p>
            <a:pPr marL="0" lvl="0" indent="0">
              <a:buNone/>
            </a:pPr>
            <a:endParaRPr lang="en-US" sz="2000" dirty="0"/>
          </a:p>
        </p:txBody>
      </p:sp>
    </p:spTree>
    <p:extLst>
      <p:ext uri="{BB962C8B-B14F-4D97-AF65-F5344CB8AC3E}">
        <p14:creationId xmlns:p14="http://schemas.microsoft.com/office/powerpoint/2010/main" val="418060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Imagery of the Sea</a:t>
            </a:r>
          </a:p>
        </p:txBody>
      </p:sp>
      <p:sp>
        <p:nvSpPr>
          <p:cNvPr id="3" name="Content Placeholder 2"/>
          <p:cNvSpPr>
            <a:spLocks noGrp="1"/>
          </p:cNvSpPr>
          <p:nvPr>
            <p:ph sz="quarter" idx="10"/>
          </p:nvPr>
        </p:nvSpPr>
        <p:spPr/>
        <p:txBody>
          <a:bodyPr/>
          <a:lstStyle/>
          <a:p>
            <a:pPr marL="0" lvl="0" indent="0">
              <a:buNone/>
            </a:pPr>
            <a:r>
              <a:rPr lang="en-US" sz="2000" i="1" dirty="0">
                <a:solidFill>
                  <a:srgbClr val="800000"/>
                </a:solidFill>
              </a:rPr>
              <a:t>O you who </a:t>
            </a:r>
            <a:r>
              <a:rPr lang="en-US" sz="2000" b="1" i="1" dirty="0">
                <a:solidFill>
                  <a:srgbClr val="800000"/>
                </a:solidFill>
              </a:rPr>
              <a:t>dwell by many waters</a:t>
            </a:r>
            <a:r>
              <a:rPr lang="en-US" sz="2000" i="1" dirty="0">
                <a:solidFill>
                  <a:srgbClr val="800000"/>
                </a:solidFill>
              </a:rPr>
              <a:t>, Abundant in treasures, Your end has come, The measure of your covetousness. … Therefore thus says the LORD: “Behold, I will plead your case and take vengeance for you. I will </a:t>
            </a:r>
            <a:r>
              <a:rPr lang="en-US" sz="2000" b="1" i="1" dirty="0">
                <a:solidFill>
                  <a:srgbClr val="800000"/>
                </a:solidFill>
              </a:rPr>
              <a:t>dry up her sea and make her springs dry</a:t>
            </a:r>
            <a:r>
              <a:rPr lang="en-US" sz="2000" i="1" dirty="0">
                <a:solidFill>
                  <a:srgbClr val="800000"/>
                </a:solidFill>
              </a:rPr>
              <a:t>. … Oh, how </a:t>
            </a:r>
            <a:r>
              <a:rPr lang="en-US" sz="2000" i="1" dirty="0" err="1">
                <a:solidFill>
                  <a:srgbClr val="800000"/>
                </a:solidFill>
              </a:rPr>
              <a:t>Sheshach</a:t>
            </a:r>
            <a:r>
              <a:rPr lang="en-US" sz="2000" i="1" dirty="0">
                <a:solidFill>
                  <a:srgbClr val="800000"/>
                </a:solidFill>
              </a:rPr>
              <a:t> is taken! Oh, how the praise of the whole earth is seized! How Babylon has become desolate among the nations! </a:t>
            </a:r>
            <a:r>
              <a:rPr lang="en-US" sz="2000" b="1" i="1" dirty="0">
                <a:solidFill>
                  <a:srgbClr val="800000"/>
                </a:solidFill>
              </a:rPr>
              <a:t>The sea has come up over Babylon</a:t>
            </a:r>
            <a:r>
              <a:rPr lang="en-US" sz="2000" i="1" dirty="0">
                <a:solidFill>
                  <a:srgbClr val="800000"/>
                </a:solidFill>
              </a:rPr>
              <a:t>; She is </a:t>
            </a:r>
            <a:r>
              <a:rPr lang="en-US" sz="2000" b="1" i="1" dirty="0">
                <a:solidFill>
                  <a:srgbClr val="800000"/>
                </a:solidFill>
              </a:rPr>
              <a:t>covered with the multitude of its waves</a:t>
            </a:r>
            <a:r>
              <a:rPr lang="en-US" sz="2000" i="1" dirty="0">
                <a:solidFill>
                  <a:srgbClr val="800000"/>
                </a:solidFill>
              </a:rPr>
              <a:t>. … I will punish Bel in Babylon, And I will bring out of his mouth what he has swallowed; And </a:t>
            </a:r>
            <a:r>
              <a:rPr lang="en-US" sz="2000" b="1" i="1" dirty="0">
                <a:solidFill>
                  <a:srgbClr val="800000"/>
                </a:solidFill>
              </a:rPr>
              <a:t>the nations shall not stream to him anymore</a:t>
            </a:r>
            <a:r>
              <a:rPr lang="en-US" sz="2000" i="1" dirty="0">
                <a:solidFill>
                  <a:srgbClr val="800000"/>
                </a:solidFill>
              </a:rPr>
              <a:t>. Yes, the wall of Babylon shall fall. … The sound of a cry comes from Babylon, And great destruction from the land of the Chaldeans, Because the LORD is plundering Babylon And </a:t>
            </a:r>
            <a:r>
              <a:rPr lang="en-US" sz="2000" b="1" i="1" dirty="0">
                <a:solidFill>
                  <a:srgbClr val="800000"/>
                </a:solidFill>
              </a:rPr>
              <a:t>silencing her loud voice, Though </a:t>
            </a:r>
            <a:r>
              <a:rPr lang="en-US" sz="2000" b="1" i="1" u="sng" dirty="0">
                <a:solidFill>
                  <a:srgbClr val="800000"/>
                </a:solidFill>
              </a:rPr>
              <a:t>her waves roar like great waters</a:t>
            </a:r>
            <a:r>
              <a:rPr lang="en-US" sz="2000" i="1" dirty="0">
                <a:solidFill>
                  <a:srgbClr val="800000"/>
                </a:solidFill>
              </a:rPr>
              <a:t>, And the noise of their voice is uttered,</a:t>
            </a:r>
            <a:r>
              <a:rPr lang="en-US" sz="2000" dirty="0"/>
              <a:t> (</a:t>
            </a:r>
            <a:r>
              <a:rPr lang="en-US" sz="2000" b="1" dirty="0">
                <a:solidFill>
                  <a:srgbClr val="800000"/>
                </a:solidFill>
              </a:rPr>
              <a:t>Jeremiah 51:13, 36, 41-42, 44, 54-55</a:t>
            </a:r>
            <a:r>
              <a:rPr lang="en-US" sz="2000" dirty="0"/>
              <a:t>)</a:t>
            </a:r>
          </a:p>
        </p:txBody>
      </p:sp>
    </p:spTree>
    <p:extLst>
      <p:ext uri="{BB962C8B-B14F-4D97-AF65-F5344CB8AC3E}">
        <p14:creationId xmlns:p14="http://schemas.microsoft.com/office/powerpoint/2010/main" val="172428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Beasts – #1</a:t>
            </a:r>
          </a:p>
        </p:txBody>
      </p:sp>
      <p:sp>
        <p:nvSpPr>
          <p:cNvPr id="3" name="Content Placeholder 2"/>
          <p:cNvSpPr>
            <a:spLocks noGrp="1"/>
          </p:cNvSpPr>
          <p:nvPr>
            <p:ph sz="quarter" idx="10"/>
          </p:nvPr>
        </p:nvSpPr>
        <p:spPr>
          <a:xfrm>
            <a:off x="47501" y="914400"/>
            <a:ext cx="6028054" cy="4144488"/>
          </a:xfrm>
        </p:spPr>
        <p:txBody>
          <a:bodyPr/>
          <a:lstStyle/>
          <a:p>
            <a:pPr marL="339725" indent="-339725">
              <a:buFont typeface="+mj-lt"/>
              <a:buAutoNum type="arabicPeriod" startAt="8"/>
            </a:pPr>
            <a:r>
              <a:rPr lang="en-US" sz="2100" dirty="0"/>
              <a:t>Describe the four beasts.  What is suggested by their descriptions?</a:t>
            </a:r>
          </a:p>
          <a:p>
            <a:pPr marL="0" lvl="0" indent="0">
              <a:buNone/>
            </a:pPr>
            <a:r>
              <a:rPr lang="en-US" sz="2100" i="1" dirty="0">
                <a:solidFill>
                  <a:srgbClr val="800000"/>
                </a:solidFill>
              </a:rPr>
              <a:t>“The </a:t>
            </a:r>
            <a:r>
              <a:rPr lang="en-US" sz="2100" b="1" i="1" dirty="0">
                <a:solidFill>
                  <a:srgbClr val="800000"/>
                </a:solidFill>
              </a:rPr>
              <a:t>first</a:t>
            </a:r>
            <a:r>
              <a:rPr lang="en-US" sz="2100" i="1" dirty="0">
                <a:solidFill>
                  <a:srgbClr val="800000"/>
                </a:solidFill>
              </a:rPr>
              <a:t> was </a:t>
            </a:r>
            <a:r>
              <a:rPr lang="en-US" sz="2100" b="1" i="1" dirty="0">
                <a:solidFill>
                  <a:srgbClr val="800000"/>
                </a:solidFill>
              </a:rPr>
              <a:t>like a </a:t>
            </a:r>
            <a:r>
              <a:rPr lang="en-US" sz="2100" b="1" i="1" u="sng" dirty="0">
                <a:solidFill>
                  <a:srgbClr val="800000"/>
                </a:solidFill>
              </a:rPr>
              <a:t>lion</a:t>
            </a:r>
            <a:r>
              <a:rPr lang="en-US" sz="2100" i="1" dirty="0">
                <a:solidFill>
                  <a:srgbClr val="800000"/>
                </a:solidFill>
              </a:rPr>
              <a:t>, and had </a:t>
            </a:r>
            <a:r>
              <a:rPr lang="en-US" sz="2100" b="1" i="1" u="sng" dirty="0">
                <a:solidFill>
                  <a:srgbClr val="800000"/>
                </a:solidFill>
              </a:rPr>
              <a:t>eagle’s wings</a:t>
            </a:r>
            <a:r>
              <a:rPr lang="en-US" sz="2100" i="1" dirty="0">
                <a:solidFill>
                  <a:srgbClr val="800000"/>
                </a:solidFill>
              </a:rPr>
              <a:t>. I watched till its </a:t>
            </a:r>
            <a:r>
              <a:rPr lang="en-US" sz="2100" b="1" i="1" dirty="0">
                <a:solidFill>
                  <a:srgbClr val="800000"/>
                </a:solidFill>
              </a:rPr>
              <a:t>wings were plucked off</a:t>
            </a:r>
            <a:r>
              <a:rPr lang="en-US" sz="2100" i="1" dirty="0">
                <a:solidFill>
                  <a:srgbClr val="800000"/>
                </a:solidFill>
              </a:rPr>
              <a:t>; and it was </a:t>
            </a:r>
            <a:r>
              <a:rPr lang="en-US" sz="2100" b="1" i="1" dirty="0">
                <a:solidFill>
                  <a:srgbClr val="800000"/>
                </a:solidFill>
              </a:rPr>
              <a:t>lifted up from the earth </a:t>
            </a:r>
            <a:r>
              <a:rPr lang="en-US" sz="2100" i="1" dirty="0">
                <a:solidFill>
                  <a:srgbClr val="800000"/>
                </a:solidFill>
              </a:rPr>
              <a:t>and made to </a:t>
            </a:r>
            <a:r>
              <a:rPr lang="en-US" sz="2100" b="1" i="1" dirty="0">
                <a:solidFill>
                  <a:srgbClr val="800000"/>
                </a:solidFill>
              </a:rPr>
              <a:t>stand on two feet like a man</a:t>
            </a:r>
            <a:r>
              <a:rPr lang="en-US" sz="2100" i="1" dirty="0">
                <a:solidFill>
                  <a:srgbClr val="800000"/>
                </a:solidFill>
              </a:rPr>
              <a:t>, and a </a:t>
            </a:r>
            <a:r>
              <a:rPr lang="en-US" sz="2100" b="1" i="1" dirty="0">
                <a:solidFill>
                  <a:srgbClr val="800000"/>
                </a:solidFill>
              </a:rPr>
              <a:t>man’s heart was given to it</a:t>
            </a:r>
            <a:r>
              <a:rPr lang="en-US" sz="2100" i="1" dirty="0">
                <a:solidFill>
                  <a:srgbClr val="800000"/>
                </a:solidFill>
              </a:rPr>
              <a:t>.” </a:t>
            </a:r>
            <a:r>
              <a:rPr lang="en-US" sz="2100" dirty="0"/>
              <a:t>(</a:t>
            </a:r>
            <a:r>
              <a:rPr lang="en-US" sz="2100" b="1" dirty="0">
                <a:solidFill>
                  <a:srgbClr val="800000"/>
                </a:solidFill>
              </a:rPr>
              <a:t>7:4</a:t>
            </a:r>
            <a:r>
              <a:rPr lang="en-US" sz="2100" dirty="0"/>
              <a:t>)</a:t>
            </a:r>
          </a:p>
          <a:p>
            <a:r>
              <a:rPr lang="en-US" sz="2100" i="1" dirty="0">
                <a:solidFill>
                  <a:srgbClr val="800000"/>
                </a:solidFill>
              </a:rPr>
              <a:t>“lion”</a:t>
            </a:r>
            <a:r>
              <a:rPr lang="en-US" sz="2100" dirty="0"/>
              <a:t> – most ferocious predator, king of beasts, powerful conquest (</a:t>
            </a:r>
            <a:r>
              <a:rPr lang="en-US" sz="2100" b="1" dirty="0">
                <a:solidFill>
                  <a:srgbClr val="800000"/>
                </a:solidFill>
              </a:rPr>
              <a:t>Proverbs 22:13; 28:1</a:t>
            </a:r>
            <a:r>
              <a:rPr lang="en-US" sz="2100" dirty="0"/>
              <a:t>).</a:t>
            </a:r>
          </a:p>
          <a:p>
            <a:r>
              <a:rPr lang="en-US" sz="2100" i="1" dirty="0">
                <a:solidFill>
                  <a:srgbClr val="800000"/>
                </a:solidFill>
              </a:rPr>
              <a:t>“eagle’s wings”</a:t>
            </a:r>
            <a:r>
              <a:rPr lang="en-US" sz="2100" dirty="0"/>
              <a:t> – fast, greater reach, rapid conquest (</a:t>
            </a:r>
            <a:r>
              <a:rPr lang="en-US" sz="2100" b="1" dirty="0">
                <a:solidFill>
                  <a:srgbClr val="800000"/>
                </a:solidFill>
              </a:rPr>
              <a:t>Exo. 19:4; </a:t>
            </a:r>
            <a:r>
              <a:rPr lang="en-US" sz="2100" b="1" dirty="0" err="1">
                <a:solidFill>
                  <a:srgbClr val="800000"/>
                </a:solidFill>
              </a:rPr>
              <a:t>Deu</a:t>
            </a:r>
            <a:r>
              <a:rPr lang="en-US" sz="2100" b="1" dirty="0">
                <a:solidFill>
                  <a:srgbClr val="800000"/>
                </a:solidFill>
              </a:rPr>
              <a:t>. 28:49; Isa. 40:31</a:t>
            </a:r>
            <a:r>
              <a:rPr lang="en-US" sz="2100" dirty="0"/>
              <a:t>)</a:t>
            </a:r>
          </a:p>
          <a:p>
            <a:r>
              <a:rPr lang="en-US" sz="2100" i="1" dirty="0">
                <a:solidFill>
                  <a:srgbClr val="800000"/>
                </a:solidFill>
              </a:rPr>
              <a:t>“man’s heart given”</a:t>
            </a:r>
            <a:r>
              <a:rPr lang="en-US" sz="2100" dirty="0"/>
              <a:t> – conscience was pricked, possibly converted (</a:t>
            </a:r>
            <a:r>
              <a:rPr lang="en-US" sz="2100" b="1" dirty="0">
                <a:solidFill>
                  <a:srgbClr val="800000"/>
                </a:solidFill>
              </a:rPr>
              <a:t>Daniel 4</a:t>
            </a:r>
            <a:r>
              <a:rPr lang="en-US" sz="2100" dirty="0"/>
              <a:t>).</a:t>
            </a:r>
          </a:p>
        </p:txBody>
      </p:sp>
      <p:pic>
        <p:nvPicPr>
          <p:cNvPr id="5" name="Picture 4">
            <a:extLst>
              <a:ext uri="{FF2B5EF4-FFF2-40B4-BE49-F238E27FC236}">
                <a16:creationId xmlns:a16="http://schemas.microsoft.com/office/drawing/2014/main" id="{4A6572E5-5681-E863-EBCA-F2598401A39C}"/>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26791" t="7504" r="28351" b="9671"/>
          <a:stretch/>
        </p:blipFill>
        <p:spPr>
          <a:xfrm>
            <a:off x="6075555" y="914401"/>
            <a:ext cx="3020944" cy="4183380"/>
          </a:xfrm>
          <a:prstGeom prst="rect">
            <a:avLst/>
          </a:prstGeom>
          <a:ln>
            <a:noFill/>
          </a:ln>
          <a:effectLst>
            <a:softEdge rad="112500"/>
          </a:effectLst>
        </p:spPr>
      </p:pic>
    </p:spTree>
    <p:extLst>
      <p:ext uri="{BB962C8B-B14F-4D97-AF65-F5344CB8AC3E}">
        <p14:creationId xmlns:p14="http://schemas.microsoft.com/office/powerpoint/2010/main" val="358400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Beasts – #2</a:t>
            </a:r>
          </a:p>
        </p:txBody>
      </p:sp>
      <p:sp>
        <p:nvSpPr>
          <p:cNvPr id="3" name="Content Placeholder 2"/>
          <p:cNvSpPr>
            <a:spLocks noGrp="1"/>
          </p:cNvSpPr>
          <p:nvPr>
            <p:ph sz="quarter" idx="10"/>
          </p:nvPr>
        </p:nvSpPr>
        <p:spPr>
          <a:xfrm>
            <a:off x="47502" y="914400"/>
            <a:ext cx="6005968" cy="4144488"/>
          </a:xfrm>
        </p:spPr>
        <p:txBody>
          <a:bodyPr/>
          <a:lstStyle/>
          <a:p>
            <a:pPr marL="339725" indent="-339725">
              <a:buFont typeface="+mj-lt"/>
              <a:buAutoNum type="arabicPeriod" startAt="8"/>
            </a:pPr>
            <a:r>
              <a:rPr lang="en-US" sz="2100" dirty="0"/>
              <a:t>Describe the four beasts.  What is suggested by their descriptions?</a:t>
            </a:r>
          </a:p>
          <a:p>
            <a:pPr marL="0" lvl="0" indent="0">
              <a:buNone/>
            </a:pPr>
            <a:r>
              <a:rPr lang="en-US" sz="2100" i="1" dirty="0">
                <a:solidFill>
                  <a:srgbClr val="800000"/>
                </a:solidFill>
              </a:rPr>
              <a:t>“And suddenly another beast, </a:t>
            </a:r>
            <a:r>
              <a:rPr lang="en-US" sz="2100" b="1" i="1" dirty="0">
                <a:solidFill>
                  <a:srgbClr val="800000"/>
                </a:solidFill>
              </a:rPr>
              <a:t>a second, like a </a:t>
            </a:r>
            <a:r>
              <a:rPr lang="en-US" sz="2100" b="1" i="1" u="sng" dirty="0">
                <a:solidFill>
                  <a:srgbClr val="800000"/>
                </a:solidFill>
              </a:rPr>
              <a:t>bear</a:t>
            </a:r>
            <a:r>
              <a:rPr lang="en-US" sz="2100" i="1" dirty="0">
                <a:solidFill>
                  <a:srgbClr val="800000"/>
                </a:solidFill>
              </a:rPr>
              <a:t>. It was </a:t>
            </a:r>
            <a:r>
              <a:rPr lang="en-US" sz="2100" b="1" i="1" dirty="0">
                <a:solidFill>
                  <a:srgbClr val="800000"/>
                </a:solidFill>
              </a:rPr>
              <a:t>raised up on one side</a:t>
            </a:r>
            <a:r>
              <a:rPr lang="en-US" sz="2100" i="1" dirty="0">
                <a:solidFill>
                  <a:srgbClr val="800000"/>
                </a:solidFill>
              </a:rPr>
              <a:t>, and had </a:t>
            </a:r>
            <a:r>
              <a:rPr lang="en-US" sz="2100" b="1" i="1" dirty="0">
                <a:solidFill>
                  <a:srgbClr val="800000"/>
                </a:solidFill>
              </a:rPr>
              <a:t>three ribs in its mouth </a:t>
            </a:r>
            <a:r>
              <a:rPr lang="en-US" sz="2100" i="1" dirty="0">
                <a:solidFill>
                  <a:srgbClr val="800000"/>
                </a:solidFill>
              </a:rPr>
              <a:t>between its teeth. And they said thus to it: ‘</a:t>
            </a:r>
            <a:r>
              <a:rPr lang="en-US" sz="2100" b="1" i="1" dirty="0">
                <a:solidFill>
                  <a:srgbClr val="800000"/>
                </a:solidFill>
              </a:rPr>
              <a:t>Arise, devour much flesh</a:t>
            </a:r>
            <a:r>
              <a:rPr lang="en-US" sz="2100" i="1" dirty="0">
                <a:solidFill>
                  <a:srgbClr val="800000"/>
                </a:solidFill>
              </a:rPr>
              <a:t>!’” </a:t>
            </a:r>
            <a:r>
              <a:rPr lang="en-US" sz="2100" dirty="0"/>
              <a:t>(</a:t>
            </a:r>
            <a:r>
              <a:rPr lang="en-US" sz="2100" b="1" dirty="0">
                <a:solidFill>
                  <a:srgbClr val="800000"/>
                </a:solidFill>
              </a:rPr>
              <a:t>7:5</a:t>
            </a:r>
            <a:r>
              <a:rPr lang="en-US" sz="2100" dirty="0"/>
              <a:t>)</a:t>
            </a:r>
          </a:p>
          <a:p>
            <a:r>
              <a:rPr lang="en-US" sz="2100" i="1" dirty="0">
                <a:solidFill>
                  <a:srgbClr val="800000"/>
                </a:solidFill>
              </a:rPr>
              <a:t>“bear”</a:t>
            </a:r>
            <a:r>
              <a:rPr lang="en-US" sz="2100" dirty="0"/>
              <a:t> – not as fast, but great strength, endurance</a:t>
            </a:r>
          </a:p>
          <a:p>
            <a:r>
              <a:rPr lang="en-US" sz="2100" i="1" dirty="0">
                <a:solidFill>
                  <a:srgbClr val="800000"/>
                </a:solidFill>
              </a:rPr>
              <a:t>“raised up on one side”</a:t>
            </a:r>
            <a:r>
              <a:rPr lang="en-US" sz="2100" dirty="0"/>
              <a:t> – ready to attack, hostile; or, stronger in one half (</a:t>
            </a:r>
            <a:r>
              <a:rPr lang="en-US" sz="2100" b="1" dirty="0">
                <a:solidFill>
                  <a:srgbClr val="800000"/>
                </a:solidFill>
              </a:rPr>
              <a:t>8:3</a:t>
            </a:r>
            <a:r>
              <a:rPr lang="en-US" sz="2100" dirty="0"/>
              <a:t>).</a:t>
            </a:r>
          </a:p>
          <a:p>
            <a:r>
              <a:rPr lang="en-US" sz="2100" i="1" dirty="0">
                <a:solidFill>
                  <a:srgbClr val="800000"/>
                </a:solidFill>
              </a:rPr>
              <a:t>“three ribs in its mouth … devour much flesh”</a:t>
            </a:r>
            <a:r>
              <a:rPr lang="en-US" sz="2100" dirty="0"/>
              <a:t> – emphasize not satisfied, continuing to conquer – aggressive, ambitious consumer of nations</a:t>
            </a:r>
          </a:p>
        </p:txBody>
      </p:sp>
      <p:pic>
        <p:nvPicPr>
          <p:cNvPr id="5" name="Picture 4">
            <a:extLst>
              <a:ext uri="{FF2B5EF4-FFF2-40B4-BE49-F238E27FC236}">
                <a16:creationId xmlns:a16="http://schemas.microsoft.com/office/drawing/2014/main" id="{0A5FA64D-F02C-E971-0E3C-8A364E36BF29}"/>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31158" r="22505" b="13040"/>
          <a:stretch/>
        </p:blipFill>
        <p:spPr>
          <a:xfrm>
            <a:off x="6124353" y="914400"/>
            <a:ext cx="2972146" cy="4183380"/>
          </a:xfrm>
          <a:prstGeom prst="rect">
            <a:avLst/>
          </a:prstGeom>
          <a:ln>
            <a:noFill/>
          </a:ln>
          <a:effectLst>
            <a:softEdge rad="112500"/>
          </a:effectLst>
        </p:spPr>
      </p:pic>
    </p:spTree>
    <p:extLst>
      <p:ext uri="{BB962C8B-B14F-4D97-AF65-F5344CB8AC3E}">
        <p14:creationId xmlns:p14="http://schemas.microsoft.com/office/powerpoint/2010/main" val="354659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Beasts – #3</a:t>
            </a:r>
          </a:p>
        </p:txBody>
      </p:sp>
      <p:sp>
        <p:nvSpPr>
          <p:cNvPr id="3" name="Content Placeholder 2"/>
          <p:cNvSpPr>
            <a:spLocks noGrp="1"/>
          </p:cNvSpPr>
          <p:nvPr>
            <p:ph sz="quarter" idx="10"/>
          </p:nvPr>
        </p:nvSpPr>
        <p:spPr>
          <a:xfrm>
            <a:off x="47501" y="914400"/>
            <a:ext cx="6027234" cy="4144488"/>
          </a:xfrm>
        </p:spPr>
        <p:txBody>
          <a:bodyPr/>
          <a:lstStyle/>
          <a:p>
            <a:pPr marL="339725" indent="-339725">
              <a:buFont typeface="+mj-lt"/>
              <a:buAutoNum type="arabicPeriod" startAt="8"/>
            </a:pPr>
            <a:r>
              <a:rPr lang="en-US" sz="2100" dirty="0"/>
              <a:t>Describe the four beasts.  What is suggested by their descriptions?</a:t>
            </a:r>
          </a:p>
          <a:p>
            <a:pPr marL="0" lvl="0" indent="0">
              <a:buNone/>
            </a:pPr>
            <a:r>
              <a:rPr lang="en-US" sz="2100" i="1" dirty="0">
                <a:solidFill>
                  <a:srgbClr val="800000"/>
                </a:solidFill>
              </a:rPr>
              <a:t>“After this I looked, and there was </a:t>
            </a:r>
            <a:r>
              <a:rPr lang="en-US" sz="2100" b="1" i="1" dirty="0">
                <a:solidFill>
                  <a:srgbClr val="800000"/>
                </a:solidFill>
              </a:rPr>
              <a:t>another, like a </a:t>
            </a:r>
            <a:r>
              <a:rPr lang="en-US" sz="2100" b="1" i="1" u="sng" dirty="0">
                <a:solidFill>
                  <a:srgbClr val="800000"/>
                </a:solidFill>
              </a:rPr>
              <a:t>leopard</a:t>
            </a:r>
            <a:r>
              <a:rPr lang="en-US" sz="2100" i="1" dirty="0">
                <a:solidFill>
                  <a:srgbClr val="800000"/>
                </a:solidFill>
              </a:rPr>
              <a:t>, which had </a:t>
            </a:r>
            <a:r>
              <a:rPr lang="en-US" sz="2100" b="1" i="1" dirty="0">
                <a:solidFill>
                  <a:srgbClr val="800000"/>
                </a:solidFill>
              </a:rPr>
              <a:t>on its </a:t>
            </a:r>
            <a:r>
              <a:rPr lang="en-US" sz="2100" b="1" i="1" u="sng" dirty="0">
                <a:solidFill>
                  <a:srgbClr val="800000"/>
                </a:solidFill>
              </a:rPr>
              <a:t>back four wings</a:t>
            </a:r>
            <a:r>
              <a:rPr lang="en-US" sz="2100" b="1" i="1" dirty="0">
                <a:solidFill>
                  <a:srgbClr val="800000"/>
                </a:solidFill>
              </a:rPr>
              <a:t> of a bird</a:t>
            </a:r>
            <a:r>
              <a:rPr lang="en-US" sz="2100" i="1" dirty="0">
                <a:solidFill>
                  <a:srgbClr val="800000"/>
                </a:solidFill>
              </a:rPr>
              <a:t>. The beast also had </a:t>
            </a:r>
            <a:r>
              <a:rPr lang="en-US" sz="2100" b="1" i="1" u="sng" dirty="0">
                <a:solidFill>
                  <a:srgbClr val="800000"/>
                </a:solidFill>
              </a:rPr>
              <a:t>four heads</a:t>
            </a:r>
            <a:r>
              <a:rPr lang="en-US" sz="2100" i="1" dirty="0">
                <a:solidFill>
                  <a:srgbClr val="800000"/>
                </a:solidFill>
              </a:rPr>
              <a:t>, and </a:t>
            </a:r>
            <a:r>
              <a:rPr lang="en-US" sz="2100" b="1" i="1" dirty="0">
                <a:solidFill>
                  <a:srgbClr val="800000"/>
                </a:solidFill>
              </a:rPr>
              <a:t>dominion was given to it</a:t>
            </a:r>
            <a:r>
              <a:rPr lang="en-US" sz="2100" i="1" dirty="0">
                <a:solidFill>
                  <a:srgbClr val="800000"/>
                </a:solidFill>
              </a:rPr>
              <a:t>.” </a:t>
            </a:r>
            <a:r>
              <a:rPr lang="en-US" sz="2100" dirty="0"/>
              <a:t>(</a:t>
            </a:r>
            <a:r>
              <a:rPr lang="en-US" sz="2100" b="1" dirty="0">
                <a:solidFill>
                  <a:srgbClr val="800000"/>
                </a:solidFill>
              </a:rPr>
              <a:t>7:6</a:t>
            </a:r>
            <a:r>
              <a:rPr lang="en-US" sz="2100" dirty="0"/>
              <a:t>)</a:t>
            </a:r>
          </a:p>
          <a:p>
            <a:r>
              <a:rPr lang="en-US" sz="2100" i="1" dirty="0">
                <a:solidFill>
                  <a:srgbClr val="800000"/>
                </a:solidFill>
              </a:rPr>
              <a:t>“leopard”</a:t>
            </a:r>
            <a:r>
              <a:rPr lang="en-US" sz="2100" dirty="0"/>
              <a:t> – not as strong as lion or bear, but powerful predator, </a:t>
            </a:r>
            <a:r>
              <a:rPr lang="en-US" sz="2100" b="1" i="1" dirty="0"/>
              <a:t>very fast</a:t>
            </a:r>
          </a:p>
          <a:p>
            <a:r>
              <a:rPr lang="en-US" sz="2100" i="1" dirty="0">
                <a:solidFill>
                  <a:srgbClr val="800000"/>
                </a:solidFill>
              </a:rPr>
              <a:t>“four wings of a bird”</a:t>
            </a:r>
            <a:r>
              <a:rPr lang="en-US" sz="2100" dirty="0"/>
              <a:t> – very fast; 4 might symbolize spreading out, world number.</a:t>
            </a:r>
          </a:p>
          <a:p>
            <a:r>
              <a:rPr lang="en-US" sz="2100" i="1" dirty="0">
                <a:solidFill>
                  <a:srgbClr val="800000"/>
                </a:solidFill>
              </a:rPr>
              <a:t>“four heads”</a:t>
            </a:r>
            <a:r>
              <a:rPr lang="en-US" sz="2100" dirty="0"/>
              <a:t> – intelligence, or spreading out in all 4 directions (broken into 4 kingdoms; </a:t>
            </a:r>
            <a:r>
              <a:rPr lang="en-US" sz="2100" b="1" dirty="0">
                <a:solidFill>
                  <a:srgbClr val="800000"/>
                </a:solidFill>
              </a:rPr>
              <a:t>8:8</a:t>
            </a:r>
            <a:r>
              <a:rPr lang="en-US" sz="2100" dirty="0"/>
              <a:t>).</a:t>
            </a:r>
          </a:p>
        </p:txBody>
      </p:sp>
      <p:pic>
        <p:nvPicPr>
          <p:cNvPr id="5" name="Picture 4">
            <a:extLst>
              <a:ext uri="{FF2B5EF4-FFF2-40B4-BE49-F238E27FC236}">
                <a16:creationId xmlns:a16="http://schemas.microsoft.com/office/drawing/2014/main" id="{F7AB2194-82AA-0FCC-83C9-3F94EFECB331}"/>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38440" t="2534" r="12640" b="7190"/>
          <a:stretch/>
        </p:blipFill>
        <p:spPr>
          <a:xfrm>
            <a:off x="6074735" y="915480"/>
            <a:ext cx="3021764" cy="4182300"/>
          </a:xfrm>
          <a:prstGeom prst="rect">
            <a:avLst/>
          </a:prstGeom>
          <a:ln>
            <a:noFill/>
          </a:ln>
          <a:effectLst>
            <a:softEdge rad="112500"/>
          </a:effectLst>
        </p:spPr>
      </p:pic>
    </p:spTree>
    <p:extLst>
      <p:ext uri="{BB962C8B-B14F-4D97-AF65-F5344CB8AC3E}">
        <p14:creationId xmlns:p14="http://schemas.microsoft.com/office/powerpoint/2010/main" val="90868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he_lion_of_the_tribe_of_judah-still-16x9">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the_lion_of_the_tribe_of_judah-still-16x9</Template>
  <TotalTime>13665</TotalTime>
  <Words>4504</Words>
  <Application>Microsoft Office PowerPoint</Application>
  <PresentationFormat>On-screen Show (16:9)</PresentationFormat>
  <Paragraphs>183</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Impact</vt:lpstr>
      <vt:lpstr>Times New Roman</vt:lpstr>
      <vt:lpstr>Trebuchet MS</vt:lpstr>
      <vt:lpstr>Wingdings</vt:lpstr>
      <vt:lpstr>the_lion_of_the_tribe_of_judah-still-16x9</vt:lpstr>
      <vt:lpstr>Revelation Trust God</vt:lpstr>
      <vt:lpstr>PowerPoint Presentation</vt:lpstr>
      <vt:lpstr>The Origin of the Four Beasts</vt:lpstr>
      <vt:lpstr>The Origin of the Four Beasts</vt:lpstr>
      <vt:lpstr>Imagery of the Sea</vt:lpstr>
      <vt:lpstr>Imagery of the Sea</vt:lpstr>
      <vt:lpstr>The Four Beasts – #1</vt:lpstr>
      <vt:lpstr>The Four Beasts – #2</vt:lpstr>
      <vt:lpstr>The Four Beasts – #3</vt:lpstr>
      <vt:lpstr>The Four Beasts – #4</vt:lpstr>
      <vt:lpstr>Four Beasts = Four Kingdoms</vt:lpstr>
      <vt:lpstr>Four Beasts = Four Kingdoms</vt:lpstr>
      <vt:lpstr>Comparing the Visions</vt:lpstr>
      <vt:lpstr>Rome:  Pompous, Arrogant</vt:lpstr>
      <vt:lpstr>Rome:  Blasphemous, Persecuting</vt:lpstr>
      <vt:lpstr>Rome:  Blasphemous, Persecuting</vt:lpstr>
      <vt:lpstr>“Running with Horses”</vt:lpstr>
      <vt:lpstr>Seating God’s Court</vt:lpstr>
      <vt:lpstr>Seating God’s Court</vt:lpstr>
      <vt:lpstr>Christ’s Ascension &amp; Coronation</vt:lpstr>
      <vt:lpstr>Christ’s Ascension &amp; Coronation</vt:lpstr>
      <vt:lpstr>Judgment and Prolonging of Beasts</vt:lpstr>
      <vt:lpstr>Judgment and Prolonging of Beasts</vt:lpstr>
      <vt:lpstr>God’s Judgment for Christ &amp; His Saints</vt:lpstr>
      <vt:lpstr>“Saints to Possess the Kingdom”?</vt:lpstr>
      <vt:lpstr>“Saints to Possess the Kingdom”</vt:lpstr>
      <vt:lpstr>Taking Possession like Israel?</vt:lpstr>
      <vt:lpstr>“Saints to Possess the Kingdom”!</vt:lpstr>
      <vt:lpstr>Proverbs for Kings?  Saints!</vt:lpstr>
      <vt:lpstr>Relevance to Revelation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 Trust God</dc:title>
  <dc:creator>C. Trevor Bowen</dc:creator>
  <cp:lastModifiedBy>Trevor Bowen</cp:lastModifiedBy>
  <cp:revision>1185</cp:revision>
  <dcterms:created xsi:type="dcterms:W3CDTF">2017-04-01T00:42:32Z</dcterms:created>
  <dcterms:modified xsi:type="dcterms:W3CDTF">2023-01-26T05:15:21Z</dcterms:modified>
</cp:coreProperties>
</file>