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C80868-9D58-4163-8C11-1345E9EF6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6CAFF-C47C-42BE-9584-3C982A9CC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A7D29-456B-469B-BA05-806F5CBC5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8D08458-05F4-44AA-83D7-ABF02AB3A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92221-5C5A-42B5-B615-A0793D1F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D5A5F-2C8E-4D0A-9A1C-9487340FE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68356-8CA6-407E-84C3-05DC00685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0852E-28B3-478E-9EA8-0229626B7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20880-B9A2-4CB4-B517-8A33746FA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F0209-B358-41E6-AF5D-4E3EC7050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09C4-5A51-450A-9495-1EDA04383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DB716-034D-46E2-B7D4-85E1F6284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423BECA-3977-45D9-BC0C-509475BBD39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Indisputable Facts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Traditionalism can be a serious problem. Matt. 15:1-9</a:t>
            </a:r>
          </a:p>
          <a:p>
            <a:r>
              <a:rPr lang="en-US"/>
              <a:t>Lukewarmness is deadly. Rev. 3:14-16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 the Memorial Be a Meal?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stress </a:t>
            </a:r>
            <a:r>
              <a:rPr lang="en-US" i="1"/>
              <a:t>supper</a:t>
            </a:r>
            <a:r>
              <a:rPr lang="en-US"/>
              <a:t> is to miss the point.</a:t>
            </a:r>
          </a:p>
          <a:p>
            <a:r>
              <a:rPr lang="en-US"/>
              <a:t>Physical hunger is taken care of at home.    1 Cor. 11:22, 34</a:t>
            </a:r>
          </a:p>
          <a:p>
            <a:r>
              <a:rPr lang="en-US"/>
              <a:t>The Lord’s Supper is about remembering.   1 Cor. 11:24-29</a:t>
            </a:r>
          </a:p>
          <a:p>
            <a:r>
              <a:rPr lang="en-US"/>
              <a:t>How much does it take to remember Jesus?</a:t>
            </a:r>
          </a:p>
          <a:p>
            <a:r>
              <a:rPr lang="en-US"/>
              <a:t>Greater portions could actually become a hindrance to remembrance.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r>
              <a:rPr lang="en-US"/>
              <a:t>House-churches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/>
              <a:t>Smith advocates small groups.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“It is worth noting from this special greeting that not all the Christians in Rome worshiped together.” Rom. 16:3-5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/>
              <a:t>Rome had a population in excess of 1,000,000.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“The issue is not so much whether we meet in an actual </a:t>
            </a:r>
            <a:r>
              <a:rPr lang="en-US" sz="2800" i="1" dirty="0"/>
              <a:t>house</a:t>
            </a:r>
            <a:r>
              <a:rPr lang="en-US" sz="2800" dirty="0"/>
              <a:t> as opposed to a </a:t>
            </a:r>
            <a:r>
              <a:rPr lang="en-US" sz="2800" i="1" dirty="0"/>
              <a:t>church building</a:t>
            </a:r>
            <a:r>
              <a:rPr lang="en-US" sz="2800" dirty="0"/>
              <a:t>.  Rather, it’s the contrast between </a:t>
            </a:r>
            <a:r>
              <a:rPr lang="en-US" sz="2800" i="1" dirty="0"/>
              <a:t>small</a:t>
            </a:r>
            <a:r>
              <a:rPr lang="en-US" sz="2800" dirty="0"/>
              <a:t> versus </a:t>
            </a:r>
            <a:r>
              <a:rPr lang="en-US" sz="2800" i="1" dirty="0"/>
              <a:t>large</a:t>
            </a:r>
            <a:r>
              <a:rPr lang="en-US" sz="2800" dirty="0"/>
              <a:t>; </a:t>
            </a:r>
            <a:r>
              <a:rPr lang="en-US" sz="2800" i="1" dirty="0"/>
              <a:t>participant</a:t>
            </a:r>
            <a:r>
              <a:rPr lang="en-US" sz="2800" dirty="0"/>
              <a:t> versus </a:t>
            </a:r>
            <a:r>
              <a:rPr lang="en-US" sz="2800" i="1" dirty="0"/>
              <a:t>spectator</a:t>
            </a:r>
            <a:r>
              <a:rPr lang="en-US" sz="2800" dirty="0"/>
              <a:t>; </a:t>
            </a:r>
            <a:r>
              <a:rPr lang="en-US" sz="2800" i="1" dirty="0"/>
              <a:t>active</a:t>
            </a:r>
            <a:r>
              <a:rPr lang="en-US" sz="2800" dirty="0"/>
              <a:t> versus </a:t>
            </a:r>
            <a:r>
              <a:rPr lang="en-US" sz="2800" i="1" dirty="0"/>
              <a:t>passive</a:t>
            </a:r>
            <a:r>
              <a:rPr lang="en-US" sz="2800" dirty="0"/>
              <a:t>; </a:t>
            </a:r>
            <a:r>
              <a:rPr lang="en-US" sz="2800" i="1" dirty="0"/>
              <a:t>personal</a:t>
            </a:r>
            <a:r>
              <a:rPr lang="en-US" sz="2800" dirty="0"/>
              <a:t> versus </a:t>
            </a:r>
            <a:r>
              <a:rPr lang="en-US" sz="2800" i="1" dirty="0"/>
              <a:t>impersonal</a:t>
            </a:r>
            <a:r>
              <a:rPr lang="en-US" sz="2800" dirty="0"/>
              <a:t>.  It’s simply axiomatic:  The larger the gathering, the less personal, interactive, and truly participatory it’s likely to be.”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House-churches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689975" cy="4724400"/>
          </a:xfrm>
        </p:spPr>
        <p:txBody>
          <a:bodyPr/>
          <a:lstStyle/>
          <a:p>
            <a:pPr marL="609600" indent="-609600"/>
            <a:r>
              <a:rPr lang="en-US" sz="2800"/>
              <a:t>Smith advocates small groups.</a:t>
            </a:r>
          </a:p>
          <a:p>
            <a:pPr marL="609600" indent="-609600"/>
            <a:r>
              <a:rPr lang="en-US" sz="2800"/>
              <a:t>“The issue is not…whether we meet in an actual </a:t>
            </a:r>
            <a:r>
              <a:rPr lang="en-US" sz="2800" i="1"/>
              <a:t>house</a:t>
            </a:r>
            <a:r>
              <a:rPr lang="en-US" sz="2800"/>
              <a:t> as opposed to a </a:t>
            </a:r>
            <a:r>
              <a:rPr lang="en-US" sz="2800" i="1"/>
              <a:t>church building</a:t>
            </a:r>
            <a:r>
              <a:rPr lang="en-US" sz="2800"/>
              <a:t>….it’s the contrast between </a:t>
            </a:r>
            <a:r>
              <a:rPr lang="en-US" sz="2800" i="1"/>
              <a:t>small</a:t>
            </a:r>
            <a:r>
              <a:rPr lang="en-US" sz="2800"/>
              <a:t> versus </a:t>
            </a:r>
            <a:r>
              <a:rPr lang="en-US" sz="2800" i="1"/>
              <a:t>large</a:t>
            </a:r>
            <a:r>
              <a:rPr lang="en-US" sz="2800"/>
              <a:t>; </a:t>
            </a:r>
            <a:r>
              <a:rPr lang="en-US" sz="2800" i="1"/>
              <a:t>participant</a:t>
            </a:r>
            <a:r>
              <a:rPr lang="en-US" sz="2800"/>
              <a:t> versus </a:t>
            </a:r>
            <a:r>
              <a:rPr lang="en-US" sz="2800" i="1"/>
              <a:t>spectator</a:t>
            </a:r>
            <a:r>
              <a:rPr lang="en-US" sz="2800"/>
              <a:t>; </a:t>
            </a:r>
            <a:r>
              <a:rPr lang="en-US" sz="2800" i="1"/>
              <a:t>active</a:t>
            </a:r>
            <a:r>
              <a:rPr lang="en-US" sz="2800"/>
              <a:t> versus </a:t>
            </a:r>
            <a:r>
              <a:rPr lang="en-US" sz="2800" i="1"/>
              <a:t>passive</a:t>
            </a:r>
            <a:r>
              <a:rPr lang="en-US" sz="2800"/>
              <a:t>; </a:t>
            </a:r>
            <a:r>
              <a:rPr lang="en-US" sz="2800" i="1"/>
              <a:t>personal</a:t>
            </a:r>
            <a:r>
              <a:rPr lang="en-US" sz="2800"/>
              <a:t> versus </a:t>
            </a:r>
            <a:r>
              <a:rPr lang="en-US" sz="2800" i="1"/>
              <a:t>impersonal</a:t>
            </a:r>
            <a:r>
              <a:rPr lang="en-US" sz="2800"/>
              <a:t>…: The larger the gathering, the less personal, interactive, and truly participatory it’s likely to be.”</a:t>
            </a:r>
          </a:p>
          <a:p>
            <a:pPr marL="609600" indent="-609600"/>
            <a:r>
              <a:rPr lang="en-US" sz="2800"/>
              <a:t>Suggests that the elders of a city would share the oversight of all the house-churches.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NT Churches: Meeting Places, Size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00600"/>
          </a:xfrm>
        </p:spPr>
        <p:txBody>
          <a:bodyPr/>
          <a:lstStyle/>
          <a:p>
            <a:r>
              <a:rPr lang="en-US" sz="2800"/>
              <a:t>Some met in homes. Rom. 16:3-5</a:t>
            </a:r>
          </a:p>
          <a:p>
            <a:r>
              <a:rPr lang="en-US" sz="2800"/>
              <a:t>Also met in the temple. Acts 2:46; 5:12</a:t>
            </a:r>
          </a:p>
          <a:p>
            <a:pPr lvl="1"/>
            <a:r>
              <a:rPr lang="en-US" sz="2400"/>
              <a:t>Began with 3,000 and grew rapidly. Acts 2:41; 4:4</a:t>
            </a:r>
          </a:p>
          <a:p>
            <a:r>
              <a:rPr lang="en-US" sz="2800"/>
              <a:t>In Acts 15 the multitude was able to meet in one place. 15:4, 12, 22</a:t>
            </a:r>
          </a:p>
          <a:p>
            <a:r>
              <a:rPr lang="en-US" sz="2800"/>
              <a:t>School of Tyrannus. Acts 19:8-10</a:t>
            </a:r>
          </a:p>
          <a:p>
            <a:pPr lvl="1"/>
            <a:r>
              <a:rPr lang="en-US" sz="2400"/>
              <a:t>Singular always used of flock and church in Acts 20:17ff.</a:t>
            </a:r>
          </a:p>
          <a:p>
            <a:r>
              <a:rPr lang="en-US" sz="2800"/>
              <a:t>Third story at Troas held a significant group.    Acts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10588" cy="1295400"/>
          </a:xfrm>
        </p:spPr>
        <p:txBody>
          <a:bodyPr/>
          <a:lstStyle/>
          <a:p>
            <a:r>
              <a:rPr lang="en-US" sz="4000"/>
              <a:t>NT Churches: Meeting Places, Size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met in homes. Rom. 16:3-5</a:t>
            </a:r>
          </a:p>
          <a:p>
            <a:pPr>
              <a:lnSpc>
                <a:spcPct val="90000"/>
              </a:lnSpc>
            </a:pPr>
            <a:r>
              <a:rPr lang="en-US"/>
              <a:t>Also met in the temple. Acts 2:46; 5:12</a:t>
            </a:r>
          </a:p>
          <a:p>
            <a:pPr>
              <a:lnSpc>
                <a:spcPct val="90000"/>
              </a:lnSpc>
            </a:pPr>
            <a:r>
              <a:rPr lang="en-US"/>
              <a:t>School of Tyrannus. Acts 19:8-10</a:t>
            </a:r>
          </a:p>
          <a:p>
            <a:pPr>
              <a:lnSpc>
                <a:spcPct val="90000"/>
              </a:lnSpc>
            </a:pPr>
            <a:r>
              <a:rPr lang="en-US"/>
              <a:t>Third story at Troas held a significant group. Acts 20</a:t>
            </a:r>
          </a:p>
          <a:p>
            <a:pPr>
              <a:lnSpc>
                <a:spcPct val="90000"/>
              </a:lnSpc>
            </a:pPr>
            <a:r>
              <a:rPr lang="en-US"/>
              <a:t>Corinth.</a:t>
            </a:r>
          </a:p>
          <a:p>
            <a:pPr lvl="1">
              <a:lnSpc>
                <a:spcPct val="90000"/>
              </a:lnSpc>
            </a:pPr>
            <a:r>
              <a:rPr lang="en-US"/>
              <a:t>Large enough to be in danger of dividing into four factions. 1 Cor. 1:11-13</a:t>
            </a:r>
          </a:p>
          <a:p>
            <a:pPr lvl="1">
              <a:lnSpc>
                <a:spcPct val="90000"/>
              </a:lnSpc>
            </a:pPr>
            <a:r>
              <a:rPr lang="en-US"/>
              <a:t>Prophets, tongue speakers, interpreters, etc.</a:t>
            </a:r>
          </a:p>
          <a:p>
            <a:pPr lvl="1">
              <a:lnSpc>
                <a:spcPct val="90000"/>
              </a:lnSpc>
            </a:pPr>
            <a:r>
              <a:rPr lang="en-US"/>
              <a:t>“Eat at home” as opposed to where they 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10588" cy="1295400"/>
          </a:xfrm>
        </p:spPr>
        <p:txBody>
          <a:bodyPr/>
          <a:lstStyle/>
          <a:p>
            <a:r>
              <a:rPr lang="en-US" sz="4000"/>
              <a:t>NT Churches: Meeting Places, Size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met in homes. Rom. 16:3-5</a:t>
            </a:r>
          </a:p>
          <a:p>
            <a:pPr>
              <a:lnSpc>
                <a:spcPct val="90000"/>
              </a:lnSpc>
            </a:pPr>
            <a:r>
              <a:rPr lang="en-US"/>
              <a:t>Also met in the temple. Acts 2:46; 5:12</a:t>
            </a:r>
          </a:p>
          <a:p>
            <a:pPr>
              <a:lnSpc>
                <a:spcPct val="90000"/>
              </a:lnSpc>
            </a:pPr>
            <a:r>
              <a:rPr lang="en-US"/>
              <a:t>School of Tyrannus. Acts 19:8-10</a:t>
            </a:r>
          </a:p>
          <a:p>
            <a:pPr>
              <a:lnSpc>
                <a:spcPct val="90000"/>
              </a:lnSpc>
            </a:pPr>
            <a:r>
              <a:rPr lang="en-US"/>
              <a:t>Corinth.</a:t>
            </a:r>
          </a:p>
          <a:p>
            <a:pPr lvl="1">
              <a:lnSpc>
                <a:spcPct val="90000"/>
              </a:lnSpc>
            </a:pPr>
            <a:r>
              <a:rPr lang="en-US"/>
              <a:t>Large enough to be in danger of dividing into four factions. 1 Cor. 1:11-13</a:t>
            </a:r>
          </a:p>
          <a:p>
            <a:pPr lvl="1">
              <a:lnSpc>
                <a:spcPct val="90000"/>
              </a:lnSpc>
            </a:pPr>
            <a:r>
              <a:rPr lang="en-US"/>
              <a:t>Prophets, tongue speakers, interpreters, etc.</a:t>
            </a:r>
          </a:p>
          <a:p>
            <a:pPr lvl="1">
              <a:lnSpc>
                <a:spcPct val="90000"/>
              </a:lnSpc>
            </a:pPr>
            <a:r>
              <a:rPr lang="en-US"/>
              <a:t>“Eat at home” as opposed to where they met.</a:t>
            </a:r>
          </a:p>
          <a:p>
            <a:pPr>
              <a:lnSpc>
                <a:spcPct val="90000"/>
              </a:lnSpc>
            </a:pPr>
            <a:r>
              <a:rPr lang="en-US"/>
              <a:t>NT churches were not always small and didn’t always meet in private homes.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Smith and Elders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Criticizes churches for selecting elders based on worldly success and calls most a “corporate board of directors” and not shepherds.</a:t>
            </a:r>
          </a:p>
          <a:p>
            <a:r>
              <a:rPr lang="en-US"/>
              <a:t>Then advocates elders overseeing all the house churches on a city-wide basis.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Smith’s Urban Church</a:t>
            </a: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86000" y="1524000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hart" r:id="rId3" imgW="6096000" imgH="4067175" progId="MSGraph.Chart.8">
                  <p:embed followColorScheme="full"/>
                </p:oleObj>
              </mc:Choice>
              <mc:Fallback>
                <p:oleObj name="Chart" r:id="rId3" imgW="6096000" imgH="4067175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24000"/>
                        <a:ext cx="6091238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3400" y="2514600"/>
            <a:ext cx="2057400" cy="3519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One Eldership Overseeing Five Churches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914400" y="4953000"/>
            <a:ext cx="4572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1295400" y="5410200"/>
            <a:ext cx="4572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1905000" y="4953000"/>
            <a:ext cx="4572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4724400" y="4572000"/>
            <a:ext cx="5334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3581400" y="3276600"/>
            <a:ext cx="5334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5638800" y="3505200"/>
            <a:ext cx="533400" cy="457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532" grpId="0" 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House-churches and Elders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we limit the size of the groups how often will we have qualified elders? 1 Tim. 3</a:t>
            </a:r>
          </a:p>
          <a:p>
            <a:pPr>
              <a:lnSpc>
                <a:spcPct val="90000"/>
              </a:lnSpc>
            </a:pPr>
            <a:r>
              <a:rPr lang="en-US"/>
              <a:t>Few churches will have elders.</a:t>
            </a:r>
          </a:p>
          <a:p>
            <a:pPr>
              <a:lnSpc>
                <a:spcPct val="90000"/>
              </a:lnSpc>
            </a:pPr>
            <a:r>
              <a:rPr lang="en-US"/>
              <a:t>Worldly success should not be the standard.</a:t>
            </a:r>
          </a:p>
          <a:p>
            <a:pPr lvl="1">
              <a:lnSpc>
                <a:spcPct val="90000"/>
              </a:lnSpc>
            </a:pPr>
            <a:r>
              <a:rPr lang="en-US"/>
              <a:t>The Scriptures must be our guide. Titus 1:5-7</a:t>
            </a:r>
          </a:p>
          <a:p>
            <a:pPr lvl="1">
              <a:lnSpc>
                <a:spcPct val="90000"/>
              </a:lnSpc>
            </a:pPr>
            <a:r>
              <a:rPr lang="en-US"/>
              <a:t>But can a man not be successful in both the world and in spiritual matters?</a:t>
            </a:r>
          </a:p>
          <a:p>
            <a:pPr>
              <a:lnSpc>
                <a:spcPct val="90000"/>
              </a:lnSpc>
            </a:pPr>
            <a:r>
              <a:rPr lang="en-US"/>
              <a:t>Elders are to be shepherds (Acts 20:28), but they are also overseers. 1 Pet. 5:1-4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City-wide, Multi-church Elders Are Unscriptural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you shepherd people you do not assemble with?</a:t>
            </a:r>
          </a:p>
          <a:p>
            <a:r>
              <a:rPr lang="en-US"/>
              <a:t>The flock among them is the biblical pattern. Acts 20:28; 1 Pet. 5:2, 3</a:t>
            </a:r>
          </a:p>
          <a:p>
            <a:r>
              <a:rPr lang="en-US"/>
              <a:t>Elders in every city (Titus 1:5) is explained by Acts 14:23.</a:t>
            </a:r>
          </a:p>
          <a:p>
            <a:r>
              <a:rPr lang="en-US"/>
              <a:t>No NT church was said to be made up of several smaller churches.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House-churches and </a:t>
            </a:r>
            <a:r>
              <a:rPr lang="en-US" i="1"/>
              <a:t>Radical </a:t>
            </a:r>
            <a:r>
              <a:rPr lang="en-US" i="1" smtClean="0"/>
              <a:t>Restoration</a:t>
            </a:r>
            <a:r>
              <a:rPr lang="en-US" smtClean="0"/>
              <a:t>…3</a:t>
            </a:r>
            <a:endParaRPr lang="en-US" i="1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Smith has noble aims, but a misguided approach.</a:t>
            </a:r>
          </a:p>
          <a:p>
            <a:pPr lvl="1">
              <a:lnSpc>
                <a:spcPct val="90000"/>
              </a:lnSpc>
            </a:pPr>
            <a:r>
              <a:rPr lang="en-US"/>
              <a:t>The Lord’s Supper is about remembering Jesus, not satisfying our hunger.</a:t>
            </a:r>
          </a:p>
          <a:p>
            <a:pPr lvl="1">
              <a:lnSpc>
                <a:spcPct val="90000"/>
              </a:lnSpc>
            </a:pPr>
            <a:r>
              <a:rPr lang="en-US"/>
              <a:t>Modern fellowship meals are unscriptural.</a:t>
            </a:r>
          </a:p>
          <a:p>
            <a:pPr lvl="1">
              <a:lnSpc>
                <a:spcPct val="90000"/>
              </a:lnSpc>
            </a:pPr>
            <a:r>
              <a:rPr lang="en-US"/>
              <a:t>The place of meeting is not the issue, but making churches small and informal is wrong.</a:t>
            </a:r>
          </a:p>
          <a:p>
            <a:pPr lvl="1">
              <a:lnSpc>
                <a:spcPct val="90000"/>
              </a:lnSpc>
            </a:pPr>
            <a:r>
              <a:rPr lang="en-US"/>
              <a:t>Elders are to oversee the flock among them.</a:t>
            </a:r>
          </a:p>
          <a:p>
            <a:pPr>
              <a:lnSpc>
                <a:spcPct val="90000"/>
              </a:lnSpc>
            </a:pPr>
            <a:r>
              <a:rPr lang="en-US"/>
              <a:t>Let’s keep our minds renewed and our principles Scriptural.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Characteristics of House-churches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marL="406400" indent="-406400">
              <a:lnSpc>
                <a:spcPct val="90000"/>
              </a:lnSpc>
            </a:pPr>
            <a:r>
              <a:rPr lang="en-US" sz="2800"/>
              <a:t>Emphasis on </a:t>
            </a:r>
            <a:r>
              <a:rPr lang="en-US" sz="2800" i="1"/>
              <a:t>emotions</a:t>
            </a:r>
            <a:r>
              <a:rPr lang="en-US" sz="2800"/>
              <a:t> and </a:t>
            </a:r>
            <a:r>
              <a:rPr lang="en-US" sz="2800" i="1"/>
              <a:t>feelings </a:t>
            </a:r>
            <a:r>
              <a:rPr lang="en-US" sz="2800"/>
              <a:t>of participants.</a:t>
            </a:r>
            <a:endParaRPr lang="en-US" sz="2800" i="1"/>
          </a:p>
          <a:p>
            <a:pPr marL="406400" indent="-406400">
              <a:lnSpc>
                <a:spcPct val="90000"/>
              </a:lnSpc>
            </a:pPr>
            <a:r>
              <a:rPr lang="en-US" sz="2800" i="1"/>
              <a:t>Edification</a:t>
            </a:r>
            <a:r>
              <a:rPr lang="en-US" sz="2800"/>
              <a:t>, not worship, stressed as primary reason for being together.</a:t>
            </a:r>
          </a:p>
          <a:p>
            <a:pPr marL="406400" indent="-406400">
              <a:lnSpc>
                <a:spcPct val="90000"/>
              </a:lnSpc>
            </a:pPr>
            <a:r>
              <a:rPr lang="en-US" sz="2800"/>
              <a:t>Term </a:t>
            </a:r>
            <a:r>
              <a:rPr lang="en-US" sz="2800" i="1"/>
              <a:t>church of Christ </a:t>
            </a:r>
            <a:r>
              <a:rPr lang="en-US" sz="2800"/>
              <a:t>is usually</a:t>
            </a:r>
            <a:r>
              <a:rPr lang="en-US" sz="2800" i="1"/>
              <a:t> disdained</a:t>
            </a:r>
            <a:r>
              <a:rPr lang="en-US" sz="2800"/>
              <a:t>.</a:t>
            </a:r>
          </a:p>
          <a:p>
            <a:pPr marL="406400" indent="-406400">
              <a:lnSpc>
                <a:spcPct val="90000"/>
              </a:lnSpc>
            </a:pPr>
            <a:r>
              <a:rPr lang="en-US" sz="2800" i="1"/>
              <a:t>Limit size</a:t>
            </a:r>
            <a:r>
              <a:rPr lang="en-US" sz="2800"/>
              <a:t> of churches to groups small enough to meet in homes.</a:t>
            </a:r>
          </a:p>
          <a:p>
            <a:pPr marL="406400" indent="-406400"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i="1"/>
              <a:t>Lord’s Supper</a:t>
            </a:r>
            <a:r>
              <a:rPr lang="en-US" sz="2800"/>
              <a:t> is a focus of the edification gathering and is usually meal-sized.</a:t>
            </a:r>
            <a:endParaRPr lang="en-US" sz="2800" i="1"/>
          </a:p>
          <a:p>
            <a:pPr marL="406400" indent="-406400">
              <a:lnSpc>
                <a:spcPct val="90000"/>
              </a:lnSpc>
            </a:pPr>
            <a:r>
              <a:rPr lang="en-US" sz="2800" i="1"/>
              <a:t>Worship</a:t>
            </a:r>
            <a:r>
              <a:rPr lang="en-US" sz="2800"/>
              <a:t> is relatively </a:t>
            </a:r>
            <a:r>
              <a:rPr lang="en-US" sz="2800" i="1"/>
              <a:t>informal, spontaneous</a:t>
            </a:r>
            <a:r>
              <a:rPr lang="en-US" sz="2800"/>
              <a:t>, and </a:t>
            </a:r>
            <a:r>
              <a:rPr lang="en-US" sz="2800" i="1"/>
              <a:t>participatory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Principles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must follow the absolute standard God has revealed. 2 Tim. 3:16, 17</a:t>
            </a:r>
          </a:p>
          <a:p>
            <a:pPr>
              <a:lnSpc>
                <a:spcPct val="90000"/>
              </a:lnSpc>
            </a:pPr>
            <a:r>
              <a:rPr lang="en-US"/>
              <a:t>Edification is important, but not to the neglect of worship, which is edifying.</a:t>
            </a:r>
          </a:p>
          <a:p>
            <a:pPr lvl="1">
              <a:lnSpc>
                <a:spcPct val="90000"/>
              </a:lnSpc>
            </a:pPr>
            <a:r>
              <a:rPr lang="en-US"/>
              <a:t>Col. 3:16</a:t>
            </a:r>
          </a:p>
          <a:p>
            <a:pPr>
              <a:lnSpc>
                <a:spcPct val="90000"/>
              </a:lnSpc>
            </a:pPr>
            <a:r>
              <a:rPr lang="en-US"/>
              <a:t>Christians must be willing to fight the good fight. 1 Tim. 6:12</a:t>
            </a:r>
          </a:p>
          <a:p>
            <a:pPr>
              <a:lnSpc>
                <a:spcPct val="90000"/>
              </a:lnSpc>
            </a:pPr>
            <a:r>
              <a:rPr lang="en-US"/>
              <a:t>Worship must be done decently and in order. 1 Cor. 14:40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Principles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must follow the absolute standard God has revealed. 2 Tim. 3:16, 17</a:t>
            </a:r>
          </a:p>
          <a:p>
            <a:pPr>
              <a:lnSpc>
                <a:spcPct val="90000"/>
              </a:lnSpc>
            </a:pPr>
            <a:r>
              <a:rPr lang="en-US"/>
              <a:t>Edification is important, but not to the neglect of worship, which is edifying.</a:t>
            </a:r>
          </a:p>
          <a:p>
            <a:pPr>
              <a:lnSpc>
                <a:spcPct val="90000"/>
              </a:lnSpc>
            </a:pPr>
            <a:r>
              <a:rPr lang="en-US"/>
              <a:t>Christians fight the good fight. 1 Tim. 6:12</a:t>
            </a:r>
          </a:p>
          <a:p>
            <a:pPr>
              <a:lnSpc>
                <a:spcPct val="90000"/>
              </a:lnSpc>
            </a:pPr>
            <a:r>
              <a:rPr lang="en-US"/>
              <a:t>Worship must be done decently and in order. 1 Cor. 14:40</a:t>
            </a:r>
          </a:p>
          <a:p>
            <a:pPr>
              <a:lnSpc>
                <a:spcPct val="90000"/>
              </a:lnSpc>
            </a:pPr>
            <a:r>
              <a:rPr lang="en-US"/>
              <a:t>Internal reflection, not external manipulation, is key to renewal. Rom. 12:1,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Smith and the Lord’s Supper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be eaten in conjunction with a fellowship meal.</a:t>
            </a:r>
          </a:p>
          <a:p>
            <a:pPr lvl="1">
              <a:lnSpc>
                <a:spcPct val="90000"/>
              </a:lnSpc>
            </a:pPr>
            <a:r>
              <a:rPr lang="en-US"/>
              <a:t>1 Cor. 11 deals with abuse of the fellowship meal.</a:t>
            </a:r>
          </a:p>
          <a:p>
            <a:pPr lvl="1">
              <a:lnSpc>
                <a:spcPct val="90000"/>
              </a:lnSpc>
            </a:pPr>
            <a:r>
              <a:rPr lang="en-US"/>
              <a:t>Wants the Lord’s Supper to be center of restored </a:t>
            </a:r>
            <a:r>
              <a:rPr lang="en-US" i="1"/>
              <a:t>love feasts</a:t>
            </a:r>
            <a:r>
              <a:rPr lang="en-US"/>
              <a:t> of Jude 12.</a:t>
            </a:r>
          </a:p>
          <a:p>
            <a:pPr lvl="1">
              <a:lnSpc>
                <a:spcPct val="90000"/>
              </a:lnSpc>
            </a:pPr>
            <a:r>
              <a:rPr lang="en-US"/>
              <a:t>“The Lord’s Supper gave meaning to their table fellowship, and their table fellowship gave meaning to the Lord’s Supper.  Each was a picture of the other.”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Smith and the Lord’s Supper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be eaten in conjunction with a fellowship meal.</a:t>
            </a:r>
          </a:p>
          <a:p>
            <a:r>
              <a:rPr lang="en-US"/>
              <a:t>Some who reject the “fellowship meal” accept his ideas that it must be “an actual food-and-drink meal,” not a “token ritual” with our “typical 21st-century crackers and grape juice.” </a:t>
            </a:r>
          </a:p>
          <a:p>
            <a:pPr lvl="1"/>
            <a:r>
              <a:rPr lang="en-US"/>
              <a:t>Derisively called “pinch and sip” by some.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Fellowship(?) Meals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</p:spPr>
        <p:txBody>
          <a:bodyPr/>
          <a:lstStyle/>
          <a:p>
            <a:r>
              <a:rPr lang="en-US"/>
              <a:t>1 Cor. 11:17-34</a:t>
            </a:r>
          </a:p>
          <a:p>
            <a:pPr lvl="1"/>
            <a:r>
              <a:rPr lang="en-US"/>
              <a:t>Condemnation of division. 11:17-22</a:t>
            </a:r>
          </a:p>
          <a:p>
            <a:pPr lvl="1"/>
            <a:r>
              <a:rPr lang="en-US"/>
              <a:t>The proper way to remember Christ. 11:23-31</a:t>
            </a:r>
          </a:p>
          <a:p>
            <a:pPr lvl="1"/>
            <a:r>
              <a:rPr lang="en-US"/>
              <a:t>Eat hunger-satisfying meals at home. 11:33, 34</a:t>
            </a:r>
          </a:p>
          <a:p>
            <a:r>
              <a:rPr lang="en-US"/>
              <a:t>Never read of anything but the bread and fruit of the vine. 1 Cor. 10:16; 11:23-26</a:t>
            </a:r>
          </a:p>
          <a:p>
            <a:r>
              <a:rPr lang="en-US"/>
              <a:t>Love feasts. Jude 12</a:t>
            </a:r>
          </a:p>
          <a:p>
            <a:pPr lvl="1"/>
            <a:r>
              <a:rPr lang="en-US"/>
              <a:t>Smith says common meals eaten in conjunction with the Lord’s Supper.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Fellowship(?) Meals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</p:spPr>
        <p:txBody>
          <a:bodyPr/>
          <a:lstStyle/>
          <a:p>
            <a:r>
              <a:rPr lang="en-US"/>
              <a:t>Love feasts. Jude 12</a:t>
            </a:r>
          </a:p>
          <a:p>
            <a:pPr lvl="1"/>
            <a:r>
              <a:rPr lang="en-US"/>
              <a:t>Smith says common meals eaten in conjunction with the Lord’s Supper.</a:t>
            </a:r>
          </a:p>
          <a:p>
            <a:pPr lvl="1"/>
            <a:r>
              <a:rPr lang="en-US"/>
              <a:t>Why didn’t Paul correct the “abuses” and not exhort them to eat at home? 1 Cor. 11:22, 34</a:t>
            </a:r>
          </a:p>
          <a:p>
            <a:pPr lvl="1"/>
            <a:r>
              <a:rPr lang="en-US"/>
              <a:t>Three possibilities that fit the rest of the NT.</a:t>
            </a:r>
          </a:p>
          <a:p>
            <a:pPr lvl="2"/>
            <a:r>
              <a:rPr lang="en-US"/>
              <a:t>Meals eaten outside the assemblies. Acts 2:46;        1 Cor. 5:11</a:t>
            </a:r>
          </a:p>
          <a:p>
            <a:pPr lvl="2"/>
            <a:r>
              <a:rPr lang="en-US"/>
              <a:t>The Lord’s Supper itself. </a:t>
            </a:r>
          </a:p>
          <a:p>
            <a:pPr lvl="2"/>
            <a:r>
              <a:rPr lang="en-US"/>
              <a:t>The spiritual feast of worship. Cf. John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62</TotalTime>
  <Words>1261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Clouds</vt:lpstr>
      <vt:lpstr>Chart</vt:lpstr>
      <vt:lpstr>Two Indisputable Facts</vt:lpstr>
      <vt:lpstr>House-churches and Radical Restoration…3</vt:lpstr>
      <vt:lpstr>Characteristics of House-churches</vt:lpstr>
      <vt:lpstr>Key Principles</vt:lpstr>
      <vt:lpstr>Key Principles</vt:lpstr>
      <vt:lpstr>Smith and the Lord’s Supper</vt:lpstr>
      <vt:lpstr>Smith and the Lord’s Supper</vt:lpstr>
      <vt:lpstr>Fellowship(?) Meals</vt:lpstr>
      <vt:lpstr>Fellowship(?) Meals</vt:lpstr>
      <vt:lpstr>Should the Memorial Be a Meal?</vt:lpstr>
      <vt:lpstr>House-churches</vt:lpstr>
      <vt:lpstr>House-churches</vt:lpstr>
      <vt:lpstr>NT Churches: Meeting Places, Size</vt:lpstr>
      <vt:lpstr>NT Churches: Meeting Places, Size</vt:lpstr>
      <vt:lpstr>NT Churches: Meeting Places, Size</vt:lpstr>
      <vt:lpstr>Smith and Elders</vt:lpstr>
      <vt:lpstr>Smith’s Urban Church</vt:lpstr>
      <vt:lpstr>House-churches and Elders</vt:lpstr>
      <vt:lpstr>City-wide, Multi-church Elders Are Unscriptural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House-churches and Radical Restoration</dc:title>
  <dc:creator>John R. Gibson</dc:creator>
  <cp:lastModifiedBy>John</cp:lastModifiedBy>
  <cp:revision>4</cp:revision>
  <dcterms:created xsi:type="dcterms:W3CDTF">2008-02-17T03:42:12Z</dcterms:created>
  <dcterms:modified xsi:type="dcterms:W3CDTF">2013-12-02T16:07:53Z</dcterms:modified>
</cp:coreProperties>
</file>